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D524526-8F89-4D03-B25A-FBD3FF0CE314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16E6010-E474-429B-BB09-1F701452F6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EB40D-C63D-4595-BFE5-EACDF7D3FF3B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D3FFA-585E-4CF2-A3A4-26B3DEC06A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1079F-AFD5-4DA0-AC65-21411E11FC05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0BB9650-4D3B-415E-B102-7042F8BB4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7A4B-00CC-44FE-AD16-A6908CCDFF5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34D6E-A3F4-4AC5-A7B6-86F9B857EC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83C794-03FF-4298-9DDE-75454083BA18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38DC680-DAB1-46C7-9254-7E00E754F7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B124E-F294-491D-B8F2-A9B90660BC5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920A4-E154-4C83-8A13-1B0016F3F2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7CF8-3A34-419B-AA92-3BD21D9C841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BBA8D-FF39-45A2-8459-7B6BCABFB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509B-4783-4B3C-8E5F-3E1E48E57880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F2FD-EF84-42EB-93F1-BE8FD6F63E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906D-E512-4E44-A5D9-F36C1D63204C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00A8B-DB59-4A9E-8DFB-08E1CF3D5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CE5AC-6213-4BCA-9756-36F3A0D42D6D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E2BD36-ECA6-44F4-8289-5CB0AC003F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2D52-3CDC-4E67-B965-52289A53C00B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B6F60-61BB-43D5-AC40-E42030B825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A9FE7D6-FFC6-4855-900A-EBEA9629C42F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C3B30E7-1052-4897-8125-49540E807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ct val="0"/>
        </a:spcAft>
        <a:buClr>
          <a:srgbClr val="928B70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ct val="0"/>
        </a:spcAft>
        <a:buClr>
          <a:srgbClr val="87706B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ct val="20000"/>
        </a:spcBef>
        <a:spcAft>
          <a:spcPct val="0"/>
        </a:spcAft>
        <a:buClr>
          <a:srgbClr val="6F777D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http://portal.justice.cz/Justice2/Uvod/uvod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2875"/>
            <a:ext cx="8820150" cy="2062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9699" name="TextovéPole 2"/>
          <p:cNvSpPr txBox="1">
            <a:spLocks noChangeArrowheads="1"/>
          </p:cNvSpPr>
          <p:nvPr/>
        </p:nvSpPr>
        <p:spPr bwMode="auto">
          <a:xfrm>
            <a:off x="360363" y="388938"/>
            <a:ext cx="84899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6400">
                <a:solidFill>
                  <a:srgbClr val="FFFF66"/>
                </a:solidFill>
                <a:cs typeface="Arial" charset="0"/>
              </a:rPr>
              <a:t>Výukový materiál</a:t>
            </a:r>
          </a:p>
          <a:p>
            <a:pPr algn="ctr" defTabSz="808038"/>
            <a:r>
              <a:rPr lang="cs-CZ" sz="2500">
                <a:solidFill>
                  <a:srgbClr val="FFFF66"/>
                </a:solidFill>
                <a:cs typeface="Arial" charset="0"/>
              </a:rPr>
              <a:t>zpracovaný v rámci projektu</a:t>
            </a:r>
          </a:p>
        </p:txBody>
      </p:sp>
      <p:pic>
        <p:nvPicPr>
          <p:cNvPr id="29700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3045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9701" name="TextovéPole 4"/>
          <p:cNvSpPr txBox="1">
            <a:spLocks noChangeArrowheads="1"/>
          </p:cNvSpPr>
          <p:nvPr/>
        </p:nvSpPr>
        <p:spPr bwMode="auto">
          <a:xfrm>
            <a:off x="903288" y="4398963"/>
            <a:ext cx="16906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Označení:</a:t>
            </a:r>
          </a:p>
        </p:txBody>
      </p:sp>
      <p:sp>
        <p:nvSpPr>
          <p:cNvPr id="29702" name="TextovéPole 5"/>
          <p:cNvSpPr txBox="1">
            <a:spLocks noChangeArrowheads="1"/>
          </p:cNvSpPr>
          <p:nvPr/>
        </p:nvSpPr>
        <p:spPr bwMode="auto">
          <a:xfrm>
            <a:off x="6983413" y="4398963"/>
            <a:ext cx="12573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Sada: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903288" y="4854575"/>
            <a:ext cx="27654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Ověření ve výuce:</a:t>
            </a:r>
          </a:p>
        </p:txBody>
      </p:sp>
      <p:sp>
        <p:nvSpPr>
          <p:cNvPr id="29704" name="TextovéPole 7"/>
          <p:cNvSpPr txBox="1">
            <a:spLocks noChangeArrowheads="1"/>
          </p:cNvSpPr>
          <p:nvPr/>
        </p:nvSpPr>
        <p:spPr bwMode="auto">
          <a:xfrm>
            <a:off x="6977063" y="4854575"/>
            <a:ext cx="11668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Třída:</a:t>
            </a:r>
          </a:p>
        </p:txBody>
      </p:sp>
      <p:sp>
        <p:nvSpPr>
          <p:cNvPr id="29705" name="TextovéPole 8"/>
          <p:cNvSpPr txBox="1">
            <a:spLocks noChangeArrowheads="1"/>
          </p:cNvSpPr>
          <p:nvPr/>
        </p:nvSpPr>
        <p:spPr bwMode="auto">
          <a:xfrm>
            <a:off x="903288" y="5329238"/>
            <a:ext cx="13255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Datum:</a:t>
            </a:r>
          </a:p>
        </p:txBody>
      </p:sp>
      <p:sp>
        <p:nvSpPr>
          <p:cNvPr id="29706" name="TextovéPole 9"/>
          <p:cNvSpPr txBox="1">
            <a:spLocks noChangeArrowheads="1"/>
          </p:cNvSpPr>
          <p:nvPr/>
        </p:nvSpPr>
        <p:spPr bwMode="auto">
          <a:xfrm>
            <a:off x="903288" y="3925888"/>
            <a:ext cx="3794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Registrační číslo projektu:</a:t>
            </a:r>
          </a:p>
        </p:txBody>
      </p:sp>
      <p:pic>
        <p:nvPicPr>
          <p:cNvPr id="29707" name="Obrázek 10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2614613"/>
            <a:ext cx="5737225" cy="100647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9708" name="TextovéPole 11"/>
          <p:cNvSpPr txBox="1">
            <a:spLocks noChangeArrowheads="1"/>
          </p:cNvSpPr>
          <p:nvPr/>
        </p:nvSpPr>
        <p:spPr bwMode="auto">
          <a:xfrm>
            <a:off x="4429125" y="3925888"/>
            <a:ext cx="41751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CZ.1.07/1.5.00/34.0199</a:t>
            </a:r>
          </a:p>
        </p:txBody>
      </p:sp>
      <p:sp>
        <p:nvSpPr>
          <p:cNvPr id="29709" name="TextovéPole 12"/>
          <p:cNvSpPr txBox="1">
            <a:spLocks noChangeArrowheads="1"/>
          </p:cNvSpPr>
          <p:nvPr/>
        </p:nvSpPr>
        <p:spPr bwMode="auto">
          <a:xfrm>
            <a:off x="7840663" y="4398963"/>
            <a:ext cx="503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</a:t>
            </a:r>
          </a:p>
        </p:txBody>
      </p:sp>
      <p:sp>
        <p:nvSpPr>
          <p:cNvPr id="29710" name="TextovéPole 13"/>
          <p:cNvSpPr txBox="1">
            <a:spLocks noChangeArrowheads="1"/>
          </p:cNvSpPr>
          <p:nvPr/>
        </p:nvSpPr>
        <p:spPr bwMode="auto">
          <a:xfrm>
            <a:off x="2339975" y="4398963"/>
            <a:ext cx="4464050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VY_32_INOVACE_UCE_SA_2_12</a:t>
            </a:r>
            <a:endParaRPr lang="cs-CZ" sz="2100" b="1" dirty="0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29711" name="TextovéPole 14"/>
          <p:cNvSpPr txBox="1">
            <a:spLocks noChangeArrowheads="1"/>
          </p:cNvSpPr>
          <p:nvPr/>
        </p:nvSpPr>
        <p:spPr bwMode="auto">
          <a:xfrm>
            <a:off x="3360738" y="4854575"/>
            <a:ext cx="1665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6. 2. 2013</a:t>
            </a:r>
          </a:p>
        </p:txBody>
      </p:sp>
      <p:sp>
        <p:nvSpPr>
          <p:cNvPr id="29712" name="TextovéPole 15"/>
          <p:cNvSpPr txBox="1">
            <a:spLocks noChangeArrowheads="1"/>
          </p:cNvSpPr>
          <p:nvPr/>
        </p:nvSpPr>
        <p:spPr bwMode="auto">
          <a:xfrm>
            <a:off x="7834313" y="4854575"/>
            <a:ext cx="76993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4.B</a:t>
            </a: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1954213" y="5329238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20. 1. 2013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630089"/>
              </p:ext>
            </p:extLst>
          </p:nvPr>
        </p:nvGraphicFramePr>
        <p:xfrm>
          <a:off x="381000" y="1719263"/>
          <a:ext cx="84074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700"/>
                <a:gridCol w="4203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Odpověď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Vnitropodniková cena slouží k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oceňování ………………………………………..  </a:t>
                      </a:r>
                    </a:p>
                    <a:p>
                      <a:pPr algn="l"/>
                      <a:r>
                        <a:rPr lang="cs-CZ" dirty="0" smtClean="0"/>
                        <a:t> </a:t>
                      </a:r>
                    </a:p>
                    <a:p>
                      <a:pPr algn="l"/>
                      <a:r>
                        <a:rPr lang="cs-CZ" dirty="0" smtClean="0"/>
                        <a:t> ……………………… ……………………..............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Výsledky vnitropodnikových činností </a:t>
                      </a:r>
                      <a:r>
                        <a:rPr lang="cs-CZ" baseline="0" dirty="0" smtClean="0"/>
                        <a:t> </a:t>
                      </a:r>
                    </a:p>
                    <a:p>
                      <a:pPr algn="l"/>
                      <a:r>
                        <a:rPr lang="cs-CZ" baseline="0" dirty="0" smtClean="0"/>
                        <a:t>se nazývají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 ………………………………………………………..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Vnitropodniková cena se stanoví </a:t>
                      </a:r>
                    </a:p>
                    <a:p>
                      <a:pPr algn="l"/>
                      <a:r>
                        <a:rPr lang="cs-CZ" dirty="0" smtClean="0"/>
                        <a:t>na základě údajů</a:t>
                      </a:r>
                      <a:r>
                        <a:rPr lang="cs-CZ" baseline="0" dirty="0" smtClean="0"/>
                        <a:t> z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dirty="0" smtClean="0"/>
                    </a:p>
                    <a:p>
                      <a:pPr algn="l"/>
                      <a:r>
                        <a:rPr lang="cs-CZ" dirty="0" smtClean="0"/>
                        <a:t> ………………………………………………………..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Výnos</a:t>
                      </a:r>
                      <a:r>
                        <a:rPr lang="cs-CZ" baseline="0" dirty="0" smtClean="0"/>
                        <a:t> =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………………………………………………………..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Úspora = střediskové výnosy jsou …………</a:t>
                      </a:r>
                    </a:p>
                    <a:p>
                      <a:pPr algn="l"/>
                      <a:r>
                        <a:rPr lang="cs-CZ" dirty="0" smtClean="0"/>
                        <a:t>než střediskové náklady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i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větší;     menší;</a:t>
                      </a:r>
                      <a:r>
                        <a:rPr lang="cs-CZ" i="1" baseline="0" dirty="0" smtClean="0"/>
                        <a:t>     stejné</a:t>
                      </a:r>
                      <a:endParaRPr lang="cs-CZ" i="1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Rozdíl mezi prodejní a vnitropodnikovou cenou tvoří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i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………………………………………………………..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KONTROLNÍ OTÁZKY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677082"/>
              </p:ext>
            </p:extLst>
          </p:nvPr>
        </p:nvGraphicFramePr>
        <p:xfrm>
          <a:off x="381000" y="1719263"/>
          <a:ext cx="84074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700"/>
                <a:gridCol w="4203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Odpověď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Vnitropodniková cena slouží k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oceňování výkonů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činností hospodářských</a:t>
                      </a:r>
                      <a:r>
                        <a:rPr lang="cs-CZ" baseline="0" dirty="0" smtClean="0"/>
                        <a:t> středisek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Výsledky vnitropodnikových činností </a:t>
                      </a:r>
                    </a:p>
                    <a:p>
                      <a:pPr algn="l"/>
                      <a:r>
                        <a:rPr lang="cs-CZ" dirty="0" smtClean="0"/>
                        <a:t>se</a:t>
                      </a:r>
                      <a:r>
                        <a:rPr lang="cs-CZ" baseline="0" dirty="0" smtClean="0"/>
                        <a:t> nazývají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 výkony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Vnitropodniková cena se stanoví na základě údajů</a:t>
                      </a:r>
                      <a:r>
                        <a:rPr lang="cs-CZ" baseline="0" dirty="0" smtClean="0"/>
                        <a:t> z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předběžné kalkulace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Výnos</a:t>
                      </a:r>
                      <a:r>
                        <a:rPr lang="cs-CZ" baseline="0" dirty="0" smtClean="0"/>
                        <a:t> =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oceněný výkon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Úspora = střediskové výnosy jsou …………</a:t>
                      </a:r>
                    </a:p>
                    <a:p>
                      <a:pPr algn="l"/>
                      <a:r>
                        <a:rPr lang="cs-CZ" dirty="0" smtClean="0"/>
                        <a:t>než střediskové náklady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větší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Rozdíl mezi prodejní a vnitropodnikovou cenou tvoří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odbytové náklady a zisk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2" name="Veselý obličej 1"/>
          <p:cNvSpPr/>
          <p:nvPr/>
        </p:nvSpPr>
        <p:spPr>
          <a:xfrm>
            <a:off x="8172450" y="620713"/>
            <a:ext cx="503238" cy="457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rgbClr val="7B9899"/>
                </a:solidFill>
                <a:latin typeface="Arial" charset="0"/>
              </a:rPr>
              <a:t>Zdroje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1)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, P. Učebnice účetnictví pro střední školy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a veřejnost. Znojmo : Nakladatelství </a:t>
            </a:r>
            <a:r>
              <a:rPr lang="cs-CZ" sz="2000" dirty="0" err="1" smtClean="0">
                <a:latin typeface="Arial" charset="0"/>
              </a:rPr>
              <a:t>Štohl</a:t>
            </a:r>
            <a:r>
              <a:rPr lang="cs-CZ" sz="2000" dirty="0" smtClean="0">
                <a:latin typeface="Arial" charset="0"/>
              </a:rPr>
              <a:t> Pavel Ing.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 – vzdělávací středisko. 2012. ISBN 978-80-87237-47-2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2) http://business.center.cz/business/pravo/zakony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3) http://portal.justice.cz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4) www.mfcr.cz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sz="2000" dirty="0" smtClean="0">
                <a:latin typeface="Arial" charset="0"/>
              </a:rPr>
              <a:t>    </a:t>
            </a:r>
            <a:endParaRPr lang="cs-CZ" dirty="0" smtClean="0">
              <a:latin typeface="Arial" charset="0"/>
            </a:endParaRPr>
          </a:p>
          <a:p>
            <a:pPr marL="381000" indent="-381000" eaLnBrk="1" hangingPunct="1"/>
            <a:endParaRPr lang="cs-CZ" dirty="0" smtClean="0">
              <a:latin typeface="Arial" charset="0"/>
              <a:hlinkClick r:id="rId2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sz="2400" dirty="0" smtClean="0">
              <a:latin typeface="Arial" charset="0"/>
            </a:endParaRPr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185738"/>
            <a:ext cx="8820150" cy="20637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TextovéPole 2"/>
          <p:cNvSpPr txBox="1">
            <a:spLocks noChangeArrowheads="1"/>
          </p:cNvSpPr>
          <p:nvPr/>
        </p:nvSpPr>
        <p:spPr bwMode="auto">
          <a:xfrm>
            <a:off x="446088" y="514350"/>
            <a:ext cx="825182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4000">
                <a:solidFill>
                  <a:srgbClr val="FFFF66"/>
                </a:solidFill>
                <a:cs typeface="Arial" charset="0"/>
              </a:rPr>
              <a:t>Vnitropodniková cena</a:t>
            </a:r>
          </a:p>
        </p:txBody>
      </p:sp>
      <p:pic>
        <p:nvPicPr>
          <p:cNvPr id="30724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30725" name="TextovéPole 4"/>
          <p:cNvSpPr txBox="1">
            <a:spLocks noChangeArrowheads="1"/>
          </p:cNvSpPr>
          <p:nvPr/>
        </p:nvSpPr>
        <p:spPr bwMode="auto">
          <a:xfrm>
            <a:off x="503238" y="4835525"/>
            <a:ext cx="42052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Jméno autora (vč. titulu):</a:t>
            </a:r>
          </a:p>
        </p:txBody>
      </p:sp>
      <p:sp>
        <p:nvSpPr>
          <p:cNvPr id="30726" name="TextovéPole 5"/>
          <p:cNvSpPr txBox="1">
            <a:spLocks noChangeArrowheads="1"/>
          </p:cNvSpPr>
          <p:nvPr/>
        </p:nvSpPr>
        <p:spPr bwMode="auto">
          <a:xfrm>
            <a:off x="514350" y="5272088"/>
            <a:ext cx="23288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Škola – adresa:</a:t>
            </a:r>
          </a:p>
        </p:txBody>
      </p:sp>
      <p:sp>
        <p:nvSpPr>
          <p:cNvPr id="30727" name="TextovéPole 6"/>
          <p:cNvSpPr txBox="1">
            <a:spLocks noChangeArrowheads="1"/>
          </p:cNvSpPr>
          <p:nvPr/>
        </p:nvSpPr>
        <p:spPr bwMode="auto">
          <a:xfrm>
            <a:off x="503238" y="3533775"/>
            <a:ext cx="13477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Ročník:</a:t>
            </a:r>
          </a:p>
        </p:txBody>
      </p:sp>
      <p:sp>
        <p:nvSpPr>
          <p:cNvPr id="30728" name="TextovéPole 7"/>
          <p:cNvSpPr txBox="1">
            <a:spLocks noChangeArrowheads="1"/>
          </p:cNvSpPr>
          <p:nvPr/>
        </p:nvSpPr>
        <p:spPr bwMode="auto">
          <a:xfrm>
            <a:off x="492125" y="2708275"/>
            <a:ext cx="26050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Předmět:</a:t>
            </a:r>
          </a:p>
        </p:txBody>
      </p:sp>
      <p:sp>
        <p:nvSpPr>
          <p:cNvPr id="30729" name="TextovéPole 8"/>
          <p:cNvSpPr txBox="1">
            <a:spLocks noChangeArrowheads="1"/>
          </p:cNvSpPr>
          <p:nvPr/>
        </p:nvSpPr>
        <p:spPr bwMode="auto">
          <a:xfrm>
            <a:off x="503238" y="3965575"/>
            <a:ext cx="2217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Anotace:</a:t>
            </a:r>
          </a:p>
        </p:txBody>
      </p:sp>
      <p:sp>
        <p:nvSpPr>
          <p:cNvPr id="30730" name="TextovéPole 9"/>
          <p:cNvSpPr txBox="1">
            <a:spLocks noChangeArrowheads="1"/>
          </p:cNvSpPr>
          <p:nvPr/>
        </p:nvSpPr>
        <p:spPr bwMode="auto">
          <a:xfrm>
            <a:off x="2851150" y="3533775"/>
            <a:ext cx="1784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 ročník</a:t>
            </a:r>
          </a:p>
        </p:txBody>
      </p:sp>
      <p:sp>
        <p:nvSpPr>
          <p:cNvPr id="30731" name="TextovéPole 10"/>
          <p:cNvSpPr txBox="1">
            <a:spLocks noChangeArrowheads="1"/>
          </p:cNvSpPr>
          <p:nvPr/>
        </p:nvSpPr>
        <p:spPr bwMode="auto">
          <a:xfrm>
            <a:off x="2851150" y="2709863"/>
            <a:ext cx="203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Účetnictví</a:t>
            </a:r>
          </a:p>
        </p:txBody>
      </p:sp>
      <p:sp>
        <p:nvSpPr>
          <p:cNvPr id="30732" name="TextovéPole 11"/>
          <p:cNvSpPr txBox="1">
            <a:spLocks noChangeArrowheads="1"/>
          </p:cNvSpPr>
          <p:nvPr/>
        </p:nvSpPr>
        <p:spPr bwMode="auto">
          <a:xfrm>
            <a:off x="3922713" y="4835525"/>
            <a:ext cx="4070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Ing. Hana Samcová</a:t>
            </a:r>
          </a:p>
        </p:txBody>
      </p:sp>
      <p:sp>
        <p:nvSpPr>
          <p:cNvPr id="30733" name="TextovéPole 12"/>
          <p:cNvSpPr txBox="1">
            <a:spLocks noChangeArrowheads="1"/>
          </p:cNvSpPr>
          <p:nvPr/>
        </p:nvSpPr>
        <p:spPr bwMode="auto">
          <a:xfrm>
            <a:off x="2693988" y="5272088"/>
            <a:ext cx="500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pt-BR" sz="2100" b="1">
                <a:solidFill>
                  <a:srgbClr val="FFFF66"/>
                </a:solidFill>
                <a:cs typeface="Arial" charset="0"/>
              </a:rPr>
              <a:t>OA a VOŠE Tábor, Jiráskova 1615</a:t>
            </a:r>
            <a:endParaRPr lang="cs-CZ" sz="21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30734" name="TextovéPole 8"/>
          <p:cNvSpPr txBox="1">
            <a:spLocks noChangeArrowheads="1"/>
          </p:cNvSpPr>
          <p:nvPr/>
        </p:nvSpPr>
        <p:spPr bwMode="auto">
          <a:xfrm>
            <a:off x="2851150" y="3965575"/>
            <a:ext cx="5897563" cy="72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dirty="0">
                <a:solidFill>
                  <a:srgbClr val="FFFF66"/>
                </a:solidFill>
                <a:cs typeface="Arial" charset="0"/>
              </a:rPr>
              <a:t>Přímé a režijní náklady, </a:t>
            </a:r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vlastní náklady, podnikové </a:t>
            </a:r>
            <a:r>
              <a:rPr lang="cs-CZ" sz="2100" b="1" dirty="0">
                <a:solidFill>
                  <a:srgbClr val="FFFF66"/>
                </a:solidFill>
                <a:cs typeface="Arial" charset="0"/>
              </a:rPr>
              <a:t>výkony</a:t>
            </a:r>
          </a:p>
        </p:txBody>
      </p:sp>
      <p:sp>
        <p:nvSpPr>
          <p:cNvPr id="30735" name="TextovéPole 7"/>
          <p:cNvSpPr txBox="1">
            <a:spLocks noChangeArrowheads="1"/>
          </p:cNvSpPr>
          <p:nvPr/>
        </p:nvSpPr>
        <p:spPr bwMode="auto">
          <a:xfrm>
            <a:off x="490538" y="3101975"/>
            <a:ext cx="26050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Tematická oblast:</a:t>
            </a:r>
          </a:p>
        </p:txBody>
      </p:sp>
      <p:sp>
        <p:nvSpPr>
          <p:cNvPr id="30736" name="TextovéPole 10"/>
          <p:cNvSpPr txBox="1">
            <a:spLocks noChangeArrowheads="1"/>
          </p:cNvSpPr>
          <p:nvPr/>
        </p:nvSpPr>
        <p:spPr bwMode="auto">
          <a:xfrm>
            <a:off x="2849563" y="3103563"/>
            <a:ext cx="56816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Vnitropodnikové účetnictví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FUNKCE   VNITROPODNIKOVÉ  CENY</a:t>
            </a:r>
            <a:endParaRPr lang="cs-CZ" dirty="0"/>
          </a:p>
        </p:txBody>
      </p:sp>
      <p:sp>
        <p:nvSpPr>
          <p:cNvPr id="5" name="Zkosené hrany 4"/>
          <p:cNvSpPr/>
          <p:nvPr/>
        </p:nvSpPr>
        <p:spPr>
          <a:xfrm>
            <a:off x="1331913" y="2349500"/>
            <a:ext cx="6553200" cy="34559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/>
              <a:t>oceňování výkonů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/>
              <a:t> jednotlivých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/>
              <a:t>podnikových činností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0808"/>
            <a:ext cx="8407400" cy="4065315"/>
          </a:xfrm>
        </p:spPr>
        <p:txBody>
          <a:bodyPr/>
          <a:lstStyle/>
          <a:p>
            <a:pPr marL="45720" indent="0" fontAlgn="auto">
              <a:spcAft>
                <a:spcPts val="0"/>
              </a:spcAft>
              <a:buNone/>
              <a:defRPr/>
            </a:pPr>
            <a:r>
              <a:rPr lang="cs-CZ" sz="4400" dirty="0" smtClean="0"/>
              <a:t> </a:t>
            </a:r>
          </a:p>
          <a:p>
            <a:pPr marL="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4400" dirty="0" smtClean="0"/>
              <a:t>  nedokončená výroba</a:t>
            </a:r>
          </a:p>
          <a:p>
            <a:pPr marL="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4400" dirty="0" smtClean="0"/>
              <a:t>  polotovary vlastní výroby</a:t>
            </a:r>
          </a:p>
          <a:p>
            <a:pPr marL="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4400" dirty="0" smtClean="0"/>
              <a:t>  výrobky</a:t>
            </a:r>
          </a:p>
          <a:p>
            <a:pPr marL="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4400" dirty="0" smtClean="0"/>
              <a:t>  služby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i="1" dirty="0" smtClean="0"/>
              <a:t>Výsledky</a:t>
            </a:r>
            <a:r>
              <a:rPr lang="cs-CZ" dirty="0" smtClean="0"/>
              <a:t> vnitropodnikových činností = </a:t>
            </a:r>
            <a:r>
              <a:rPr lang="cs-CZ" b="1" i="1" dirty="0" smtClean="0"/>
              <a:t>výkony</a:t>
            </a: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4000" b="1" dirty="0" smtClean="0"/>
          </a:p>
          <a:p>
            <a:pPr marL="4572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4000" b="1" dirty="0" smtClean="0"/>
              <a:t>PŘEDBĚŽNÁ  KALKULACE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Metody stanovení </a:t>
            </a:r>
            <a:br>
              <a:rPr lang="cs-CZ" dirty="0" smtClean="0"/>
            </a:br>
            <a:r>
              <a:rPr lang="cs-CZ" dirty="0" smtClean="0"/>
              <a:t>vnitropodnikové ceny</a:t>
            </a:r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1652588" y="2060575"/>
            <a:ext cx="6048375" cy="2089150"/>
          </a:xfrm>
          <a:prstGeom prst="downArrow">
            <a:avLst>
              <a:gd name="adj1" fmla="val 50000"/>
              <a:gd name="adj2" fmla="val 46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Zdroj informací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při stanovení vnitropodnikové ceny: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400" dirty="0" smtClean="0"/>
              <a:t>Úroveň (obsah) vnitropodnikové ceny určuje, které 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rgbClr val="FF3300"/>
                </a:solidFill>
              </a:rPr>
              <a:t>položky nákladů</a:t>
            </a:r>
            <a:r>
              <a:rPr lang="cs-CZ" sz="2400" dirty="0" smtClean="0"/>
              <a:t> bude vnitropodniková cena zahrnovat: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ÚROVEŇ VNITROPODNIKOVÉ CENY</a:t>
            </a:r>
            <a:endParaRPr lang="cs-CZ" dirty="0"/>
          </a:p>
        </p:txBody>
      </p:sp>
      <p:sp>
        <p:nvSpPr>
          <p:cNvPr id="4" name="Vývojový diagram: uložená data 3"/>
          <p:cNvSpPr/>
          <p:nvPr/>
        </p:nvSpPr>
        <p:spPr>
          <a:xfrm>
            <a:off x="899592" y="2781300"/>
            <a:ext cx="3672408" cy="81915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Přímé náklady</a:t>
            </a:r>
          </a:p>
        </p:txBody>
      </p:sp>
      <p:sp>
        <p:nvSpPr>
          <p:cNvPr id="7" name="Vývojový diagram: uložená data 6"/>
          <p:cNvSpPr/>
          <p:nvPr/>
        </p:nvSpPr>
        <p:spPr>
          <a:xfrm>
            <a:off x="899593" y="4076700"/>
            <a:ext cx="6193358" cy="936625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Vlastní náklady </a:t>
            </a:r>
            <a:r>
              <a:rPr lang="cs-CZ" sz="2800" b="1" i="1" dirty="0"/>
              <a:t>výroby</a:t>
            </a:r>
          </a:p>
        </p:txBody>
      </p:sp>
      <p:sp>
        <p:nvSpPr>
          <p:cNvPr id="8" name="Vývojový diagram: uložená data 7"/>
          <p:cNvSpPr/>
          <p:nvPr/>
        </p:nvSpPr>
        <p:spPr>
          <a:xfrm>
            <a:off x="899593" y="5373688"/>
            <a:ext cx="7525270" cy="935037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Vlastní náklady </a:t>
            </a:r>
            <a:r>
              <a:rPr lang="cs-CZ" sz="2800" b="1" i="1" dirty="0"/>
              <a:t>výkonu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Úroveň vnitropodnikové ceny ovlivňuje výši vnitropodnikových     i podnikových výnosů a tím slouží k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27432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  zjišťování výsledku hospodaření hospodářských středisek</a:t>
            </a:r>
          </a:p>
          <a:p>
            <a:pPr marL="27432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/>
              <a:t> </a:t>
            </a:r>
            <a:r>
              <a:rPr lang="cs-CZ" dirty="0" smtClean="0"/>
              <a:t> zjišťování ziskovosti jednotlivých výkonů.</a:t>
            </a:r>
          </a:p>
          <a:p>
            <a:pPr marL="27432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  <a:p>
            <a:pPr marL="27432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Využití vnitropodnikové ceny</a:t>
            </a:r>
            <a:endParaRPr lang="cs-CZ" dirty="0"/>
          </a:p>
        </p:txBody>
      </p:sp>
      <p:sp>
        <p:nvSpPr>
          <p:cNvPr id="4" name="Zkosené hrany 3"/>
          <p:cNvSpPr/>
          <p:nvPr/>
        </p:nvSpPr>
        <p:spPr>
          <a:xfrm>
            <a:off x="2051050" y="2205038"/>
            <a:ext cx="5257800" cy="122396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OCENĚNÝ VÝKON  =  VÝNOS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STŘEDISKOVÉ                  </a:t>
            </a:r>
            <a:r>
              <a:rPr lang="cs-CZ" dirty="0" err="1" smtClean="0"/>
              <a:t>STŘEDISKOVÉ</a:t>
            </a:r>
            <a:r>
              <a:rPr lang="cs-CZ" dirty="0" smtClean="0"/>
              <a:t>                ÚSPORA 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   VÝNOSY                           NÁKLADY                  (NÁKLADŮ) 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STŘEDISKOVÉ                  </a:t>
            </a:r>
            <a:r>
              <a:rPr lang="cs-CZ" dirty="0" err="1"/>
              <a:t>STŘEDISKOVÉ</a:t>
            </a:r>
            <a:r>
              <a:rPr lang="cs-CZ" dirty="0"/>
              <a:t>               </a:t>
            </a:r>
            <a:r>
              <a:rPr lang="cs-CZ" dirty="0" smtClean="0"/>
              <a:t>PŘEKROČENÍ </a:t>
            </a: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  VÝNOSY                           NÁKLADY                  </a:t>
            </a:r>
            <a:r>
              <a:rPr lang="cs-CZ" dirty="0" smtClean="0"/>
              <a:t>  (</a:t>
            </a:r>
            <a:r>
              <a:rPr lang="cs-CZ" dirty="0"/>
              <a:t>NÁKLADŮ) 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 </a:t>
            </a:r>
          </a:p>
          <a:p>
            <a:pPr marL="45720" indent="0" fontAlgn="auto">
              <a:spcAft>
                <a:spcPts val="0"/>
              </a:spcAft>
              <a:buNone/>
              <a:defRPr/>
            </a:pPr>
            <a:r>
              <a:rPr lang="cs-CZ" b="1" i="1" dirty="0" smtClean="0"/>
              <a:t>Střediskové </a:t>
            </a:r>
            <a:r>
              <a:rPr lang="cs-CZ" b="1" i="1" dirty="0"/>
              <a:t>výnosy = plánované náklady</a:t>
            </a:r>
          </a:p>
          <a:p>
            <a:pPr marL="45720" indent="0" fontAlgn="auto">
              <a:spcAft>
                <a:spcPts val="0"/>
              </a:spcAft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zjišťování výsledku hospodaření hospodářských středisek</a:t>
            </a:r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2473325" y="4437063"/>
            <a:ext cx="1042988" cy="6477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2411413" y="2470150"/>
            <a:ext cx="1042987" cy="6477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Je rovno 5"/>
          <p:cNvSpPr/>
          <p:nvPr/>
        </p:nvSpPr>
        <p:spPr>
          <a:xfrm>
            <a:off x="5651500" y="233680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Je rovno 7"/>
          <p:cNvSpPr/>
          <p:nvPr/>
        </p:nvSpPr>
        <p:spPr>
          <a:xfrm>
            <a:off x="5653088" y="4303713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ln w="571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800" b="1" dirty="0" smtClean="0"/>
              <a:t>                   </a:t>
            </a:r>
            <a:r>
              <a:rPr lang="cs-CZ" sz="2800" b="1" i="1" dirty="0" smtClean="0">
                <a:solidFill>
                  <a:schemeClr val="accent1">
                    <a:lumMod val="75000"/>
                  </a:schemeClr>
                </a:solidFill>
              </a:rPr>
              <a:t>VNITROPODNIKOVÁ CENA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800" b="1" dirty="0"/>
              <a:t> </a:t>
            </a:r>
            <a:r>
              <a:rPr lang="cs-CZ" sz="2800" b="1" dirty="0" smtClean="0"/>
              <a:t>             +   ODBYTOVÉ NÁKLADY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800" b="1" dirty="0"/>
              <a:t> </a:t>
            </a:r>
            <a:r>
              <a:rPr lang="cs-CZ" sz="2800" b="1" dirty="0" smtClean="0"/>
              <a:t>             +   ZISK</a:t>
            </a:r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800" b="1" dirty="0" smtClean="0"/>
              <a:t>              =   </a:t>
            </a:r>
            <a:r>
              <a:rPr lang="cs-CZ" sz="2800" b="1" i="1" dirty="0" smtClean="0">
                <a:solidFill>
                  <a:srgbClr val="FF0000"/>
                </a:solidFill>
              </a:rPr>
              <a:t>PRODEJNÍ </a:t>
            </a:r>
            <a:r>
              <a:rPr lang="cs-CZ" sz="2800" b="1" i="1" dirty="0">
                <a:solidFill>
                  <a:srgbClr val="FF0000"/>
                </a:solidFill>
              </a:rPr>
              <a:t>CENA</a:t>
            </a:r>
          </a:p>
          <a:p>
            <a:pPr marL="4572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800" dirty="0" smtClean="0"/>
          </a:p>
          <a:p>
            <a:pPr marL="4572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8382000" cy="10541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zjišťování ziskovosti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jednotlivých </a:t>
            </a:r>
            <a:r>
              <a:rPr lang="cs-CZ" dirty="0"/>
              <a:t>výkonů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řížka">
    <a:dk1>
      <a:sysClr val="windowText" lastClr="000000"/>
    </a:dk1>
    <a:lt1>
      <a:sysClr val="window" lastClr="FFFFFF"/>
    </a:lt1>
    <a:dk2>
      <a:srgbClr val="534949"/>
    </a:dk2>
    <a:lt2>
      <a:srgbClr val="CCD1B9"/>
    </a:lt2>
    <a:accent1>
      <a:srgbClr val="C66951"/>
    </a:accent1>
    <a:accent2>
      <a:srgbClr val="BF974D"/>
    </a:accent2>
    <a:accent3>
      <a:srgbClr val="928B70"/>
    </a:accent3>
    <a:accent4>
      <a:srgbClr val="87706B"/>
    </a:accent4>
    <a:accent5>
      <a:srgbClr val="94734E"/>
    </a:accent5>
    <a:accent6>
      <a:srgbClr val="6F777D"/>
    </a:accent6>
    <a:hlink>
      <a:srgbClr val="CC9900"/>
    </a:hlink>
    <a:folHlink>
      <a:srgbClr val="C0C0C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71</TotalTime>
  <Words>385</Words>
  <Application>Microsoft Office PowerPoint</Application>
  <PresentationFormat>Předvádění na obrazovce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Mřížka</vt:lpstr>
      <vt:lpstr>Prezentace aplikace PowerPoint</vt:lpstr>
      <vt:lpstr>Prezentace aplikace PowerPoint</vt:lpstr>
      <vt:lpstr>FUNKCE   VNITROPODNIKOVÉ  CENY</vt:lpstr>
      <vt:lpstr>Výsledky vnitropodnikových činností = výkony</vt:lpstr>
      <vt:lpstr>Metody stanovení  vnitropodnikové ceny</vt:lpstr>
      <vt:lpstr>ÚROVEŇ VNITROPODNIKOVÉ CENY</vt:lpstr>
      <vt:lpstr>Využití vnitropodnikové ceny</vt:lpstr>
      <vt:lpstr>zjišťování výsledku hospodaření hospodářských středisek</vt:lpstr>
      <vt:lpstr>zjišťování ziskovosti  jednotlivých výkonů </vt:lpstr>
      <vt:lpstr>KONTROLNÍ OTÁZKY</vt:lpstr>
      <vt:lpstr>KONTROLNÍ OTÁZKY</vt:lpstr>
      <vt:lpstr>Zdroje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</dc:creator>
  <cp:lastModifiedBy>admin</cp:lastModifiedBy>
  <cp:revision>12</cp:revision>
  <dcterms:created xsi:type="dcterms:W3CDTF">2013-05-24T07:22:27Z</dcterms:created>
  <dcterms:modified xsi:type="dcterms:W3CDTF">2013-07-18T12:06:05Z</dcterms:modified>
</cp:coreProperties>
</file>