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  <p:sldId id="261" r:id="rId4"/>
    <p:sldId id="263" r:id="rId5"/>
    <p:sldId id="264" r:id="rId6"/>
    <p:sldId id="265" r:id="rId7"/>
    <p:sldId id="269" r:id="rId8"/>
    <p:sldId id="271" r:id="rId9"/>
    <p:sldId id="272" r:id="rId10"/>
    <p:sldId id="273" r:id="rId11"/>
    <p:sldId id="274" r:id="rId12"/>
    <p:sldId id="275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39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11B49-4F2C-49EE-AD1D-0B7E67DDC889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4437D-0A53-40FA-B1F2-1FFCA8A47A3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26EE2-3A6C-4BFE-8A98-41006DAEF928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75253-BB53-4EC7-B996-0172D75F2FF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DDB6F-1E12-417F-BF7B-17EB9067F126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B0C91-72AF-4396-B769-4210A9B749C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6C13D-5D71-4D06-AE73-A8C137BB52C9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96617-8728-48EE-880A-2544E4D078A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9B8AD-993A-470F-ABF8-07B353555BAA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884C9-FE96-4BE3-88FA-3B1B4A249C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4BDCA-5705-40C9-8EC2-AB3377A6E77C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997D-7356-4570-BC4F-031A97D7204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6FCD5-EDE9-4520-9FBD-4B9933958E62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8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4881D-F843-4360-820F-573E52B81B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4D747-8A91-4ED2-B49E-D06EC39A6005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4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5C60B-44B5-4A1D-BF6B-1CA483173CB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A1E35-DF59-49BC-B6B6-AF668E5AD19B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FB262-49DC-4B6E-8B73-71EBB5749EB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5384B-0D9E-495C-9759-C59DE514DC84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9304C-FBEE-43D3-97C5-7FD684F95B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2CD64-5F50-43AE-AA24-5E909655F197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49AC1-1BB5-416E-BEE0-51649728B11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27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3A7DCA7-F131-4972-AFFE-84E79D4C9005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16571EC-3870-4E8C-BD70-7EC96FEEEA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7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Obrázek 1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42875"/>
            <a:ext cx="8820150" cy="206216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3314" name="TextovéPole 2"/>
          <p:cNvSpPr txBox="1">
            <a:spLocks noChangeArrowheads="1"/>
          </p:cNvSpPr>
          <p:nvPr/>
        </p:nvSpPr>
        <p:spPr bwMode="auto">
          <a:xfrm>
            <a:off x="360363" y="388938"/>
            <a:ext cx="8489950" cy="145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pPr algn="ctr"/>
            <a:r>
              <a:rPr lang="cs-CZ" sz="6400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Výukový materiál</a:t>
            </a:r>
          </a:p>
          <a:p>
            <a:pPr algn="ctr"/>
            <a:r>
              <a:rPr lang="cs-CZ" sz="2500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zpracovaný v rámci projektu</a:t>
            </a:r>
          </a:p>
        </p:txBody>
      </p:sp>
      <p:pic>
        <p:nvPicPr>
          <p:cNvPr id="13315" name="Obrázek 3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330450"/>
            <a:ext cx="8820150" cy="411956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3316" name="TextovéPole 4"/>
          <p:cNvSpPr txBox="1">
            <a:spLocks noChangeArrowheads="1"/>
          </p:cNvSpPr>
          <p:nvPr/>
        </p:nvSpPr>
        <p:spPr bwMode="auto">
          <a:xfrm>
            <a:off x="903288" y="4398963"/>
            <a:ext cx="16906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Označení:</a:t>
            </a:r>
          </a:p>
        </p:txBody>
      </p:sp>
      <p:sp>
        <p:nvSpPr>
          <p:cNvPr id="13317" name="TextovéPole 5"/>
          <p:cNvSpPr txBox="1">
            <a:spLocks noChangeArrowheads="1"/>
          </p:cNvSpPr>
          <p:nvPr/>
        </p:nvSpPr>
        <p:spPr bwMode="auto">
          <a:xfrm>
            <a:off x="6983413" y="4398963"/>
            <a:ext cx="1350962" cy="404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723" tIns="40361" rIns="80723" bIns="40361">
            <a:spAutoFit/>
          </a:bodyPr>
          <a:lstStyle/>
          <a:p>
            <a:r>
              <a:rPr lang="cs-CZ" sz="2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Sada:   </a:t>
            </a:r>
            <a:r>
              <a:rPr lang="cs-CZ" sz="21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</a:p>
        </p:txBody>
      </p:sp>
      <p:sp>
        <p:nvSpPr>
          <p:cNvPr id="13318" name="TextovéPole 6"/>
          <p:cNvSpPr txBox="1">
            <a:spLocks noChangeArrowheads="1"/>
          </p:cNvSpPr>
          <p:nvPr/>
        </p:nvSpPr>
        <p:spPr bwMode="auto">
          <a:xfrm>
            <a:off x="903288" y="4854575"/>
            <a:ext cx="2765425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Ověření ve výuce:</a:t>
            </a:r>
          </a:p>
        </p:txBody>
      </p:sp>
      <p:sp>
        <p:nvSpPr>
          <p:cNvPr id="13319" name="TextovéPole 7"/>
          <p:cNvSpPr txBox="1">
            <a:spLocks noChangeArrowheads="1"/>
          </p:cNvSpPr>
          <p:nvPr/>
        </p:nvSpPr>
        <p:spPr bwMode="auto">
          <a:xfrm>
            <a:off x="6977063" y="4854575"/>
            <a:ext cx="1166812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Třída:</a:t>
            </a:r>
          </a:p>
        </p:txBody>
      </p:sp>
      <p:sp>
        <p:nvSpPr>
          <p:cNvPr id="13320" name="TextovéPole 8"/>
          <p:cNvSpPr txBox="1">
            <a:spLocks noChangeArrowheads="1"/>
          </p:cNvSpPr>
          <p:nvPr/>
        </p:nvSpPr>
        <p:spPr bwMode="auto">
          <a:xfrm>
            <a:off x="903288" y="5329238"/>
            <a:ext cx="1325562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Datum:</a:t>
            </a:r>
          </a:p>
        </p:txBody>
      </p:sp>
      <p:sp>
        <p:nvSpPr>
          <p:cNvPr id="13321" name="TextovéPole 9"/>
          <p:cNvSpPr txBox="1">
            <a:spLocks noChangeArrowheads="1"/>
          </p:cNvSpPr>
          <p:nvPr/>
        </p:nvSpPr>
        <p:spPr bwMode="auto">
          <a:xfrm>
            <a:off x="903288" y="3925888"/>
            <a:ext cx="3794125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Registrační číslo projektu:</a:t>
            </a:r>
          </a:p>
        </p:txBody>
      </p:sp>
      <p:pic>
        <p:nvPicPr>
          <p:cNvPr id="13322" name="Obrázek 10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71650" y="2614613"/>
            <a:ext cx="5737225" cy="1006475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3323" name="TextovéPole 11"/>
          <p:cNvSpPr txBox="1">
            <a:spLocks noChangeArrowheads="1"/>
          </p:cNvSpPr>
          <p:nvPr/>
        </p:nvSpPr>
        <p:spPr bwMode="auto">
          <a:xfrm>
            <a:off x="4429125" y="3925888"/>
            <a:ext cx="4175125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CZ.1.07/1.5.00/34.0199</a:t>
            </a:r>
          </a:p>
        </p:txBody>
      </p:sp>
      <p:sp>
        <p:nvSpPr>
          <p:cNvPr id="13324" name="TextovéPole 13"/>
          <p:cNvSpPr txBox="1">
            <a:spLocks noChangeArrowheads="1"/>
          </p:cNvSpPr>
          <p:nvPr/>
        </p:nvSpPr>
        <p:spPr bwMode="auto">
          <a:xfrm>
            <a:off x="2325688" y="4398963"/>
            <a:ext cx="447833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VY_32_INOVACE_ANJ_VL_3_12</a:t>
            </a:r>
          </a:p>
        </p:txBody>
      </p:sp>
      <p:sp>
        <p:nvSpPr>
          <p:cNvPr id="13325" name="TextovéPole 14"/>
          <p:cNvSpPr txBox="1">
            <a:spLocks noChangeArrowheads="1"/>
          </p:cNvSpPr>
          <p:nvPr/>
        </p:nvSpPr>
        <p:spPr bwMode="auto">
          <a:xfrm>
            <a:off x="3360738" y="4872038"/>
            <a:ext cx="16652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1. 10. 2013</a:t>
            </a:r>
          </a:p>
        </p:txBody>
      </p:sp>
      <p:sp>
        <p:nvSpPr>
          <p:cNvPr id="13326" name="TextovéPole 15"/>
          <p:cNvSpPr txBox="1">
            <a:spLocks noChangeArrowheads="1"/>
          </p:cNvSpPr>
          <p:nvPr/>
        </p:nvSpPr>
        <p:spPr bwMode="auto">
          <a:xfrm>
            <a:off x="7834313" y="4854575"/>
            <a:ext cx="769937" cy="404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723" tIns="40361" rIns="80723" bIns="40361">
            <a:spAutoFit/>
          </a:bodyPr>
          <a:lstStyle/>
          <a:p>
            <a:r>
              <a:rPr lang="cs-CZ" sz="2100" b="1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B</a:t>
            </a:r>
          </a:p>
        </p:txBody>
      </p:sp>
      <p:sp>
        <p:nvSpPr>
          <p:cNvPr id="13327" name="TextovéPole 16"/>
          <p:cNvSpPr txBox="1">
            <a:spLocks noChangeArrowheads="1"/>
          </p:cNvSpPr>
          <p:nvPr/>
        </p:nvSpPr>
        <p:spPr bwMode="auto">
          <a:xfrm>
            <a:off x="1954213" y="5329238"/>
            <a:ext cx="190500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2. 9. 2013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Exercise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578850" cy="4708525"/>
          </a:xfrm>
        </p:spPr>
        <p:txBody>
          <a:bodyPr>
            <a:normAutofit/>
          </a:bodyPr>
          <a:lstStyle/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2600" dirty="0" err="1">
                <a:solidFill>
                  <a:srgbClr val="FFC000"/>
                </a:solidFill>
              </a:rPr>
              <a:t>Put</a:t>
            </a:r>
            <a:r>
              <a:rPr lang="cs-CZ" sz="2600" dirty="0">
                <a:solidFill>
                  <a:srgbClr val="FFC000"/>
                </a:solidFill>
              </a:rPr>
              <a:t> </a:t>
            </a:r>
            <a:r>
              <a:rPr lang="cs-CZ" sz="2600" dirty="0" err="1">
                <a:solidFill>
                  <a:srgbClr val="FFC000"/>
                </a:solidFill>
              </a:rPr>
              <a:t>the</a:t>
            </a:r>
            <a:r>
              <a:rPr lang="cs-CZ" sz="2600" dirty="0">
                <a:solidFill>
                  <a:srgbClr val="FFC000"/>
                </a:solidFill>
              </a:rPr>
              <a:t> verb </a:t>
            </a:r>
            <a:r>
              <a:rPr lang="cs-CZ" sz="2600" dirty="0" err="1">
                <a:solidFill>
                  <a:srgbClr val="FFC000"/>
                </a:solidFill>
              </a:rPr>
              <a:t>into</a:t>
            </a:r>
            <a:r>
              <a:rPr lang="cs-CZ" sz="2600" dirty="0">
                <a:solidFill>
                  <a:srgbClr val="FFC000"/>
                </a:solidFill>
              </a:rPr>
              <a:t> </a:t>
            </a:r>
            <a:r>
              <a:rPr lang="cs-CZ" sz="2600" dirty="0" err="1">
                <a:solidFill>
                  <a:srgbClr val="FFC000"/>
                </a:solidFill>
              </a:rPr>
              <a:t>the</a:t>
            </a:r>
            <a:r>
              <a:rPr lang="cs-CZ" sz="2600" dirty="0">
                <a:solidFill>
                  <a:srgbClr val="FFC000"/>
                </a:solidFill>
              </a:rPr>
              <a:t> </a:t>
            </a:r>
            <a:r>
              <a:rPr lang="cs-CZ" sz="2600" dirty="0" err="1">
                <a:solidFill>
                  <a:srgbClr val="FFC000"/>
                </a:solidFill>
              </a:rPr>
              <a:t>correct</a:t>
            </a:r>
            <a:r>
              <a:rPr lang="cs-CZ" sz="2600" dirty="0">
                <a:solidFill>
                  <a:srgbClr val="FFC000"/>
                </a:solidFill>
              </a:rPr>
              <a:t> </a:t>
            </a:r>
            <a:r>
              <a:rPr lang="cs-CZ" sz="2600" dirty="0" err="1" smtClean="0">
                <a:solidFill>
                  <a:srgbClr val="FFC000"/>
                </a:solidFill>
              </a:rPr>
              <a:t>Present</a:t>
            </a:r>
            <a:r>
              <a:rPr lang="cs-CZ" sz="2600" dirty="0" smtClean="0">
                <a:solidFill>
                  <a:srgbClr val="FFC000"/>
                </a:solidFill>
              </a:rPr>
              <a:t> </a:t>
            </a:r>
            <a:r>
              <a:rPr lang="cs-CZ" sz="2600" dirty="0" err="1">
                <a:solidFill>
                  <a:srgbClr val="FFC000"/>
                </a:solidFill>
              </a:rPr>
              <a:t>Continuous</a:t>
            </a:r>
            <a:r>
              <a:rPr lang="cs-CZ" sz="2600" dirty="0">
                <a:solidFill>
                  <a:srgbClr val="FFC000"/>
                </a:solidFill>
              </a:rPr>
              <a:t> </a:t>
            </a:r>
            <a:r>
              <a:rPr lang="cs-CZ" sz="2600" dirty="0" err="1" smtClean="0">
                <a:solidFill>
                  <a:srgbClr val="FFC000"/>
                </a:solidFill>
              </a:rPr>
              <a:t>form</a:t>
            </a:r>
            <a:r>
              <a:rPr lang="cs-CZ" sz="2600" dirty="0" smtClean="0">
                <a:solidFill>
                  <a:srgbClr val="FFC000"/>
                </a:solidFill>
              </a:rPr>
              <a:t>.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sz="2600" dirty="0" smtClean="0">
              <a:solidFill>
                <a:srgbClr val="FFC000"/>
              </a:solidFill>
            </a:endParaRP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 err="1"/>
              <a:t>Please</a:t>
            </a:r>
            <a:r>
              <a:rPr lang="cs-CZ" sz="1700" dirty="0"/>
              <a:t> </a:t>
            </a:r>
            <a:r>
              <a:rPr lang="cs-CZ" sz="1700" dirty="0" err="1" smtClean="0"/>
              <a:t>don´t</a:t>
            </a:r>
            <a:r>
              <a:rPr lang="cs-CZ" sz="1700" dirty="0" smtClean="0"/>
              <a:t> </a:t>
            </a:r>
            <a:r>
              <a:rPr lang="cs-CZ" sz="1700" dirty="0"/>
              <a:t>make so much </a:t>
            </a:r>
            <a:r>
              <a:rPr lang="cs-CZ" sz="1700" dirty="0" err="1"/>
              <a:t>noise</a:t>
            </a:r>
            <a:r>
              <a:rPr lang="cs-CZ" sz="1700" dirty="0"/>
              <a:t>. </a:t>
            </a:r>
            <a:r>
              <a:rPr lang="cs-CZ" sz="1700" dirty="0" smtClean="0"/>
              <a:t>I ………. to </a:t>
            </a:r>
            <a:r>
              <a:rPr lang="cs-CZ" sz="1700" dirty="0" err="1" smtClean="0"/>
              <a:t>work</a:t>
            </a:r>
            <a:r>
              <a:rPr lang="cs-CZ" sz="1700" dirty="0" smtClean="0"/>
              <a:t>.			</a:t>
            </a:r>
            <a:r>
              <a:rPr lang="cs-CZ" sz="1700" dirty="0" err="1" smtClean="0">
                <a:solidFill>
                  <a:srgbClr val="FFFF00"/>
                </a:solidFill>
              </a:rPr>
              <a:t>try</a:t>
            </a:r>
            <a:endParaRPr lang="cs-CZ" sz="1700" dirty="0" smtClean="0">
              <a:solidFill>
                <a:srgbClr val="FFFF00"/>
              </a:solidFill>
            </a:endParaRP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 err="1" smtClean="0"/>
              <a:t>Let´s</a:t>
            </a:r>
            <a:r>
              <a:rPr lang="cs-CZ" sz="1700" dirty="0" smtClean="0"/>
              <a:t> go </a:t>
            </a:r>
            <a:r>
              <a:rPr lang="cs-CZ" sz="1700" dirty="0" err="1" smtClean="0"/>
              <a:t>out</a:t>
            </a:r>
            <a:r>
              <a:rPr lang="cs-CZ" sz="1700" dirty="0" smtClean="0"/>
              <a:t> </a:t>
            </a:r>
            <a:r>
              <a:rPr lang="cs-CZ" sz="1700" dirty="0" err="1" smtClean="0"/>
              <a:t>now</a:t>
            </a:r>
            <a:r>
              <a:rPr lang="cs-CZ" sz="1700" dirty="0" smtClean="0"/>
              <a:t>. </a:t>
            </a:r>
            <a:r>
              <a:rPr lang="cs-CZ" sz="1700" dirty="0" err="1" smtClean="0"/>
              <a:t>It</a:t>
            </a:r>
            <a:r>
              <a:rPr lang="cs-CZ" sz="1700" dirty="0" smtClean="0"/>
              <a:t> ……… </a:t>
            </a:r>
            <a:r>
              <a:rPr lang="cs-CZ" sz="1700" dirty="0" err="1" smtClean="0"/>
              <a:t>any</a:t>
            </a:r>
            <a:r>
              <a:rPr lang="cs-CZ" sz="1700" dirty="0" smtClean="0"/>
              <a:t> more.				</a:t>
            </a:r>
            <a:r>
              <a:rPr lang="cs-CZ" sz="1700" dirty="0" err="1">
                <a:solidFill>
                  <a:srgbClr val="FFFF00"/>
                </a:solidFill>
              </a:rPr>
              <a:t>rain</a:t>
            </a:r>
            <a:endParaRPr lang="cs-CZ" sz="1700" dirty="0">
              <a:solidFill>
                <a:srgbClr val="FFFF00"/>
              </a:solidFill>
            </a:endParaRP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 err="1" smtClean="0"/>
              <a:t>You</a:t>
            </a:r>
            <a:r>
              <a:rPr lang="cs-CZ" sz="1700" dirty="0" smtClean="0"/>
              <a:t> </a:t>
            </a:r>
            <a:r>
              <a:rPr lang="cs-CZ" sz="1700" dirty="0" err="1" smtClean="0"/>
              <a:t>can</a:t>
            </a:r>
            <a:r>
              <a:rPr lang="cs-CZ" sz="1700" dirty="0" smtClean="0"/>
              <a:t> </a:t>
            </a:r>
            <a:r>
              <a:rPr lang="cs-CZ" sz="1700" dirty="0" err="1" smtClean="0"/>
              <a:t>turn</a:t>
            </a:r>
            <a:r>
              <a:rPr lang="cs-CZ" sz="1700" dirty="0" smtClean="0"/>
              <a:t> </a:t>
            </a:r>
            <a:r>
              <a:rPr lang="cs-CZ" sz="1700" dirty="0" err="1" smtClean="0"/>
              <a:t>off</a:t>
            </a:r>
            <a:r>
              <a:rPr lang="cs-CZ" sz="1700" dirty="0" smtClean="0"/>
              <a:t> </a:t>
            </a:r>
            <a:r>
              <a:rPr lang="cs-CZ" sz="1700" dirty="0" err="1" smtClean="0"/>
              <a:t>the</a:t>
            </a:r>
            <a:r>
              <a:rPr lang="cs-CZ" sz="1700" dirty="0" smtClean="0"/>
              <a:t> </a:t>
            </a:r>
            <a:r>
              <a:rPr lang="cs-CZ" sz="1700" dirty="0" err="1" smtClean="0"/>
              <a:t>radio</a:t>
            </a:r>
            <a:r>
              <a:rPr lang="cs-CZ" sz="1700" dirty="0" smtClean="0"/>
              <a:t>. I ………. to </a:t>
            </a:r>
            <a:r>
              <a:rPr lang="cs-CZ" sz="1700" dirty="0" err="1" smtClean="0"/>
              <a:t>it</a:t>
            </a:r>
            <a:r>
              <a:rPr lang="cs-CZ" sz="1700" dirty="0" smtClean="0"/>
              <a:t>.				</a:t>
            </a:r>
            <a:r>
              <a:rPr lang="cs-CZ" sz="1700" dirty="0">
                <a:solidFill>
                  <a:srgbClr val="FFFF00"/>
                </a:solidFill>
              </a:rPr>
              <a:t>listen</a:t>
            </a: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 smtClean="0"/>
              <a:t>„</a:t>
            </a:r>
            <a:r>
              <a:rPr lang="cs-CZ" sz="1700" dirty="0" err="1" smtClean="0"/>
              <a:t>You</a:t>
            </a:r>
            <a:r>
              <a:rPr lang="cs-CZ" sz="1700" dirty="0" smtClean="0"/>
              <a:t> ………. hard </a:t>
            </a:r>
            <a:r>
              <a:rPr lang="cs-CZ" sz="1700" dirty="0" err="1" smtClean="0"/>
              <a:t>today</a:t>
            </a:r>
            <a:r>
              <a:rPr lang="cs-CZ" sz="1700" dirty="0" smtClean="0"/>
              <a:t>.“ „</a:t>
            </a:r>
            <a:r>
              <a:rPr lang="cs-CZ" sz="1700" dirty="0" err="1" smtClean="0"/>
              <a:t>Yes</a:t>
            </a:r>
            <a:r>
              <a:rPr lang="cs-CZ" sz="1700" dirty="0" smtClean="0"/>
              <a:t>, I </a:t>
            </a:r>
            <a:r>
              <a:rPr lang="cs-CZ" sz="1700" dirty="0" err="1" smtClean="0"/>
              <a:t>have</a:t>
            </a:r>
            <a:r>
              <a:rPr lang="cs-CZ" sz="1700" dirty="0" smtClean="0"/>
              <a:t> a lot to do.“			</a:t>
            </a:r>
            <a:r>
              <a:rPr lang="cs-CZ" sz="1700" dirty="0" err="1">
                <a:solidFill>
                  <a:srgbClr val="FFFF00"/>
                </a:solidFill>
              </a:rPr>
              <a:t>work</a:t>
            </a:r>
            <a:endParaRPr lang="cs-CZ" sz="1700" dirty="0">
              <a:solidFill>
                <a:srgbClr val="FFFF00"/>
              </a:solidFill>
            </a:endParaRP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 smtClean="0"/>
              <a:t>Paul and </a:t>
            </a:r>
            <a:r>
              <a:rPr lang="cs-CZ" sz="1700" dirty="0" err="1" smtClean="0"/>
              <a:t>Sally</a:t>
            </a:r>
            <a:r>
              <a:rPr lang="cs-CZ" sz="1700" dirty="0" smtClean="0"/>
              <a:t> </a:t>
            </a:r>
            <a:r>
              <a:rPr lang="cs-CZ" sz="1700" dirty="0" err="1" smtClean="0"/>
              <a:t>have</a:t>
            </a:r>
            <a:r>
              <a:rPr lang="cs-CZ" sz="1700" dirty="0" smtClean="0"/>
              <a:t> had </a:t>
            </a:r>
            <a:r>
              <a:rPr lang="cs-CZ" sz="1700" dirty="0" err="1" smtClean="0"/>
              <a:t>an</a:t>
            </a:r>
            <a:r>
              <a:rPr lang="cs-CZ" sz="1700" dirty="0" smtClean="0"/>
              <a:t> argument. </a:t>
            </a:r>
            <a:r>
              <a:rPr lang="cs-CZ" sz="1700" dirty="0" err="1" smtClean="0"/>
              <a:t>They</a:t>
            </a:r>
            <a:r>
              <a:rPr lang="cs-CZ" sz="1700" dirty="0" smtClean="0"/>
              <a:t> ………. to </a:t>
            </a:r>
            <a:r>
              <a:rPr lang="cs-CZ" sz="1700" dirty="0" err="1" smtClean="0"/>
              <a:t>each</a:t>
            </a:r>
            <a:r>
              <a:rPr lang="cs-CZ" sz="1700" dirty="0" smtClean="0"/>
              <a:t> </a:t>
            </a:r>
            <a:r>
              <a:rPr lang="cs-CZ" sz="1700" dirty="0" err="1" smtClean="0"/>
              <a:t>other</a:t>
            </a:r>
            <a:r>
              <a:rPr lang="cs-CZ" sz="1700" dirty="0" smtClean="0"/>
              <a:t>.	</a:t>
            </a:r>
            <a:r>
              <a:rPr lang="cs-CZ" sz="1700" dirty="0" err="1">
                <a:solidFill>
                  <a:srgbClr val="FFFF00"/>
                </a:solidFill>
              </a:rPr>
              <a:t>speak</a:t>
            </a:r>
            <a:endParaRPr lang="cs-CZ" sz="1700" dirty="0">
              <a:solidFill>
                <a:srgbClr val="FFFF00"/>
              </a:solidFill>
            </a:endParaRP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 smtClean="0"/>
              <a:t>I ………. </a:t>
            </a:r>
            <a:r>
              <a:rPr lang="cs-CZ" sz="1700" dirty="0" err="1" smtClean="0"/>
              <a:t>tired</a:t>
            </a:r>
            <a:r>
              <a:rPr lang="cs-CZ" sz="1700" dirty="0" smtClean="0"/>
              <a:t>. I </a:t>
            </a:r>
            <a:r>
              <a:rPr lang="cs-CZ" sz="1700" dirty="0" err="1" smtClean="0"/>
              <a:t>need</a:t>
            </a:r>
            <a:r>
              <a:rPr lang="cs-CZ" sz="1700" dirty="0" smtClean="0"/>
              <a:t> a rest. 					</a:t>
            </a:r>
            <a:r>
              <a:rPr lang="cs-CZ" sz="1700" dirty="0" err="1">
                <a:solidFill>
                  <a:srgbClr val="FFFF00"/>
                </a:solidFill>
              </a:rPr>
              <a:t>get</a:t>
            </a:r>
            <a:endParaRPr lang="cs-CZ" sz="1700" dirty="0">
              <a:solidFill>
                <a:srgbClr val="FFFF00"/>
              </a:solidFill>
            </a:endParaRP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 smtClean="0"/>
              <a:t>I ………. </a:t>
            </a:r>
            <a:r>
              <a:rPr lang="cs-CZ" sz="1700" dirty="0" err="1" smtClean="0"/>
              <a:t>for</a:t>
            </a:r>
            <a:r>
              <a:rPr lang="cs-CZ" sz="1700" dirty="0" smtClean="0"/>
              <a:t> Christine. Do </a:t>
            </a:r>
            <a:r>
              <a:rPr lang="cs-CZ" sz="1700" dirty="0" err="1" smtClean="0"/>
              <a:t>you</a:t>
            </a:r>
            <a:r>
              <a:rPr lang="cs-CZ" sz="1700" dirty="0" smtClean="0"/>
              <a:t> </a:t>
            </a:r>
            <a:r>
              <a:rPr lang="cs-CZ" sz="1700" dirty="0" err="1" smtClean="0"/>
              <a:t>know</a:t>
            </a:r>
            <a:r>
              <a:rPr lang="cs-CZ" sz="1700" dirty="0" smtClean="0"/>
              <a:t> </a:t>
            </a:r>
            <a:r>
              <a:rPr lang="cs-CZ" sz="1700" dirty="0" err="1" smtClean="0"/>
              <a:t>where</a:t>
            </a:r>
            <a:r>
              <a:rPr lang="cs-CZ" sz="1700" dirty="0" smtClean="0"/>
              <a:t> </a:t>
            </a:r>
            <a:r>
              <a:rPr lang="cs-CZ" sz="1700" dirty="0" err="1" smtClean="0"/>
              <a:t>she</a:t>
            </a:r>
            <a:r>
              <a:rPr lang="cs-CZ" sz="1700" dirty="0" smtClean="0"/>
              <a:t> </a:t>
            </a:r>
            <a:r>
              <a:rPr lang="cs-CZ" sz="1700" dirty="0" err="1" smtClean="0"/>
              <a:t>is</a:t>
            </a:r>
            <a:r>
              <a:rPr lang="cs-CZ" sz="1700" dirty="0" smtClean="0"/>
              <a:t>?			</a:t>
            </a:r>
            <a:r>
              <a:rPr lang="cs-CZ" sz="1700" dirty="0" err="1">
                <a:solidFill>
                  <a:srgbClr val="FFFF00"/>
                </a:solidFill>
              </a:rPr>
              <a:t>look</a:t>
            </a:r>
            <a:endParaRPr lang="cs-CZ" sz="17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Exercise</a:t>
            </a:r>
            <a:r>
              <a:rPr lang="cs-CZ" dirty="0" smtClean="0"/>
              <a:t> - </a:t>
            </a:r>
            <a:r>
              <a:rPr lang="cs-CZ" dirty="0" err="1" smtClean="0"/>
              <a:t>solution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578850" cy="4708525"/>
          </a:xfrm>
        </p:spPr>
        <p:txBody>
          <a:bodyPr>
            <a:normAutofit/>
          </a:bodyPr>
          <a:lstStyle/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2600" dirty="0" err="1" smtClean="0">
                <a:solidFill>
                  <a:srgbClr val="FFC000"/>
                </a:solidFill>
              </a:rPr>
              <a:t>Put</a:t>
            </a:r>
            <a:r>
              <a:rPr lang="cs-CZ" sz="2600" dirty="0" smtClean="0">
                <a:solidFill>
                  <a:srgbClr val="FFC000"/>
                </a:solidFill>
              </a:rPr>
              <a:t> </a:t>
            </a:r>
            <a:r>
              <a:rPr lang="cs-CZ" sz="2600" dirty="0" err="1" smtClean="0">
                <a:solidFill>
                  <a:srgbClr val="FFC000"/>
                </a:solidFill>
              </a:rPr>
              <a:t>the</a:t>
            </a:r>
            <a:r>
              <a:rPr lang="cs-CZ" sz="2600" dirty="0" smtClean="0">
                <a:solidFill>
                  <a:srgbClr val="FFC000"/>
                </a:solidFill>
              </a:rPr>
              <a:t> verb </a:t>
            </a:r>
            <a:r>
              <a:rPr lang="cs-CZ" sz="2600" dirty="0" err="1" smtClean="0">
                <a:solidFill>
                  <a:srgbClr val="FFC000"/>
                </a:solidFill>
              </a:rPr>
              <a:t>into</a:t>
            </a:r>
            <a:r>
              <a:rPr lang="cs-CZ" sz="2600" dirty="0" smtClean="0">
                <a:solidFill>
                  <a:srgbClr val="FFC000"/>
                </a:solidFill>
              </a:rPr>
              <a:t> </a:t>
            </a:r>
            <a:r>
              <a:rPr lang="cs-CZ" sz="2600" dirty="0" err="1" smtClean="0">
                <a:solidFill>
                  <a:srgbClr val="FFC000"/>
                </a:solidFill>
              </a:rPr>
              <a:t>the</a:t>
            </a:r>
            <a:r>
              <a:rPr lang="cs-CZ" sz="2600" dirty="0" smtClean="0">
                <a:solidFill>
                  <a:srgbClr val="FFC000"/>
                </a:solidFill>
              </a:rPr>
              <a:t> </a:t>
            </a:r>
            <a:r>
              <a:rPr lang="cs-CZ" sz="2600" dirty="0" err="1" smtClean="0">
                <a:solidFill>
                  <a:srgbClr val="FFC000"/>
                </a:solidFill>
              </a:rPr>
              <a:t>correct</a:t>
            </a:r>
            <a:r>
              <a:rPr lang="cs-CZ" sz="2600" dirty="0" smtClean="0">
                <a:solidFill>
                  <a:srgbClr val="FFC000"/>
                </a:solidFill>
              </a:rPr>
              <a:t> </a:t>
            </a:r>
            <a:r>
              <a:rPr lang="cs-CZ" sz="2600" dirty="0" err="1" smtClean="0">
                <a:solidFill>
                  <a:srgbClr val="FFC000"/>
                </a:solidFill>
              </a:rPr>
              <a:t>Present</a:t>
            </a:r>
            <a:r>
              <a:rPr lang="cs-CZ" sz="2600" dirty="0" smtClean="0">
                <a:solidFill>
                  <a:srgbClr val="FFC000"/>
                </a:solidFill>
              </a:rPr>
              <a:t> </a:t>
            </a:r>
            <a:r>
              <a:rPr lang="cs-CZ" sz="2600" dirty="0" err="1" smtClean="0">
                <a:solidFill>
                  <a:srgbClr val="FFC000"/>
                </a:solidFill>
              </a:rPr>
              <a:t>Continuous</a:t>
            </a:r>
            <a:r>
              <a:rPr lang="cs-CZ" sz="2600" dirty="0" smtClean="0">
                <a:solidFill>
                  <a:srgbClr val="FFC000"/>
                </a:solidFill>
              </a:rPr>
              <a:t> </a:t>
            </a:r>
            <a:r>
              <a:rPr lang="cs-CZ" sz="2600" dirty="0" err="1" smtClean="0">
                <a:solidFill>
                  <a:srgbClr val="FFC000"/>
                </a:solidFill>
              </a:rPr>
              <a:t>form</a:t>
            </a:r>
            <a:r>
              <a:rPr lang="cs-CZ" sz="2600" dirty="0" smtClean="0">
                <a:solidFill>
                  <a:srgbClr val="FFC000"/>
                </a:solidFill>
              </a:rPr>
              <a:t>.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dirty="0" smtClean="0">
              <a:solidFill>
                <a:srgbClr val="FFC000"/>
              </a:solidFill>
            </a:endParaRP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 err="1"/>
              <a:t>Please</a:t>
            </a:r>
            <a:r>
              <a:rPr lang="cs-CZ" sz="1700" dirty="0"/>
              <a:t> </a:t>
            </a:r>
            <a:r>
              <a:rPr lang="cs-CZ" sz="1700" dirty="0" err="1" smtClean="0"/>
              <a:t>don´t</a:t>
            </a:r>
            <a:r>
              <a:rPr lang="cs-CZ" sz="1700" dirty="0" smtClean="0"/>
              <a:t> </a:t>
            </a:r>
            <a:r>
              <a:rPr lang="cs-CZ" sz="1700" dirty="0"/>
              <a:t>make so much </a:t>
            </a:r>
            <a:r>
              <a:rPr lang="cs-CZ" sz="1700" dirty="0" err="1"/>
              <a:t>noise</a:t>
            </a:r>
            <a:r>
              <a:rPr lang="cs-CZ" sz="1700" dirty="0"/>
              <a:t>. </a:t>
            </a:r>
            <a:r>
              <a:rPr lang="cs-CZ" sz="1700" dirty="0" smtClean="0"/>
              <a:t>I </a:t>
            </a:r>
            <a:r>
              <a:rPr lang="cs-CZ" sz="1700" dirty="0" err="1" smtClean="0">
                <a:solidFill>
                  <a:srgbClr val="FF0000"/>
                </a:solidFill>
              </a:rPr>
              <a:t>am</a:t>
            </a:r>
            <a:r>
              <a:rPr lang="cs-CZ" sz="1700" dirty="0" smtClean="0">
                <a:solidFill>
                  <a:srgbClr val="FF0000"/>
                </a:solidFill>
              </a:rPr>
              <a:t> </a:t>
            </a:r>
            <a:r>
              <a:rPr lang="cs-CZ" sz="1700" dirty="0" err="1" smtClean="0">
                <a:solidFill>
                  <a:srgbClr val="FF0000"/>
                </a:solidFill>
              </a:rPr>
              <a:t>trying</a:t>
            </a:r>
            <a:r>
              <a:rPr lang="cs-CZ" sz="1700" dirty="0" smtClean="0">
                <a:solidFill>
                  <a:srgbClr val="FF0000"/>
                </a:solidFill>
              </a:rPr>
              <a:t> </a:t>
            </a:r>
            <a:r>
              <a:rPr lang="cs-CZ" sz="1700" dirty="0" smtClean="0"/>
              <a:t>to </a:t>
            </a:r>
            <a:r>
              <a:rPr lang="cs-CZ" sz="1700" dirty="0" err="1" smtClean="0"/>
              <a:t>work</a:t>
            </a:r>
            <a:r>
              <a:rPr lang="cs-CZ" sz="1700" dirty="0" smtClean="0"/>
              <a:t>.</a:t>
            </a: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 err="1" smtClean="0"/>
              <a:t>Let´s</a:t>
            </a:r>
            <a:r>
              <a:rPr lang="cs-CZ" sz="1700" dirty="0" smtClean="0"/>
              <a:t> go </a:t>
            </a:r>
            <a:r>
              <a:rPr lang="cs-CZ" sz="1700" dirty="0" err="1" smtClean="0"/>
              <a:t>out</a:t>
            </a:r>
            <a:r>
              <a:rPr lang="cs-CZ" sz="1700" dirty="0" smtClean="0"/>
              <a:t> </a:t>
            </a:r>
            <a:r>
              <a:rPr lang="cs-CZ" sz="1700" dirty="0" err="1" smtClean="0"/>
              <a:t>now</a:t>
            </a:r>
            <a:r>
              <a:rPr lang="cs-CZ" sz="1700" dirty="0" smtClean="0"/>
              <a:t>. </a:t>
            </a:r>
            <a:r>
              <a:rPr lang="cs-CZ" sz="1700" dirty="0" err="1" smtClean="0"/>
              <a:t>It</a:t>
            </a:r>
            <a:r>
              <a:rPr lang="cs-CZ" sz="1700" dirty="0" smtClean="0"/>
              <a:t> </a:t>
            </a:r>
            <a:r>
              <a:rPr lang="cs-CZ" sz="1700" dirty="0" err="1">
                <a:solidFill>
                  <a:srgbClr val="FF0000"/>
                </a:solidFill>
              </a:rPr>
              <a:t>isn´t</a:t>
            </a:r>
            <a:r>
              <a:rPr lang="cs-CZ" sz="1700" dirty="0">
                <a:solidFill>
                  <a:srgbClr val="FF0000"/>
                </a:solidFill>
              </a:rPr>
              <a:t> </a:t>
            </a:r>
            <a:r>
              <a:rPr lang="cs-CZ" sz="1700" dirty="0" err="1">
                <a:solidFill>
                  <a:srgbClr val="FF0000"/>
                </a:solidFill>
              </a:rPr>
              <a:t>raining</a:t>
            </a:r>
            <a:r>
              <a:rPr lang="cs-CZ" sz="1700" dirty="0">
                <a:solidFill>
                  <a:srgbClr val="FF0000"/>
                </a:solidFill>
              </a:rPr>
              <a:t> </a:t>
            </a:r>
            <a:r>
              <a:rPr lang="cs-CZ" sz="1700" dirty="0" err="1" smtClean="0"/>
              <a:t>any</a:t>
            </a:r>
            <a:r>
              <a:rPr lang="cs-CZ" sz="1700" dirty="0" smtClean="0"/>
              <a:t> more.	</a:t>
            </a: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 err="1" smtClean="0"/>
              <a:t>You</a:t>
            </a:r>
            <a:r>
              <a:rPr lang="cs-CZ" sz="1700" dirty="0" smtClean="0"/>
              <a:t> </a:t>
            </a:r>
            <a:r>
              <a:rPr lang="cs-CZ" sz="1700" dirty="0" err="1" smtClean="0"/>
              <a:t>can</a:t>
            </a:r>
            <a:r>
              <a:rPr lang="cs-CZ" sz="1700" dirty="0" smtClean="0"/>
              <a:t> </a:t>
            </a:r>
            <a:r>
              <a:rPr lang="cs-CZ" sz="1700" dirty="0" err="1" smtClean="0"/>
              <a:t>turn</a:t>
            </a:r>
            <a:r>
              <a:rPr lang="cs-CZ" sz="1700" dirty="0" smtClean="0"/>
              <a:t> </a:t>
            </a:r>
            <a:r>
              <a:rPr lang="cs-CZ" sz="1700" dirty="0" err="1" smtClean="0"/>
              <a:t>off</a:t>
            </a:r>
            <a:r>
              <a:rPr lang="cs-CZ" sz="1700" dirty="0" smtClean="0"/>
              <a:t> </a:t>
            </a:r>
            <a:r>
              <a:rPr lang="cs-CZ" sz="1700" dirty="0" err="1" smtClean="0"/>
              <a:t>the</a:t>
            </a:r>
            <a:r>
              <a:rPr lang="cs-CZ" sz="1700" dirty="0" smtClean="0"/>
              <a:t> </a:t>
            </a:r>
            <a:r>
              <a:rPr lang="cs-CZ" sz="1700" dirty="0" err="1" smtClean="0"/>
              <a:t>radio</a:t>
            </a:r>
            <a:r>
              <a:rPr lang="cs-CZ" sz="1700" dirty="0" smtClean="0"/>
              <a:t>. I </a:t>
            </a:r>
            <a:r>
              <a:rPr lang="cs-CZ" sz="1700" dirty="0" err="1">
                <a:solidFill>
                  <a:srgbClr val="FF0000"/>
                </a:solidFill>
              </a:rPr>
              <a:t>am</a:t>
            </a:r>
            <a:r>
              <a:rPr lang="cs-CZ" sz="1700" dirty="0">
                <a:solidFill>
                  <a:srgbClr val="FF0000"/>
                </a:solidFill>
              </a:rPr>
              <a:t> not </a:t>
            </a:r>
            <a:r>
              <a:rPr lang="cs-CZ" sz="1700" dirty="0" err="1">
                <a:solidFill>
                  <a:srgbClr val="FF0000"/>
                </a:solidFill>
              </a:rPr>
              <a:t>listening</a:t>
            </a:r>
            <a:r>
              <a:rPr lang="cs-CZ" sz="1700" dirty="0">
                <a:solidFill>
                  <a:srgbClr val="FF0000"/>
                </a:solidFill>
              </a:rPr>
              <a:t> </a:t>
            </a:r>
            <a:r>
              <a:rPr lang="cs-CZ" sz="1700" dirty="0" smtClean="0"/>
              <a:t>to </a:t>
            </a:r>
            <a:r>
              <a:rPr lang="cs-CZ" sz="1700" dirty="0" err="1" smtClean="0"/>
              <a:t>it</a:t>
            </a:r>
            <a:r>
              <a:rPr lang="cs-CZ" sz="1700" dirty="0" smtClean="0"/>
              <a:t>.			</a:t>
            </a:r>
            <a:endParaRPr lang="cs-CZ" sz="1700" dirty="0">
              <a:solidFill>
                <a:srgbClr val="FFFF00"/>
              </a:solidFill>
            </a:endParaRP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 smtClean="0"/>
              <a:t>„</a:t>
            </a:r>
            <a:r>
              <a:rPr lang="cs-CZ" sz="1700" dirty="0" err="1" smtClean="0"/>
              <a:t>You</a:t>
            </a:r>
            <a:r>
              <a:rPr lang="cs-CZ" sz="1700" dirty="0" smtClean="0"/>
              <a:t> </a:t>
            </a:r>
            <a:r>
              <a:rPr lang="cs-CZ" sz="1700" dirty="0">
                <a:solidFill>
                  <a:srgbClr val="FF0000"/>
                </a:solidFill>
              </a:rPr>
              <a:t>are </a:t>
            </a:r>
            <a:r>
              <a:rPr lang="cs-CZ" sz="1700" dirty="0" err="1">
                <a:solidFill>
                  <a:srgbClr val="FF0000"/>
                </a:solidFill>
              </a:rPr>
              <a:t>working</a:t>
            </a:r>
            <a:r>
              <a:rPr lang="cs-CZ" sz="1700" dirty="0">
                <a:solidFill>
                  <a:srgbClr val="FF0000"/>
                </a:solidFill>
              </a:rPr>
              <a:t> </a:t>
            </a:r>
            <a:r>
              <a:rPr lang="cs-CZ" sz="1700" dirty="0" smtClean="0"/>
              <a:t>hard </a:t>
            </a:r>
            <a:r>
              <a:rPr lang="cs-CZ" sz="1700" dirty="0" err="1" smtClean="0"/>
              <a:t>today</a:t>
            </a:r>
            <a:r>
              <a:rPr lang="cs-CZ" sz="1700" dirty="0" smtClean="0"/>
              <a:t>.“ „</a:t>
            </a:r>
            <a:r>
              <a:rPr lang="cs-CZ" sz="1700" dirty="0" err="1" smtClean="0"/>
              <a:t>Yes</a:t>
            </a:r>
            <a:r>
              <a:rPr lang="cs-CZ" sz="1700" dirty="0" smtClean="0"/>
              <a:t>, I </a:t>
            </a:r>
            <a:r>
              <a:rPr lang="cs-CZ" sz="1700" dirty="0" err="1" smtClean="0"/>
              <a:t>have</a:t>
            </a:r>
            <a:r>
              <a:rPr lang="cs-CZ" sz="1700" dirty="0" smtClean="0"/>
              <a:t> a lot to do.“</a:t>
            </a: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 smtClean="0"/>
              <a:t>Paul and </a:t>
            </a:r>
            <a:r>
              <a:rPr lang="cs-CZ" sz="1700" dirty="0" err="1" smtClean="0"/>
              <a:t>Sally</a:t>
            </a:r>
            <a:r>
              <a:rPr lang="cs-CZ" sz="1700" dirty="0" smtClean="0"/>
              <a:t> </a:t>
            </a:r>
            <a:r>
              <a:rPr lang="cs-CZ" sz="1700" dirty="0" err="1" smtClean="0"/>
              <a:t>have</a:t>
            </a:r>
            <a:r>
              <a:rPr lang="cs-CZ" sz="1700" dirty="0" smtClean="0"/>
              <a:t> had </a:t>
            </a:r>
            <a:r>
              <a:rPr lang="cs-CZ" sz="1700" dirty="0" err="1" smtClean="0"/>
              <a:t>an</a:t>
            </a:r>
            <a:r>
              <a:rPr lang="cs-CZ" sz="1700" dirty="0" smtClean="0"/>
              <a:t> argument. </a:t>
            </a:r>
            <a:r>
              <a:rPr lang="cs-CZ" sz="1700" dirty="0" err="1">
                <a:solidFill>
                  <a:srgbClr val="FF0000"/>
                </a:solidFill>
              </a:rPr>
              <a:t>They</a:t>
            </a:r>
            <a:r>
              <a:rPr lang="cs-CZ" sz="1700" dirty="0">
                <a:solidFill>
                  <a:srgbClr val="FF0000"/>
                </a:solidFill>
              </a:rPr>
              <a:t> </a:t>
            </a:r>
            <a:r>
              <a:rPr lang="cs-CZ" sz="1700" dirty="0" err="1">
                <a:solidFill>
                  <a:srgbClr val="FF0000"/>
                </a:solidFill>
              </a:rPr>
              <a:t>aren´t</a:t>
            </a:r>
            <a:r>
              <a:rPr lang="cs-CZ" sz="1700" dirty="0">
                <a:solidFill>
                  <a:srgbClr val="FF0000"/>
                </a:solidFill>
              </a:rPr>
              <a:t> </a:t>
            </a:r>
            <a:r>
              <a:rPr lang="cs-CZ" sz="1700" dirty="0" err="1">
                <a:solidFill>
                  <a:srgbClr val="FF0000"/>
                </a:solidFill>
              </a:rPr>
              <a:t>speaking</a:t>
            </a:r>
            <a:r>
              <a:rPr lang="cs-CZ" sz="1700" dirty="0">
                <a:solidFill>
                  <a:srgbClr val="FF0000"/>
                </a:solidFill>
              </a:rPr>
              <a:t> </a:t>
            </a:r>
            <a:r>
              <a:rPr lang="cs-CZ" sz="1700" dirty="0" smtClean="0"/>
              <a:t>to </a:t>
            </a:r>
            <a:r>
              <a:rPr lang="cs-CZ" sz="1700" dirty="0" err="1" smtClean="0"/>
              <a:t>each</a:t>
            </a:r>
            <a:r>
              <a:rPr lang="cs-CZ" sz="1700" dirty="0" smtClean="0"/>
              <a:t> </a:t>
            </a:r>
            <a:r>
              <a:rPr lang="cs-CZ" sz="1700" dirty="0" err="1" smtClean="0"/>
              <a:t>other</a:t>
            </a:r>
            <a:r>
              <a:rPr lang="cs-CZ" sz="1700" dirty="0" smtClean="0"/>
              <a:t>.</a:t>
            </a: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 smtClean="0"/>
              <a:t> I </a:t>
            </a:r>
            <a:r>
              <a:rPr lang="cs-CZ" sz="1700" dirty="0" err="1">
                <a:solidFill>
                  <a:srgbClr val="FF0000"/>
                </a:solidFill>
              </a:rPr>
              <a:t>am</a:t>
            </a:r>
            <a:r>
              <a:rPr lang="cs-CZ" sz="1700" dirty="0">
                <a:solidFill>
                  <a:srgbClr val="FF0000"/>
                </a:solidFill>
              </a:rPr>
              <a:t> </a:t>
            </a:r>
            <a:r>
              <a:rPr lang="cs-CZ" sz="1700" dirty="0" err="1">
                <a:solidFill>
                  <a:srgbClr val="FF0000"/>
                </a:solidFill>
              </a:rPr>
              <a:t>getting</a:t>
            </a:r>
            <a:r>
              <a:rPr lang="cs-CZ" sz="1700" dirty="0">
                <a:solidFill>
                  <a:srgbClr val="FF0000"/>
                </a:solidFill>
              </a:rPr>
              <a:t>  </a:t>
            </a:r>
            <a:r>
              <a:rPr lang="cs-CZ" sz="1700" dirty="0" err="1" smtClean="0"/>
              <a:t>tired</a:t>
            </a:r>
            <a:r>
              <a:rPr lang="cs-CZ" sz="1700" dirty="0" smtClean="0"/>
              <a:t>. I </a:t>
            </a:r>
            <a:r>
              <a:rPr lang="cs-CZ" sz="1700" dirty="0" err="1" smtClean="0"/>
              <a:t>need</a:t>
            </a:r>
            <a:r>
              <a:rPr lang="cs-CZ" sz="1700" dirty="0" smtClean="0"/>
              <a:t> a rest. </a:t>
            </a: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 smtClean="0"/>
              <a:t>I </a:t>
            </a:r>
            <a:r>
              <a:rPr lang="cs-CZ" sz="1700" dirty="0" err="1">
                <a:solidFill>
                  <a:srgbClr val="FF0000"/>
                </a:solidFill>
              </a:rPr>
              <a:t>am</a:t>
            </a:r>
            <a:r>
              <a:rPr lang="cs-CZ" sz="1700" dirty="0">
                <a:solidFill>
                  <a:srgbClr val="FF0000"/>
                </a:solidFill>
              </a:rPr>
              <a:t> </a:t>
            </a:r>
            <a:r>
              <a:rPr lang="cs-CZ" sz="1700" dirty="0" err="1">
                <a:solidFill>
                  <a:srgbClr val="FF0000"/>
                </a:solidFill>
              </a:rPr>
              <a:t>looking</a:t>
            </a:r>
            <a:r>
              <a:rPr lang="cs-CZ" sz="1700" dirty="0">
                <a:solidFill>
                  <a:srgbClr val="FF0000"/>
                </a:solidFill>
              </a:rPr>
              <a:t> </a:t>
            </a:r>
            <a:r>
              <a:rPr lang="cs-CZ" sz="1700" dirty="0" err="1" smtClean="0"/>
              <a:t>for</a:t>
            </a:r>
            <a:r>
              <a:rPr lang="cs-CZ" sz="1700" dirty="0" smtClean="0"/>
              <a:t> Christine. Do </a:t>
            </a:r>
            <a:r>
              <a:rPr lang="cs-CZ" sz="1700" dirty="0" err="1" smtClean="0"/>
              <a:t>you</a:t>
            </a:r>
            <a:r>
              <a:rPr lang="cs-CZ" sz="1700" dirty="0" smtClean="0"/>
              <a:t> </a:t>
            </a:r>
            <a:r>
              <a:rPr lang="cs-CZ" sz="1700" dirty="0" err="1" smtClean="0"/>
              <a:t>know</a:t>
            </a:r>
            <a:r>
              <a:rPr lang="cs-CZ" sz="1700" dirty="0" smtClean="0"/>
              <a:t> </a:t>
            </a:r>
            <a:r>
              <a:rPr lang="cs-CZ" sz="1700" dirty="0" err="1" smtClean="0"/>
              <a:t>where</a:t>
            </a:r>
            <a:r>
              <a:rPr lang="cs-CZ" sz="1700" dirty="0" smtClean="0"/>
              <a:t> </a:t>
            </a:r>
            <a:r>
              <a:rPr lang="cs-CZ" sz="1700" dirty="0" err="1" smtClean="0"/>
              <a:t>she</a:t>
            </a:r>
            <a:r>
              <a:rPr lang="cs-CZ" sz="1700" dirty="0" smtClean="0"/>
              <a:t> </a:t>
            </a:r>
            <a:r>
              <a:rPr lang="cs-CZ" sz="1700" dirty="0" err="1" smtClean="0"/>
              <a:t>is</a:t>
            </a:r>
            <a:r>
              <a:rPr lang="cs-CZ" sz="1700" dirty="0" smtClean="0"/>
              <a:t>?			</a:t>
            </a:r>
            <a:endParaRPr lang="cs-CZ" sz="17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cs-CZ" sz="3200" dirty="0" smtClean="0"/>
              <a:t>Seznam</a:t>
            </a:r>
            <a:r>
              <a:rPr lang="cs-CZ" sz="3200" dirty="0"/>
              <a:t> použité literatury a pramenů</a:t>
            </a:r>
          </a:p>
        </p:txBody>
      </p:sp>
      <p:sp>
        <p:nvSpPr>
          <p:cNvPr id="8195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cs-CZ" sz="1800" dirty="0" err="1" smtClean="0"/>
              <a:t>Murphy</a:t>
            </a:r>
            <a:r>
              <a:rPr lang="cs-CZ" sz="1800" dirty="0" smtClean="0"/>
              <a:t>, R., </a:t>
            </a:r>
            <a:r>
              <a:rPr lang="cs-CZ" sz="1800" dirty="0" err="1" smtClean="0"/>
              <a:t>Essential</a:t>
            </a:r>
            <a:r>
              <a:rPr lang="cs-CZ" sz="1800" dirty="0" smtClean="0"/>
              <a:t> </a:t>
            </a:r>
            <a:r>
              <a:rPr lang="cs-CZ" sz="1800" dirty="0" err="1" smtClean="0"/>
              <a:t>Grammar</a:t>
            </a:r>
            <a:r>
              <a:rPr lang="cs-CZ" sz="1800" dirty="0" smtClean="0"/>
              <a:t> in Use, Cambridge University </a:t>
            </a:r>
            <a:r>
              <a:rPr lang="cs-CZ" sz="1800" dirty="0" err="1" smtClean="0"/>
              <a:t>Press</a:t>
            </a:r>
            <a:r>
              <a:rPr lang="cs-CZ" sz="1800" dirty="0" smtClean="0"/>
              <a:t> 2007</a:t>
            </a:r>
          </a:p>
          <a:p>
            <a:pPr marL="34290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cs-CZ" sz="1800" dirty="0" err="1" smtClean="0"/>
              <a:t>Murphy</a:t>
            </a:r>
            <a:r>
              <a:rPr lang="cs-CZ" sz="1800" dirty="0" smtClean="0"/>
              <a:t>, R., </a:t>
            </a:r>
            <a:r>
              <a:rPr lang="cs-CZ" sz="1800" dirty="0" err="1" smtClean="0"/>
              <a:t>English</a:t>
            </a:r>
            <a:r>
              <a:rPr lang="cs-CZ" sz="1800" dirty="0" smtClean="0"/>
              <a:t> </a:t>
            </a:r>
            <a:r>
              <a:rPr lang="cs-CZ" sz="1800" dirty="0" err="1" smtClean="0"/>
              <a:t>Grammar</a:t>
            </a:r>
            <a:r>
              <a:rPr lang="cs-CZ" sz="1800" dirty="0" smtClean="0"/>
              <a:t> in Use, Cambridge University </a:t>
            </a:r>
            <a:r>
              <a:rPr lang="cs-CZ" sz="1800" dirty="0" err="1" smtClean="0"/>
              <a:t>Press</a:t>
            </a:r>
            <a:r>
              <a:rPr lang="cs-CZ" sz="1800" dirty="0" smtClean="0"/>
              <a:t> 2004</a:t>
            </a:r>
          </a:p>
          <a:p>
            <a:pPr marL="34290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cs-CZ" sz="1800" dirty="0" err="1" smtClean="0"/>
              <a:t>Eastwood</a:t>
            </a:r>
            <a:r>
              <a:rPr lang="cs-CZ" sz="1800" dirty="0" smtClean="0"/>
              <a:t>, J., Oxford </a:t>
            </a:r>
            <a:r>
              <a:rPr lang="cs-CZ" sz="1800" dirty="0" err="1" smtClean="0"/>
              <a:t>Practice</a:t>
            </a:r>
            <a:r>
              <a:rPr lang="cs-CZ" sz="1800" dirty="0" smtClean="0"/>
              <a:t> </a:t>
            </a:r>
            <a:r>
              <a:rPr lang="cs-CZ" sz="1800" dirty="0" err="1" smtClean="0"/>
              <a:t>Grammar</a:t>
            </a:r>
            <a:r>
              <a:rPr lang="cs-CZ" sz="1800" dirty="0" smtClean="0"/>
              <a:t> </a:t>
            </a:r>
            <a:r>
              <a:rPr lang="cs-CZ" sz="1800" dirty="0" err="1" smtClean="0"/>
              <a:t>Intermediate</a:t>
            </a:r>
            <a:r>
              <a:rPr lang="cs-CZ" sz="1800" dirty="0" smtClean="0"/>
              <a:t>, Oxford University </a:t>
            </a:r>
            <a:r>
              <a:rPr lang="cs-CZ" sz="1800" dirty="0" err="1" smtClean="0"/>
              <a:t>Press</a:t>
            </a:r>
            <a:r>
              <a:rPr lang="cs-CZ" sz="1800" dirty="0" smtClean="0"/>
              <a:t> 2006</a:t>
            </a:r>
          </a:p>
          <a:p>
            <a:pPr marL="34290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endParaRPr lang="cs-CZ" sz="1800" dirty="0" smtClean="0"/>
          </a:p>
          <a:p>
            <a:pPr marL="34290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endParaRPr lang="cs-CZ" sz="1800" dirty="0" smtClean="0"/>
          </a:p>
          <a:p>
            <a:pPr marL="34290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cs-CZ" sz="1800" dirty="0" smtClean="0"/>
              <a:t>obrázky – kliparty sady Microsoft Office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cs-CZ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Obrázek 1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7488" y="185738"/>
            <a:ext cx="8820150" cy="2063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4338" name="TextovéPole 2"/>
          <p:cNvSpPr txBox="1">
            <a:spLocks noChangeArrowheads="1"/>
          </p:cNvSpPr>
          <p:nvPr/>
        </p:nvSpPr>
        <p:spPr bwMode="auto">
          <a:xfrm>
            <a:off x="307855" y="367828"/>
            <a:ext cx="8251825" cy="14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algn="ctr" defTabSz="808038"/>
            <a:r>
              <a:rPr lang="cs-CZ" altLang="cs-CZ" sz="6400" dirty="0">
                <a:solidFill>
                  <a:srgbClr val="FFFF66"/>
                </a:solidFill>
                <a:cs typeface="Arial" charset="0"/>
              </a:rPr>
              <a:t>Přítomný</a:t>
            </a:r>
            <a:r>
              <a:rPr lang="cs-CZ" altLang="cs-CZ" sz="5400" dirty="0">
                <a:solidFill>
                  <a:srgbClr val="FFFF66"/>
                </a:solidFill>
                <a:cs typeface="Arial" charset="0"/>
              </a:rPr>
              <a:t> čas průběhový</a:t>
            </a:r>
          </a:p>
          <a:p>
            <a:pPr algn="ctr" defTabSz="808038"/>
            <a:r>
              <a:rPr lang="cs-CZ" altLang="cs-CZ" sz="2500" dirty="0" err="1">
                <a:solidFill>
                  <a:srgbClr val="FFFF66"/>
                </a:solidFill>
                <a:cs typeface="Arial" charset="0"/>
              </a:rPr>
              <a:t>Present</a:t>
            </a:r>
            <a:r>
              <a:rPr lang="cs-CZ" altLang="cs-CZ" sz="2500" dirty="0">
                <a:solidFill>
                  <a:srgbClr val="FFFF66"/>
                </a:solidFill>
                <a:cs typeface="Arial" charset="0"/>
              </a:rPr>
              <a:t> </a:t>
            </a:r>
            <a:r>
              <a:rPr lang="cs-CZ" altLang="cs-CZ" sz="2500" dirty="0" err="1">
                <a:solidFill>
                  <a:srgbClr val="FFFF66"/>
                </a:solidFill>
                <a:cs typeface="Arial" charset="0"/>
              </a:rPr>
              <a:t>Continuous</a:t>
            </a:r>
            <a:endParaRPr lang="cs-CZ" altLang="cs-CZ" sz="2500" dirty="0">
              <a:solidFill>
                <a:srgbClr val="FFFF66"/>
              </a:solidFill>
              <a:cs typeface="Arial" charset="0"/>
            </a:endParaRPr>
          </a:p>
        </p:txBody>
      </p:sp>
      <p:pic>
        <p:nvPicPr>
          <p:cNvPr id="14339" name="Obrázek 3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2349500"/>
            <a:ext cx="8820150" cy="411956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4340" name="TextovéPole 4"/>
          <p:cNvSpPr txBox="1">
            <a:spLocks noChangeArrowheads="1"/>
          </p:cNvSpPr>
          <p:nvPr/>
        </p:nvSpPr>
        <p:spPr bwMode="auto">
          <a:xfrm>
            <a:off x="468302" y="4998976"/>
            <a:ext cx="420528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 dirty="0">
                <a:solidFill>
                  <a:srgbClr val="FFFFFF"/>
                </a:solidFill>
                <a:cs typeface="Arial" charset="0"/>
              </a:rPr>
              <a:t>Jméno autora (vč. titulu):</a:t>
            </a:r>
          </a:p>
        </p:txBody>
      </p:sp>
      <p:sp>
        <p:nvSpPr>
          <p:cNvPr id="14341" name="TextovéPole 5"/>
          <p:cNvSpPr txBox="1">
            <a:spLocks noChangeArrowheads="1"/>
          </p:cNvSpPr>
          <p:nvPr/>
        </p:nvSpPr>
        <p:spPr bwMode="auto">
          <a:xfrm>
            <a:off x="479414" y="5435539"/>
            <a:ext cx="2328863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FF"/>
                </a:solidFill>
                <a:cs typeface="Arial" charset="0"/>
              </a:rPr>
              <a:t>Škola – adresa:</a:t>
            </a:r>
          </a:p>
        </p:txBody>
      </p:sp>
      <p:sp>
        <p:nvSpPr>
          <p:cNvPr id="14342" name="TextovéPole 6"/>
          <p:cNvSpPr txBox="1">
            <a:spLocks noChangeArrowheads="1"/>
          </p:cNvSpPr>
          <p:nvPr/>
        </p:nvSpPr>
        <p:spPr bwMode="auto">
          <a:xfrm>
            <a:off x="503238" y="3533775"/>
            <a:ext cx="134778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FF"/>
                </a:solidFill>
                <a:cs typeface="Arial" charset="0"/>
              </a:rPr>
              <a:t>Ročník:</a:t>
            </a:r>
          </a:p>
        </p:txBody>
      </p:sp>
      <p:sp>
        <p:nvSpPr>
          <p:cNvPr id="14343" name="TextovéPole 7"/>
          <p:cNvSpPr txBox="1">
            <a:spLocks noChangeArrowheads="1"/>
          </p:cNvSpPr>
          <p:nvPr/>
        </p:nvSpPr>
        <p:spPr bwMode="auto">
          <a:xfrm>
            <a:off x="492125" y="2708275"/>
            <a:ext cx="2605088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FF"/>
                </a:solidFill>
                <a:cs typeface="Arial" charset="0"/>
              </a:rPr>
              <a:t>Předmět:</a:t>
            </a:r>
          </a:p>
        </p:txBody>
      </p:sp>
      <p:sp>
        <p:nvSpPr>
          <p:cNvPr id="14344" name="TextovéPole 8"/>
          <p:cNvSpPr txBox="1">
            <a:spLocks noChangeArrowheads="1"/>
          </p:cNvSpPr>
          <p:nvPr/>
        </p:nvSpPr>
        <p:spPr bwMode="auto">
          <a:xfrm>
            <a:off x="503238" y="3965575"/>
            <a:ext cx="22177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FF"/>
                </a:solidFill>
                <a:cs typeface="Arial" charset="0"/>
              </a:rPr>
              <a:t>Anotace:</a:t>
            </a:r>
          </a:p>
        </p:txBody>
      </p:sp>
      <p:sp>
        <p:nvSpPr>
          <p:cNvPr id="14345" name="TextovéPole 9"/>
          <p:cNvSpPr txBox="1">
            <a:spLocks noChangeArrowheads="1"/>
          </p:cNvSpPr>
          <p:nvPr/>
        </p:nvSpPr>
        <p:spPr bwMode="auto">
          <a:xfrm>
            <a:off x="2851150" y="3533775"/>
            <a:ext cx="178435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66"/>
                </a:solidFill>
                <a:cs typeface="Arial" charset="0"/>
              </a:rPr>
              <a:t>1. ročník</a:t>
            </a:r>
          </a:p>
        </p:txBody>
      </p:sp>
      <p:sp>
        <p:nvSpPr>
          <p:cNvPr id="14346" name="TextovéPole 10"/>
          <p:cNvSpPr txBox="1">
            <a:spLocks noChangeArrowheads="1"/>
          </p:cNvSpPr>
          <p:nvPr/>
        </p:nvSpPr>
        <p:spPr bwMode="auto">
          <a:xfrm>
            <a:off x="2851150" y="2709863"/>
            <a:ext cx="2035175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66"/>
                </a:solidFill>
                <a:cs typeface="Arial" charset="0"/>
              </a:rPr>
              <a:t>Anglický jazyk</a:t>
            </a:r>
          </a:p>
        </p:txBody>
      </p:sp>
      <p:sp>
        <p:nvSpPr>
          <p:cNvPr id="14347" name="TextovéPole 11"/>
          <p:cNvSpPr txBox="1">
            <a:spLocks noChangeArrowheads="1"/>
          </p:cNvSpPr>
          <p:nvPr/>
        </p:nvSpPr>
        <p:spPr bwMode="auto">
          <a:xfrm>
            <a:off x="3887777" y="4998976"/>
            <a:ext cx="407035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66"/>
                </a:solidFill>
                <a:cs typeface="Arial" charset="0"/>
              </a:rPr>
              <a:t>Mgr. Radka Volfová</a:t>
            </a:r>
          </a:p>
        </p:txBody>
      </p:sp>
      <p:sp>
        <p:nvSpPr>
          <p:cNvPr id="14348" name="TextovéPole 12"/>
          <p:cNvSpPr txBox="1">
            <a:spLocks noChangeArrowheads="1"/>
          </p:cNvSpPr>
          <p:nvPr/>
        </p:nvSpPr>
        <p:spPr bwMode="auto">
          <a:xfrm>
            <a:off x="2659052" y="5435539"/>
            <a:ext cx="500538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pt-BR" altLang="cs-CZ" sz="2100" b="1">
                <a:solidFill>
                  <a:srgbClr val="FFFF66"/>
                </a:solidFill>
                <a:cs typeface="Arial" charset="0"/>
              </a:rPr>
              <a:t>OA a VOŠE Tábor, Jiráskova 1615</a:t>
            </a:r>
            <a:endParaRPr lang="cs-CZ" altLang="cs-CZ" sz="2100" b="1">
              <a:solidFill>
                <a:srgbClr val="FFFF66"/>
              </a:solidFill>
              <a:cs typeface="Arial" charset="0"/>
            </a:endParaRPr>
          </a:p>
        </p:txBody>
      </p:sp>
      <p:sp>
        <p:nvSpPr>
          <p:cNvPr id="14349" name="TextovéPole 8"/>
          <p:cNvSpPr txBox="1">
            <a:spLocks noChangeArrowheads="1"/>
          </p:cNvSpPr>
          <p:nvPr/>
        </p:nvSpPr>
        <p:spPr bwMode="auto">
          <a:xfrm>
            <a:off x="2851150" y="3965575"/>
            <a:ext cx="5897563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66"/>
                </a:solidFill>
                <a:cs typeface="Arial" charset="0"/>
              </a:rPr>
              <a:t>Základní pravidla pro tvoření přítomného času průběhového, zásady a příklady jeho použití</a:t>
            </a:r>
          </a:p>
        </p:txBody>
      </p:sp>
      <p:sp>
        <p:nvSpPr>
          <p:cNvPr id="14350" name="TextovéPole 7"/>
          <p:cNvSpPr txBox="1">
            <a:spLocks noChangeArrowheads="1"/>
          </p:cNvSpPr>
          <p:nvPr/>
        </p:nvSpPr>
        <p:spPr bwMode="auto">
          <a:xfrm>
            <a:off x="490538" y="3101975"/>
            <a:ext cx="2605087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FF"/>
                </a:solidFill>
                <a:cs typeface="Arial" charset="0"/>
              </a:rPr>
              <a:t>Tematická oblast:</a:t>
            </a:r>
          </a:p>
        </p:txBody>
      </p:sp>
      <p:sp>
        <p:nvSpPr>
          <p:cNvPr id="14351" name="TextovéPole 10"/>
          <p:cNvSpPr txBox="1">
            <a:spLocks noChangeArrowheads="1"/>
          </p:cNvSpPr>
          <p:nvPr/>
        </p:nvSpPr>
        <p:spPr bwMode="auto">
          <a:xfrm>
            <a:off x="2849563" y="3103563"/>
            <a:ext cx="5681662" cy="404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 dirty="0" err="1">
                <a:solidFill>
                  <a:srgbClr val="FFFF66"/>
                </a:solidFill>
              </a:rPr>
              <a:t>Grammar</a:t>
            </a:r>
            <a:r>
              <a:rPr lang="cs-CZ" altLang="cs-CZ" sz="2100" b="1" dirty="0">
                <a:solidFill>
                  <a:srgbClr val="FFFF66"/>
                </a:solidFill>
              </a:rPr>
              <a:t> &amp; Syntax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Present</a:t>
            </a:r>
            <a:r>
              <a:rPr lang="cs-CZ" dirty="0" smtClean="0"/>
              <a:t> </a:t>
            </a:r>
            <a:r>
              <a:rPr lang="cs-CZ" dirty="0" err="1" smtClean="0"/>
              <a:t>Continuous</a:t>
            </a:r>
            <a:r>
              <a:rPr lang="cs-CZ" dirty="0" smtClean="0"/>
              <a:t> - </a:t>
            </a:r>
            <a:r>
              <a:rPr lang="cs-CZ" dirty="0" err="1" smtClean="0"/>
              <a:t>affirmative</a:t>
            </a:r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1223963" y="2636838"/>
          <a:ext cx="6696744" cy="355239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348372"/>
                <a:gridCol w="3348372"/>
              </a:tblGrid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err="1" smtClean="0"/>
                        <a:t>singular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0" lang="cs-CZ" sz="24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plural</a:t>
                      </a:r>
                      <a:endParaRPr kumimoji="0" lang="cs-CZ" sz="2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smtClean="0"/>
                        <a:t>I </a:t>
                      </a:r>
                      <a:r>
                        <a:rPr lang="cs-CZ" sz="2400" kern="1200" dirty="0" err="1" smtClean="0"/>
                        <a:t>am</a:t>
                      </a:r>
                      <a:r>
                        <a:rPr lang="cs-CZ" sz="2400" kern="1200" dirty="0" smtClean="0"/>
                        <a:t> </a:t>
                      </a:r>
                      <a:r>
                        <a:rPr lang="cs-CZ" sz="2400" kern="1200" dirty="0" err="1" smtClean="0"/>
                        <a:t>playing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err="1" smtClean="0"/>
                        <a:t>we</a:t>
                      </a:r>
                      <a:r>
                        <a:rPr lang="cs-CZ" sz="2400" dirty="0" smtClean="0"/>
                        <a:t> are </a:t>
                      </a:r>
                      <a:r>
                        <a:rPr lang="cs-CZ" sz="2400" dirty="0" err="1" smtClean="0"/>
                        <a:t>playing</a:t>
                      </a:r>
                      <a:endParaRPr lang="cs-CZ" sz="2400" dirty="0"/>
                    </a:p>
                  </a:txBody>
                  <a:tcPr anchor="ctr"/>
                </a:tc>
              </a:tr>
              <a:tr h="888099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err="1" smtClean="0"/>
                        <a:t>you</a:t>
                      </a:r>
                      <a:r>
                        <a:rPr lang="cs-CZ" sz="2400" dirty="0" smtClean="0"/>
                        <a:t> are </a:t>
                      </a:r>
                      <a:r>
                        <a:rPr lang="cs-CZ" sz="2400" dirty="0" err="1" smtClean="0"/>
                        <a:t>playing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err="1" smtClean="0"/>
                        <a:t>you</a:t>
                      </a:r>
                      <a:r>
                        <a:rPr lang="cs-CZ" sz="2400" dirty="0" smtClean="0"/>
                        <a:t> are </a:t>
                      </a:r>
                      <a:r>
                        <a:rPr lang="cs-CZ" sz="2400" dirty="0" err="1" smtClean="0"/>
                        <a:t>playing</a:t>
                      </a:r>
                      <a:endParaRPr lang="cs-CZ" sz="2400" dirty="0"/>
                    </a:p>
                  </a:txBody>
                  <a:tcPr anchor="ctr"/>
                </a:tc>
              </a:tr>
              <a:tr h="888099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he</a:t>
                      </a:r>
                      <a:r>
                        <a:rPr lang="cs-CZ" sz="2400" baseline="0" dirty="0" smtClean="0"/>
                        <a:t> </a:t>
                      </a:r>
                      <a:r>
                        <a:rPr lang="cs-CZ" sz="2400" baseline="0" dirty="0" err="1" smtClean="0"/>
                        <a:t>is</a:t>
                      </a:r>
                      <a:r>
                        <a:rPr lang="cs-CZ" sz="2400" baseline="0" dirty="0" smtClean="0"/>
                        <a:t> </a:t>
                      </a:r>
                      <a:r>
                        <a:rPr lang="cs-CZ" sz="2400" baseline="0" dirty="0" err="1" smtClean="0"/>
                        <a:t>playing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err="1" smtClean="0"/>
                        <a:t>they</a:t>
                      </a:r>
                      <a:r>
                        <a:rPr lang="cs-CZ" sz="2400" dirty="0" smtClean="0"/>
                        <a:t> are </a:t>
                      </a:r>
                      <a:r>
                        <a:rPr lang="cs-CZ" sz="2400" dirty="0" err="1" smtClean="0"/>
                        <a:t>playing</a:t>
                      </a:r>
                      <a:endParaRPr lang="cs-CZ" sz="2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Obdélník 3"/>
          <p:cNvSpPr/>
          <p:nvPr/>
        </p:nvSpPr>
        <p:spPr>
          <a:xfrm>
            <a:off x="2592388" y="1484313"/>
            <a:ext cx="395922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 err="1"/>
              <a:t>Am</a:t>
            </a:r>
            <a:r>
              <a:rPr lang="cs-CZ" dirty="0"/>
              <a:t> / </a:t>
            </a:r>
            <a:r>
              <a:rPr lang="cs-CZ" dirty="0" err="1"/>
              <a:t>is</a:t>
            </a:r>
            <a:r>
              <a:rPr lang="cs-CZ" dirty="0"/>
              <a:t> / are + </a:t>
            </a:r>
            <a:r>
              <a:rPr lang="cs-CZ" dirty="0" err="1"/>
              <a:t>present</a:t>
            </a:r>
            <a:r>
              <a:rPr lang="cs-CZ" dirty="0"/>
              <a:t> </a:t>
            </a:r>
            <a:r>
              <a:rPr lang="cs-CZ" dirty="0" err="1"/>
              <a:t>participle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Present</a:t>
            </a:r>
            <a:r>
              <a:rPr lang="cs-CZ" dirty="0" smtClean="0"/>
              <a:t> </a:t>
            </a:r>
            <a:r>
              <a:rPr lang="cs-CZ" dirty="0" err="1" smtClean="0"/>
              <a:t>Continuous</a:t>
            </a:r>
            <a:r>
              <a:rPr lang="cs-CZ" dirty="0" smtClean="0"/>
              <a:t> - negative</a:t>
            </a:r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1223963" y="2636838"/>
          <a:ext cx="6696744" cy="355239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348372"/>
                <a:gridCol w="3348372"/>
              </a:tblGrid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err="1" smtClean="0"/>
                        <a:t>singular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0" lang="cs-CZ" sz="24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plural</a:t>
                      </a:r>
                      <a:endParaRPr kumimoji="0" lang="cs-CZ" sz="2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smtClean="0"/>
                        <a:t>I </a:t>
                      </a:r>
                      <a:r>
                        <a:rPr lang="cs-CZ" sz="2400" kern="1200" dirty="0" err="1" smtClean="0"/>
                        <a:t>am</a:t>
                      </a:r>
                      <a:r>
                        <a:rPr lang="cs-CZ" sz="2400" kern="1200" dirty="0" smtClean="0"/>
                        <a:t> not </a:t>
                      </a:r>
                      <a:r>
                        <a:rPr lang="cs-CZ" sz="2400" kern="1200" dirty="0" err="1" smtClean="0"/>
                        <a:t>playing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dirty="0" err="1" smtClean="0"/>
                        <a:t>we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kern="1200" dirty="0" err="1" smtClean="0"/>
                        <a:t>aren´t</a:t>
                      </a:r>
                      <a:r>
                        <a:rPr lang="cs-CZ" sz="2400" kern="1200" dirty="0" smtClean="0"/>
                        <a:t> </a:t>
                      </a:r>
                      <a:r>
                        <a:rPr lang="cs-CZ" sz="2400" kern="1200" dirty="0" err="1" smtClean="0"/>
                        <a:t>playing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dirty="0" err="1" smtClean="0"/>
                        <a:t>you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kern="1200" dirty="0" err="1" smtClean="0"/>
                        <a:t>aren´t</a:t>
                      </a:r>
                      <a:r>
                        <a:rPr lang="cs-CZ" sz="2400" kern="1200" dirty="0" smtClean="0"/>
                        <a:t> </a:t>
                      </a:r>
                      <a:r>
                        <a:rPr lang="cs-CZ" sz="2400" kern="1200" dirty="0" err="1" smtClean="0"/>
                        <a:t>playing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dirty="0" err="1" smtClean="0"/>
                        <a:t>you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kern="1200" dirty="0" err="1" smtClean="0"/>
                        <a:t>aren´t</a:t>
                      </a:r>
                      <a:r>
                        <a:rPr lang="cs-CZ" sz="2400" kern="1200" dirty="0" smtClean="0"/>
                        <a:t> </a:t>
                      </a:r>
                      <a:r>
                        <a:rPr lang="cs-CZ" sz="2400" kern="1200" dirty="0" err="1" smtClean="0"/>
                        <a:t>playing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dirty="0" smtClean="0"/>
                        <a:t>he</a:t>
                      </a:r>
                      <a:r>
                        <a:rPr lang="cs-CZ" sz="2400" baseline="0" dirty="0" smtClean="0"/>
                        <a:t> </a:t>
                      </a:r>
                      <a:r>
                        <a:rPr lang="cs-CZ" sz="2400" kern="1200" dirty="0" err="1" smtClean="0"/>
                        <a:t>isn´t</a:t>
                      </a:r>
                      <a:r>
                        <a:rPr lang="cs-CZ" sz="2400" kern="1200" dirty="0" smtClean="0"/>
                        <a:t> </a:t>
                      </a:r>
                      <a:r>
                        <a:rPr lang="cs-CZ" sz="2400" kern="1200" dirty="0" err="1" smtClean="0"/>
                        <a:t>playing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dirty="0" err="1" smtClean="0"/>
                        <a:t>they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kern="1200" dirty="0" err="1" smtClean="0"/>
                        <a:t>aren´t</a:t>
                      </a:r>
                      <a:r>
                        <a:rPr lang="cs-CZ" sz="2400" kern="1200" dirty="0" smtClean="0"/>
                        <a:t> </a:t>
                      </a:r>
                      <a:r>
                        <a:rPr lang="cs-CZ" sz="2400" kern="1200" dirty="0" err="1" smtClean="0"/>
                        <a:t>playing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Obdélník 3"/>
          <p:cNvSpPr/>
          <p:nvPr/>
        </p:nvSpPr>
        <p:spPr>
          <a:xfrm>
            <a:off x="2051050" y="1484313"/>
            <a:ext cx="50419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 err="1"/>
              <a:t>Am</a:t>
            </a:r>
            <a:r>
              <a:rPr lang="cs-CZ" dirty="0"/>
              <a:t> not / </a:t>
            </a:r>
            <a:r>
              <a:rPr lang="cs-CZ" dirty="0" err="1"/>
              <a:t>isn´t</a:t>
            </a:r>
            <a:r>
              <a:rPr lang="cs-CZ" dirty="0"/>
              <a:t> / </a:t>
            </a:r>
            <a:r>
              <a:rPr lang="cs-CZ" dirty="0" err="1"/>
              <a:t>aren´t</a:t>
            </a:r>
            <a:r>
              <a:rPr lang="cs-CZ" dirty="0"/>
              <a:t> + </a:t>
            </a:r>
            <a:r>
              <a:rPr lang="cs-CZ" dirty="0" err="1"/>
              <a:t>present</a:t>
            </a:r>
            <a:r>
              <a:rPr lang="cs-CZ" dirty="0"/>
              <a:t> </a:t>
            </a:r>
            <a:r>
              <a:rPr lang="cs-CZ" dirty="0" err="1"/>
              <a:t>participle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Present</a:t>
            </a:r>
            <a:r>
              <a:rPr lang="cs-CZ" dirty="0" smtClean="0"/>
              <a:t> </a:t>
            </a:r>
            <a:r>
              <a:rPr lang="cs-CZ" dirty="0" err="1" smtClean="0"/>
              <a:t>Continuous</a:t>
            </a:r>
            <a:r>
              <a:rPr lang="cs-CZ" dirty="0" smtClean="0"/>
              <a:t> - </a:t>
            </a:r>
            <a:r>
              <a:rPr lang="cs-CZ" dirty="0" err="1" smtClean="0"/>
              <a:t>question</a:t>
            </a:r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1223963" y="2636838"/>
          <a:ext cx="6696744" cy="355239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348372"/>
                <a:gridCol w="3348372"/>
              </a:tblGrid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err="1" smtClean="0"/>
                        <a:t>singular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0" lang="cs-CZ" sz="24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plural</a:t>
                      </a:r>
                      <a:endParaRPr kumimoji="0" lang="cs-CZ" sz="2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err="1" smtClean="0"/>
                        <a:t>Am</a:t>
                      </a:r>
                      <a:r>
                        <a:rPr lang="cs-CZ" sz="2400" kern="1200" dirty="0" smtClean="0"/>
                        <a:t> I </a:t>
                      </a:r>
                      <a:r>
                        <a:rPr lang="cs-CZ" sz="2400" kern="1200" dirty="0" err="1" smtClean="0"/>
                        <a:t>playing</a:t>
                      </a:r>
                      <a:r>
                        <a:rPr lang="cs-CZ" sz="2400" kern="1200" dirty="0" smtClean="0"/>
                        <a:t>?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smtClean="0"/>
                        <a:t>Are </a:t>
                      </a:r>
                      <a:r>
                        <a:rPr lang="cs-CZ" sz="2400" kern="1200" dirty="0" err="1" smtClean="0"/>
                        <a:t>we</a:t>
                      </a:r>
                      <a:r>
                        <a:rPr lang="cs-CZ" sz="2400" kern="1200" dirty="0" smtClean="0"/>
                        <a:t> </a:t>
                      </a:r>
                      <a:r>
                        <a:rPr lang="cs-CZ" sz="2400" kern="1200" dirty="0" err="1" smtClean="0"/>
                        <a:t>playing</a:t>
                      </a:r>
                      <a:r>
                        <a:rPr lang="cs-CZ" sz="2400" kern="1200" dirty="0" smtClean="0"/>
                        <a:t>?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smtClean="0"/>
                        <a:t>Are </a:t>
                      </a:r>
                      <a:r>
                        <a:rPr lang="cs-CZ" sz="2400" kern="1200" dirty="0" err="1" smtClean="0"/>
                        <a:t>you</a:t>
                      </a:r>
                      <a:r>
                        <a:rPr lang="cs-CZ" sz="2400" kern="1200" dirty="0" smtClean="0"/>
                        <a:t> </a:t>
                      </a:r>
                      <a:r>
                        <a:rPr lang="cs-CZ" sz="2400" kern="1200" dirty="0" err="1" smtClean="0"/>
                        <a:t>playing</a:t>
                      </a:r>
                      <a:r>
                        <a:rPr lang="cs-CZ" sz="2400" kern="1200" dirty="0" smtClean="0"/>
                        <a:t>?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smtClean="0"/>
                        <a:t>Are </a:t>
                      </a:r>
                      <a:r>
                        <a:rPr lang="cs-CZ" sz="2400" kern="1200" dirty="0" err="1" smtClean="0"/>
                        <a:t>you</a:t>
                      </a:r>
                      <a:r>
                        <a:rPr lang="cs-CZ" sz="2400" kern="1200" dirty="0" smtClean="0"/>
                        <a:t> </a:t>
                      </a:r>
                      <a:r>
                        <a:rPr lang="cs-CZ" sz="2400" kern="1200" dirty="0" err="1" smtClean="0"/>
                        <a:t>playing</a:t>
                      </a:r>
                      <a:r>
                        <a:rPr lang="cs-CZ" sz="2400" kern="1200" dirty="0" smtClean="0"/>
                        <a:t>?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err="1" smtClean="0"/>
                        <a:t>Is</a:t>
                      </a:r>
                      <a:r>
                        <a:rPr lang="cs-CZ" sz="2400" kern="1200" dirty="0" smtClean="0"/>
                        <a:t> he </a:t>
                      </a:r>
                      <a:r>
                        <a:rPr lang="cs-CZ" sz="2400" kern="1200" dirty="0" err="1" smtClean="0"/>
                        <a:t>playing</a:t>
                      </a:r>
                      <a:r>
                        <a:rPr lang="cs-CZ" sz="2400" kern="1200" dirty="0" smtClean="0"/>
                        <a:t>?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smtClean="0"/>
                        <a:t>Are </a:t>
                      </a:r>
                      <a:r>
                        <a:rPr lang="cs-CZ" sz="2400" kern="1200" dirty="0" err="1" smtClean="0"/>
                        <a:t>they</a:t>
                      </a:r>
                      <a:r>
                        <a:rPr lang="cs-CZ" sz="2400" kern="1200" dirty="0" smtClean="0"/>
                        <a:t> </a:t>
                      </a:r>
                      <a:r>
                        <a:rPr lang="cs-CZ" sz="2400" kern="1200" dirty="0" err="1" smtClean="0"/>
                        <a:t>playing</a:t>
                      </a:r>
                      <a:r>
                        <a:rPr lang="cs-CZ" sz="2400" kern="1200" dirty="0" smtClean="0"/>
                        <a:t>?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Obdélník 3"/>
          <p:cNvSpPr/>
          <p:nvPr/>
        </p:nvSpPr>
        <p:spPr>
          <a:xfrm>
            <a:off x="1403350" y="1484313"/>
            <a:ext cx="63373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 err="1"/>
              <a:t>Am</a:t>
            </a:r>
            <a:r>
              <a:rPr lang="cs-CZ" dirty="0"/>
              <a:t> / </a:t>
            </a:r>
            <a:r>
              <a:rPr lang="cs-CZ" dirty="0" err="1"/>
              <a:t>is</a:t>
            </a:r>
            <a:r>
              <a:rPr lang="cs-CZ" dirty="0"/>
              <a:t> / </a:t>
            </a:r>
            <a:r>
              <a:rPr lang="cs-CZ" dirty="0" err="1"/>
              <a:t>isn´t</a:t>
            </a:r>
            <a:r>
              <a:rPr lang="cs-CZ" dirty="0"/>
              <a:t>/ are / </a:t>
            </a:r>
            <a:r>
              <a:rPr lang="cs-CZ" dirty="0" err="1"/>
              <a:t>aren´t</a:t>
            </a:r>
            <a:r>
              <a:rPr lang="cs-CZ" dirty="0"/>
              <a:t> + </a:t>
            </a:r>
            <a:r>
              <a:rPr lang="cs-CZ" dirty="0" err="1"/>
              <a:t>subject</a:t>
            </a:r>
            <a:r>
              <a:rPr lang="cs-CZ" dirty="0"/>
              <a:t> + </a:t>
            </a:r>
            <a:r>
              <a:rPr lang="cs-CZ" dirty="0" err="1"/>
              <a:t>present</a:t>
            </a:r>
            <a:r>
              <a:rPr lang="cs-CZ" dirty="0"/>
              <a:t> </a:t>
            </a:r>
            <a:r>
              <a:rPr lang="cs-CZ" dirty="0" err="1"/>
              <a:t>participle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We</a:t>
            </a:r>
            <a:r>
              <a:rPr lang="cs-CZ" dirty="0" smtClean="0"/>
              <a:t> use </a:t>
            </a:r>
            <a:r>
              <a:rPr lang="cs-CZ" dirty="0" err="1" smtClean="0"/>
              <a:t>Present</a:t>
            </a:r>
            <a:r>
              <a:rPr lang="cs-CZ" dirty="0" smtClean="0"/>
              <a:t> </a:t>
            </a:r>
            <a:r>
              <a:rPr lang="cs-CZ" dirty="0" err="1" smtClean="0"/>
              <a:t>Continuous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9563" y="1341438"/>
            <a:ext cx="8686800" cy="5832475"/>
          </a:xfrm>
        </p:spPr>
        <p:txBody>
          <a:bodyPr>
            <a:normAutofit fontScale="92500" lnSpcReduction="20000"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cs-CZ" sz="3200" dirty="0" err="1" smtClean="0">
                <a:solidFill>
                  <a:srgbClr val="FFC000"/>
                </a:solidFill>
              </a:rPr>
              <a:t>for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something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that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is</a:t>
            </a:r>
            <a:r>
              <a:rPr lang="cs-CZ" sz="3200" dirty="0" smtClean="0">
                <a:solidFill>
                  <a:srgbClr val="FFC000"/>
                </a:solidFill>
              </a:rPr>
              <a:t> happening </a:t>
            </a:r>
            <a:r>
              <a:rPr lang="cs-CZ" sz="3200" dirty="0" err="1" smtClean="0">
                <a:solidFill>
                  <a:srgbClr val="FFC000"/>
                </a:solidFill>
              </a:rPr>
              <a:t>now</a:t>
            </a:r>
            <a:endParaRPr lang="cs-CZ" sz="3200" dirty="0" smtClean="0">
              <a:solidFill>
                <a:srgbClr val="FFC000"/>
              </a:solidFill>
            </a:endParaRP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dirty="0" smtClean="0"/>
              <a:t>	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It´s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raining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at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the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moment.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	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I´m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watching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this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programme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cs-CZ" sz="3200" dirty="0" err="1" smtClean="0">
                <a:solidFill>
                  <a:srgbClr val="FFC000"/>
                </a:solidFill>
              </a:rPr>
              <a:t>for</a:t>
            </a:r>
            <a:r>
              <a:rPr lang="cs-CZ" sz="3200" dirty="0" smtClean="0">
                <a:solidFill>
                  <a:srgbClr val="FFC000"/>
                </a:solidFill>
              </a:rPr>
              <a:t> a </a:t>
            </a:r>
            <a:r>
              <a:rPr lang="cs-CZ" sz="3200" dirty="0" err="1" smtClean="0">
                <a:solidFill>
                  <a:srgbClr val="FFC000"/>
                </a:solidFill>
              </a:rPr>
              <a:t>routine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or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situation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that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we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see</a:t>
            </a:r>
            <a:r>
              <a:rPr lang="cs-CZ" sz="3200" dirty="0" smtClean="0">
                <a:solidFill>
                  <a:srgbClr val="FFC000"/>
                </a:solidFill>
              </a:rPr>
              <a:t> as </a:t>
            </a:r>
            <a:r>
              <a:rPr lang="cs-CZ" sz="3200" dirty="0" err="1" smtClean="0">
                <a:solidFill>
                  <a:srgbClr val="FFC000"/>
                </a:solidFill>
              </a:rPr>
              <a:t>temporary</a:t>
            </a:r>
            <a:r>
              <a:rPr lang="cs-CZ" sz="3200" dirty="0" smtClean="0">
                <a:solidFill>
                  <a:srgbClr val="FFC000"/>
                </a:solidFill>
              </a:rPr>
              <a:t> (</a:t>
            </a:r>
            <a:r>
              <a:rPr lang="cs-CZ" sz="3200" dirty="0" err="1" smtClean="0">
                <a:solidFill>
                  <a:srgbClr val="FFC000"/>
                </a:solidFill>
              </a:rPr>
              <a:t>for</a:t>
            </a:r>
            <a:r>
              <a:rPr lang="cs-CZ" sz="3200" dirty="0" smtClean="0">
                <a:solidFill>
                  <a:srgbClr val="FFC000"/>
                </a:solidFill>
              </a:rPr>
              <a:t> a </a:t>
            </a:r>
            <a:r>
              <a:rPr lang="cs-CZ" sz="3200" dirty="0" err="1" smtClean="0">
                <a:solidFill>
                  <a:srgbClr val="FFC000"/>
                </a:solidFill>
              </a:rPr>
              <a:t>short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time</a:t>
            </a:r>
            <a:r>
              <a:rPr lang="cs-CZ" sz="3200" dirty="0" smtClean="0">
                <a:solidFill>
                  <a:srgbClr val="FFC000"/>
                </a:solidFill>
              </a:rPr>
              <a:t>)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dirty="0" smtClean="0"/>
              <a:t>	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She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is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working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at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a sport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shop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for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six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weeks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	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At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the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moment he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is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living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with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his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sister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cs-CZ" sz="3200" dirty="0" smtClean="0">
                <a:solidFill>
                  <a:srgbClr val="FFC000"/>
                </a:solidFill>
              </a:rPr>
              <a:t>to </a:t>
            </a:r>
            <a:r>
              <a:rPr lang="cs-CZ" sz="3200" dirty="0" err="1" smtClean="0">
                <a:solidFill>
                  <a:srgbClr val="FFC000"/>
                </a:solidFill>
              </a:rPr>
              <a:t>say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that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something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will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or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will</a:t>
            </a:r>
            <a:r>
              <a:rPr lang="cs-CZ" sz="3200" dirty="0" smtClean="0">
                <a:solidFill>
                  <a:srgbClr val="FFC000"/>
                </a:solidFill>
              </a:rPr>
              <a:t> not </a:t>
            </a:r>
            <a:r>
              <a:rPr lang="cs-CZ" sz="3200" dirty="0" err="1" smtClean="0">
                <a:solidFill>
                  <a:srgbClr val="FFC000"/>
                </a:solidFill>
              </a:rPr>
              <a:t>happen</a:t>
            </a:r>
            <a:r>
              <a:rPr lang="cs-CZ" sz="3200" dirty="0" smtClean="0">
                <a:solidFill>
                  <a:srgbClr val="FFC000"/>
                </a:solidFill>
              </a:rPr>
              <a:t> in </a:t>
            </a:r>
            <a:r>
              <a:rPr lang="cs-CZ" sz="3200" dirty="0" err="1" smtClean="0">
                <a:solidFill>
                  <a:srgbClr val="FFC000"/>
                </a:solidFill>
              </a:rPr>
              <a:t>the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near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future</a:t>
            </a:r>
            <a:endParaRPr lang="cs-CZ" sz="3200" dirty="0">
              <a:solidFill>
                <a:srgbClr val="FFC000"/>
              </a:solidFill>
            </a:endParaRP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dirty="0"/>
              <a:t>	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am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going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to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the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party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tonight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endParaRPr lang="cs-CZ" sz="2400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cs-CZ" sz="3200" dirty="0" smtClean="0">
                <a:solidFill>
                  <a:srgbClr val="FFC000"/>
                </a:solidFill>
              </a:rPr>
              <a:t>to </a:t>
            </a:r>
            <a:r>
              <a:rPr lang="cs-CZ" sz="3200" dirty="0" err="1" smtClean="0">
                <a:solidFill>
                  <a:srgbClr val="FFC000"/>
                </a:solidFill>
              </a:rPr>
              <a:t>say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that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something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irritating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or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shocking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often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happens</a:t>
            </a:r>
            <a:endParaRPr lang="cs-CZ" sz="3200" dirty="0" smtClean="0">
              <a:solidFill>
                <a:srgbClr val="FFC000"/>
              </a:solidFill>
            </a:endParaRPr>
          </a:p>
          <a:p>
            <a:pPr marL="585216" lvl="1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s-CZ" sz="2000" dirty="0" smtClean="0">
                <a:solidFill>
                  <a:srgbClr val="FFC000"/>
                </a:solidFill>
              </a:rPr>
              <a:t>	</a:t>
            </a:r>
            <a:r>
              <a:rPr lang="cs-C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He </a:t>
            </a:r>
            <a:r>
              <a:rPr lang="cs-CZ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is</a:t>
            </a:r>
            <a:r>
              <a:rPr lang="cs-C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always</a:t>
            </a:r>
            <a:r>
              <a:rPr lang="cs-C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coming</a:t>
            </a:r>
            <a:r>
              <a:rPr lang="cs-C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late</a:t>
            </a:r>
            <a:r>
              <a:rPr lang="cs-C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585216" lvl="1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	</a:t>
            </a:r>
            <a:r>
              <a:rPr lang="cs-CZ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You</a:t>
            </a:r>
            <a:r>
              <a:rPr lang="cs-C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are </a:t>
            </a:r>
            <a:r>
              <a:rPr lang="cs-CZ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always</a:t>
            </a:r>
            <a:r>
              <a:rPr lang="cs-C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losing</a:t>
            </a:r>
            <a:r>
              <a:rPr lang="cs-C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your</a:t>
            </a:r>
            <a:r>
              <a:rPr lang="cs-C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keys</a:t>
            </a:r>
            <a:r>
              <a:rPr lang="cs-CZ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  <a:endParaRPr lang="cs-CZ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marL="585216" lvl="1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s-CZ" sz="2000" dirty="0">
                <a:solidFill>
                  <a:srgbClr val="FFC000"/>
                </a:solidFill>
              </a:rPr>
              <a:t>	</a:t>
            </a:r>
            <a:endParaRPr lang="cs-CZ" sz="2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Signal</a:t>
            </a:r>
            <a:r>
              <a:rPr lang="cs-CZ" dirty="0" smtClean="0"/>
              <a:t> </a:t>
            </a:r>
            <a:r>
              <a:rPr lang="cs-CZ" dirty="0" err="1" smtClean="0"/>
              <a:t>words</a:t>
            </a:r>
            <a:endParaRPr lang="cs-CZ" dirty="0"/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now</a:t>
            </a:r>
          </a:p>
          <a:p>
            <a:r>
              <a:rPr lang="cs-CZ" smtClean="0"/>
              <a:t>right now</a:t>
            </a:r>
          </a:p>
          <a:p>
            <a:r>
              <a:rPr lang="cs-CZ" smtClean="0"/>
              <a:t>just now</a:t>
            </a:r>
          </a:p>
          <a:p>
            <a:r>
              <a:rPr lang="cs-CZ" smtClean="0"/>
              <a:t>at the moment</a:t>
            </a:r>
          </a:p>
          <a:p>
            <a:r>
              <a:rPr lang="cs-CZ" smtClean="0"/>
              <a:t>today</a:t>
            </a:r>
          </a:p>
          <a:p>
            <a:r>
              <a:rPr lang="cs-CZ" smtClean="0"/>
              <a:t>this year</a:t>
            </a:r>
          </a:p>
          <a:p>
            <a:r>
              <a:rPr lang="cs-CZ" smtClean="0"/>
              <a:t>this week</a:t>
            </a:r>
          </a:p>
          <a:p>
            <a:r>
              <a:rPr lang="cs-CZ" smtClean="0"/>
              <a:t>nowadays</a:t>
            </a:r>
          </a:p>
          <a:p>
            <a:r>
              <a:rPr lang="cs-CZ" smtClean="0"/>
              <a:t>at present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Exercise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268413"/>
            <a:ext cx="8578850" cy="5040312"/>
          </a:xfrm>
        </p:spPr>
        <p:txBody>
          <a:bodyPr>
            <a:normAutofit/>
          </a:bodyPr>
          <a:lstStyle/>
          <a:p>
            <a:pPr marL="137160" indent="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2000" dirty="0" err="1">
                <a:solidFill>
                  <a:srgbClr val="FFC000"/>
                </a:solidFill>
              </a:rPr>
              <a:t>Look</a:t>
            </a:r>
            <a:r>
              <a:rPr lang="cs-CZ" sz="2000" dirty="0">
                <a:solidFill>
                  <a:srgbClr val="FFC000"/>
                </a:solidFill>
              </a:rPr>
              <a:t> </a:t>
            </a:r>
            <a:r>
              <a:rPr lang="cs-CZ" sz="2000" dirty="0" err="1">
                <a:solidFill>
                  <a:srgbClr val="FFC000"/>
                </a:solidFill>
              </a:rPr>
              <a:t>at</a:t>
            </a:r>
            <a:r>
              <a:rPr lang="cs-CZ" sz="2000" dirty="0">
                <a:solidFill>
                  <a:srgbClr val="FFC000"/>
                </a:solidFill>
              </a:rPr>
              <a:t> </a:t>
            </a:r>
            <a:r>
              <a:rPr lang="cs-CZ" sz="2000" dirty="0" err="1">
                <a:solidFill>
                  <a:srgbClr val="FFC000"/>
                </a:solidFill>
              </a:rPr>
              <a:t>the</a:t>
            </a:r>
            <a:r>
              <a:rPr lang="cs-CZ" sz="2000" dirty="0">
                <a:solidFill>
                  <a:srgbClr val="FFC000"/>
                </a:solidFill>
              </a:rPr>
              <a:t> </a:t>
            </a:r>
            <a:r>
              <a:rPr lang="cs-CZ" sz="2000" dirty="0" err="1">
                <a:solidFill>
                  <a:srgbClr val="FFC000"/>
                </a:solidFill>
              </a:rPr>
              <a:t>picture</a:t>
            </a:r>
            <a:r>
              <a:rPr lang="cs-CZ" sz="2000" dirty="0">
                <a:solidFill>
                  <a:srgbClr val="FFC000"/>
                </a:solidFill>
              </a:rPr>
              <a:t>. </a:t>
            </a:r>
            <a:r>
              <a:rPr lang="cs-CZ" sz="2000" dirty="0" err="1">
                <a:solidFill>
                  <a:srgbClr val="FFC000"/>
                </a:solidFill>
              </a:rPr>
              <a:t>You</a:t>
            </a:r>
            <a:r>
              <a:rPr lang="cs-CZ" sz="2000" dirty="0">
                <a:solidFill>
                  <a:srgbClr val="FFC000"/>
                </a:solidFill>
              </a:rPr>
              <a:t> </a:t>
            </a:r>
            <a:r>
              <a:rPr lang="cs-CZ" sz="2000" dirty="0" err="1" smtClean="0">
                <a:solidFill>
                  <a:srgbClr val="FFC000"/>
                </a:solidFill>
              </a:rPr>
              <a:t>can</a:t>
            </a:r>
            <a:r>
              <a:rPr lang="cs-CZ" sz="2000" dirty="0" smtClean="0">
                <a:solidFill>
                  <a:srgbClr val="FFC000"/>
                </a:solidFill>
              </a:rPr>
              <a:t> </a:t>
            </a:r>
            <a:r>
              <a:rPr lang="cs-CZ" sz="2000" dirty="0" err="1" smtClean="0">
                <a:solidFill>
                  <a:srgbClr val="FFC000"/>
                </a:solidFill>
              </a:rPr>
              <a:t>see</a:t>
            </a:r>
            <a:r>
              <a:rPr lang="cs-CZ" sz="2000" dirty="0" smtClean="0">
                <a:solidFill>
                  <a:srgbClr val="FFC000"/>
                </a:solidFill>
              </a:rPr>
              <a:t> </a:t>
            </a:r>
            <a:r>
              <a:rPr lang="cs-CZ" sz="2000" dirty="0" err="1" smtClean="0">
                <a:solidFill>
                  <a:srgbClr val="FFC000"/>
                </a:solidFill>
              </a:rPr>
              <a:t>Tim</a:t>
            </a:r>
            <a:r>
              <a:rPr lang="cs-CZ" sz="2000" dirty="0" smtClean="0">
                <a:solidFill>
                  <a:srgbClr val="FFC000"/>
                </a:solidFill>
              </a:rPr>
              <a:t> </a:t>
            </a:r>
            <a:r>
              <a:rPr lang="cs-CZ" sz="2000" dirty="0" err="1" smtClean="0">
                <a:solidFill>
                  <a:srgbClr val="FFC000"/>
                </a:solidFill>
              </a:rPr>
              <a:t>with</a:t>
            </a:r>
            <a:r>
              <a:rPr lang="cs-CZ" sz="2000" dirty="0" smtClean="0">
                <a:solidFill>
                  <a:srgbClr val="FFC000"/>
                </a:solidFill>
              </a:rPr>
              <a:t> his </a:t>
            </a:r>
            <a:r>
              <a:rPr lang="cs-CZ" sz="2000" dirty="0" err="1" smtClean="0">
                <a:solidFill>
                  <a:srgbClr val="FFC000"/>
                </a:solidFill>
              </a:rPr>
              <a:t>mum</a:t>
            </a:r>
            <a:r>
              <a:rPr lang="cs-CZ" sz="2000" dirty="0" smtClean="0">
                <a:solidFill>
                  <a:srgbClr val="FFC000"/>
                </a:solidFill>
              </a:rPr>
              <a:t>. </a:t>
            </a:r>
            <a:r>
              <a:rPr lang="cs-CZ" sz="2000" dirty="0" err="1" smtClean="0">
                <a:solidFill>
                  <a:srgbClr val="FFC000"/>
                </a:solidFill>
              </a:rPr>
              <a:t>What</a:t>
            </a:r>
            <a:r>
              <a:rPr lang="cs-CZ" sz="2000" dirty="0" smtClean="0">
                <a:solidFill>
                  <a:srgbClr val="FFC000"/>
                </a:solidFill>
              </a:rPr>
              <a:t>  are </a:t>
            </a:r>
            <a:r>
              <a:rPr lang="cs-CZ" sz="2000" dirty="0" err="1" smtClean="0">
                <a:solidFill>
                  <a:srgbClr val="FFC000"/>
                </a:solidFill>
              </a:rPr>
              <a:t>they</a:t>
            </a:r>
            <a:r>
              <a:rPr lang="cs-CZ" sz="2000" dirty="0" smtClean="0">
                <a:solidFill>
                  <a:srgbClr val="FFC000"/>
                </a:solidFill>
              </a:rPr>
              <a:t> </a:t>
            </a:r>
            <a:r>
              <a:rPr lang="cs-CZ" sz="2000" dirty="0" err="1" smtClean="0">
                <a:solidFill>
                  <a:srgbClr val="FFC000"/>
                </a:solidFill>
              </a:rPr>
              <a:t>doing</a:t>
            </a:r>
            <a:r>
              <a:rPr lang="cs-CZ" sz="2000" dirty="0">
                <a:solidFill>
                  <a:srgbClr val="FFC000"/>
                </a:solidFill>
              </a:rPr>
              <a:t>? </a:t>
            </a:r>
            <a:r>
              <a:rPr lang="cs-CZ" sz="2000" dirty="0" err="1">
                <a:solidFill>
                  <a:srgbClr val="FFC000"/>
                </a:solidFill>
              </a:rPr>
              <a:t>Write</a:t>
            </a:r>
            <a:r>
              <a:rPr lang="cs-CZ" sz="2000" dirty="0">
                <a:solidFill>
                  <a:srgbClr val="FFC000"/>
                </a:solidFill>
              </a:rPr>
              <a:t> </a:t>
            </a:r>
            <a:r>
              <a:rPr lang="cs-CZ" sz="2000" dirty="0" err="1">
                <a:solidFill>
                  <a:srgbClr val="FFC000"/>
                </a:solidFill>
              </a:rPr>
              <a:t>affirmative</a:t>
            </a:r>
            <a:r>
              <a:rPr lang="cs-CZ" sz="2000" dirty="0">
                <a:solidFill>
                  <a:srgbClr val="FFC000"/>
                </a:solidFill>
              </a:rPr>
              <a:t> and negative </a:t>
            </a:r>
            <a:r>
              <a:rPr lang="cs-CZ" sz="2000" dirty="0" err="1">
                <a:solidFill>
                  <a:srgbClr val="FFC000"/>
                </a:solidFill>
              </a:rPr>
              <a:t>sentences</a:t>
            </a:r>
            <a:r>
              <a:rPr lang="cs-CZ" dirty="0" smtClean="0">
                <a:solidFill>
                  <a:srgbClr val="FFC000"/>
                </a:solidFill>
              </a:rPr>
              <a:t>.</a:t>
            </a: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/>
              <a:t>(</a:t>
            </a:r>
            <a:r>
              <a:rPr lang="cs-CZ" sz="1700" dirty="0" err="1"/>
              <a:t>wear</a:t>
            </a:r>
            <a:r>
              <a:rPr lang="cs-CZ" sz="1700" dirty="0"/>
              <a:t> / </a:t>
            </a:r>
            <a:r>
              <a:rPr lang="cs-CZ" sz="1700" dirty="0" smtClean="0"/>
              <a:t>blue </a:t>
            </a:r>
            <a:r>
              <a:rPr lang="cs-CZ" sz="1700" dirty="0" err="1" smtClean="0"/>
              <a:t>jeans</a:t>
            </a:r>
            <a:r>
              <a:rPr lang="cs-CZ" sz="1700" dirty="0" smtClean="0"/>
              <a:t>)………………………………………</a:t>
            </a:r>
            <a:endParaRPr lang="cs-CZ" sz="1700" dirty="0"/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/>
              <a:t>(</a:t>
            </a:r>
            <a:r>
              <a:rPr lang="cs-CZ" sz="1700" dirty="0" err="1"/>
              <a:t>eat</a:t>
            </a:r>
            <a:r>
              <a:rPr lang="cs-CZ" sz="1700" dirty="0"/>
              <a:t> / a </a:t>
            </a:r>
            <a:r>
              <a:rPr lang="cs-CZ" sz="1700" dirty="0" smtClean="0"/>
              <a:t>hamburger)…………………………………….</a:t>
            </a:r>
            <a:endParaRPr lang="cs-CZ" sz="1700" dirty="0"/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/>
              <a:t>(play / </a:t>
            </a:r>
            <a:r>
              <a:rPr lang="cs-CZ" sz="1700" dirty="0" err="1" smtClean="0"/>
              <a:t>with</a:t>
            </a:r>
            <a:r>
              <a:rPr lang="cs-CZ" sz="1700" dirty="0" smtClean="0"/>
              <a:t> </a:t>
            </a:r>
            <a:r>
              <a:rPr lang="cs-CZ" sz="1700" dirty="0" err="1" smtClean="0"/>
              <a:t>toys</a:t>
            </a:r>
            <a:r>
              <a:rPr lang="cs-CZ" sz="1700" dirty="0" smtClean="0"/>
              <a:t>)……………………………………….</a:t>
            </a:r>
            <a:endParaRPr lang="cs-CZ" sz="1700" dirty="0"/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 smtClean="0"/>
              <a:t>(</a:t>
            </a:r>
            <a:r>
              <a:rPr lang="cs-CZ" sz="1700" dirty="0" err="1"/>
              <a:t>stand</a:t>
            </a:r>
            <a:r>
              <a:rPr lang="cs-CZ" sz="1700" dirty="0"/>
              <a:t> / </a:t>
            </a:r>
            <a:r>
              <a:rPr lang="cs-CZ" sz="1700" dirty="0" err="1"/>
              <a:t>next</a:t>
            </a:r>
            <a:r>
              <a:rPr lang="cs-CZ" sz="1700" dirty="0"/>
              <a:t> to </a:t>
            </a:r>
            <a:r>
              <a:rPr lang="cs-CZ" sz="1700" dirty="0" err="1"/>
              <a:t>the</a:t>
            </a:r>
            <a:r>
              <a:rPr lang="cs-CZ" sz="1700" dirty="0"/>
              <a:t> </a:t>
            </a:r>
            <a:r>
              <a:rPr lang="cs-CZ" sz="1700" dirty="0" smtClean="0"/>
              <a:t>box)……………………………….</a:t>
            </a:r>
            <a:endParaRPr lang="cs-CZ" sz="1700" dirty="0"/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 smtClean="0"/>
              <a:t>(</a:t>
            </a:r>
            <a:r>
              <a:rPr lang="cs-CZ" sz="1700" dirty="0" err="1" smtClean="0"/>
              <a:t>sit</a:t>
            </a:r>
            <a:r>
              <a:rPr lang="cs-CZ" sz="1700" dirty="0" smtClean="0"/>
              <a:t> </a:t>
            </a:r>
            <a:r>
              <a:rPr lang="cs-CZ" sz="1700" dirty="0"/>
              <a:t>/ </a:t>
            </a:r>
            <a:r>
              <a:rPr lang="cs-CZ" sz="1700" dirty="0" err="1" smtClean="0"/>
              <a:t>the</a:t>
            </a:r>
            <a:r>
              <a:rPr lang="cs-CZ" sz="1700" dirty="0" smtClean="0"/>
              <a:t> </a:t>
            </a:r>
            <a:r>
              <a:rPr lang="cs-CZ" sz="1700" dirty="0" err="1" smtClean="0"/>
              <a:t>chair</a:t>
            </a:r>
            <a:r>
              <a:rPr lang="cs-CZ" sz="1700" dirty="0" smtClean="0"/>
              <a:t>)……………………………………………..</a:t>
            </a:r>
            <a:endParaRPr lang="cs-CZ" sz="1700" dirty="0"/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 smtClean="0"/>
              <a:t>(</a:t>
            </a:r>
            <a:r>
              <a:rPr lang="cs-CZ" sz="1700" dirty="0" err="1" smtClean="0"/>
              <a:t>enjoy</a:t>
            </a:r>
            <a:r>
              <a:rPr lang="cs-CZ" sz="1700" dirty="0" smtClean="0"/>
              <a:t> </a:t>
            </a:r>
            <a:r>
              <a:rPr lang="cs-CZ" sz="1700" dirty="0"/>
              <a:t>/ </a:t>
            </a:r>
            <a:r>
              <a:rPr lang="cs-CZ" sz="1700" dirty="0" err="1" smtClean="0"/>
              <a:t>the</a:t>
            </a:r>
            <a:r>
              <a:rPr lang="cs-CZ" sz="1700" dirty="0" smtClean="0"/>
              <a:t> game)……………………………………….</a:t>
            </a: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 smtClean="0"/>
              <a:t>( go / to </a:t>
            </a:r>
            <a:r>
              <a:rPr lang="cs-CZ" sz="1700" dirty="0" err="1" smtClean="0"/>
              <a:t>school</a:t>
            </a:r>
            <a:r>
              <a:rPr lang="cs-CZ" sz="1700" dirty="0" smtClean="0"/>
              <a:t>) …………………………………………</a:t>
            </a:r>
            <a:endParaRPr lang="cs-CZ" sz="1700" dirty="0"/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dirty="0"/>
          </a:p>
          <a:p>
            <a:pPr marL="137160" indent="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dirty="0">
              <a:solidFill>
                <a:srgbClr val="FFC000"/>
              </a:solidFill>
            </a:endParaRPr>
          </a:p>
        </p:txBody>
      </p:sp>
      <p:pic>
        <p:nvPicPr>
          <p:cNvPr id="20483" name="Picture 3" descr="C:\Users\Petr\AppData\Local\Microsoft\Windows\Temporary Internet Files\Content.IE5\4BQWF51P\MP90043879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6200" y="2276475"/>
            <a:ext cx="2447925" cy="367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Exercise</a:t>
            </a:r>
            <a:r>
              <a:rPr lang="cs-CZ" dirty="0" smtClean="0"/>
              <a:t> - </a:t>
            </a:r>
            <a:r>
              <a:rPr lang="cs-CZ" dirty="0" err="1" smtClean="0"/>
              <a:t>solution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1268413"/>
            <a:ext cx="8578850" cy="5040312"/>
          </a:xfrm>
        </p:spPr>
        <p:txBody>
          <a:bodyPr>
            <a:normAutofit/>
          </a:bodyPr>
          <a:lstStyle/>
          <a:p>
            <a:pPr marL="137160" indent="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2000" dirty="0" err="1">
                <a:solidFill>
                  <a:srgbClr val="FFC000"/>
                </a:solidFill>
              </a:rPr>
              <a:t>Look</a:t>
            </a:r>
            <a:r>
              <a:rPr lang="cs-CZ" sz="2000" dirty="0">
                <a:solidFill>
                  <a:srgbClr val="FFC000"/>
                </a:solidFill>
              </a:rPr>
              <a:t> </a:t>
            </a:r>
            <a:r>
              <a:rPr lang="cs-CZ" sz="2000" dirty="0" err="1">
                <a:solidFill>
                  <a:srgbClr val="FFC000"/>
                </a:solidFill>
              </a:rPr>
              <a:t>at</a:t>
            </a:r>
            <a:r>
              <a:rPr lang="cs-CZ" sz="2000" dirty="0">
                <a:solidFill>
                  <a:srgbClr val="FFC000"/>
                </a:solidFill>
              </a:rPr>
              <a:t> </a:t>
            </a:r>
            <a:r>
              <a:rPr lang="cs-CZ" sz="2000" dirty="0" err="1">
                <a:solidFill>
                  <a:srgbClr val="FFC000"/>
                </a:solidFill>
              </a:rPr>
              <a:t>the</a:t>
            </a:r>
            <a:r>
              <a:rPr lang="cs-CZ" sz="2000" dirty="0">
                <a:solidFill>
                  <a:srgbClr val="FFC000"/>
                </a:solidFill>
              </a:rPr>
              <a:t> </a:t>
            </a:r>
            <a:r>
              <a:rPr lang="cs-CZ" sz="2000" dirty="0" err="1">
                <a:solidFill>
                  <a:srgbClr val="FFC000"/>
                </a:solidFill>
              </a:rPr>
              <a:t>picture</a:t>
            </a:r>
            <a:r>
              <a:rPr lang="cs-CZ" sz="2000" dirty="0">
                <a:solidFill>
                  <a:srgbClr val="FFC000"/>
                </a:solidFill>
              </a:rPr>
              <a:t>. </a:t>
            </a:r>
            <a:r>
              <a:rPr lang="cs-CZ" sz="2000" dirty="0" err="1">
                <a:solidFill>
                  <a:srgbClr val="FFC000"/>
                </a:solidFill>
              </a:rPr>
              <a:t>You</a:t>
            </a:r>
            <a:r>
              <a:rPr lang="cs-CZ" sz="2000" dirty="0">
                <a:solidFill>
                  <a:srgbClr val="FFC000"/>
                </a:solidFill>
              </a:rPr>
              <a:t> </a:t>
            </a:r>
            <a:r>
              <a:rPr lang="cs-CZ" sz="2000" dirty="0" err="1" smtClean="0">
                <a:solidFill>
                  <a:srgbClr val="FFC000"/>
                </a:solidFill>
              </a:rPr>
              <a:t>can</a:t>
            </a:r>
            <a:r>
              <a:rPr lang="cs-CZ" sz="2000" dirty="0" smtClean="0">
                <a:solidFill>
                  <a:srgbClr val="FFC000"/>
                </a:solidFill>
              </a:rPr>
              <a:t> </a:t>
            </a:r>
            <a:r>
              <a:rPr lang="cs-CZ" sz="2000" dirty="0" err="1" smtClean="0">
                <a:solidFill>
                  <a:srgbClr val="FFC000"/>
                </a:solidFill>
              </a:rPr>
              <a:t>see</a:t>
            </a:r>
            <a:r>
              <a:rPr lang="cs-CZ" sz="2000" dirty="0" smtClean="0">
                <a:solidFill>
                  <a:srgbClr val="FFC000"/>
                </a:solidFill>
              </a:rPr>
              <a:t> </a:t>
            </a:r>
            <a:r>
              <a:rPr lang="cs-CZ" sz="2000" dirty="0" err="1" smtClean="0">
                <a:solidFill>
                  <a:srgbClr val="FFC000"/>
                </a:solidFill>
              </a:rPr>
              <a:t>Tim</a:t>
            </a:r>
            <a:r>
              <a:rPr lang="cs-CZ" sz="2000" dirty="0" smtClean="0">
                <a:solidFill>
                  <a:srgbClr val="FFC000"/>
                </a:solidFill>
              </a:rPr>
              <a:t> </a:t>
            </a:r>
            <a:r>
              <a:rPr lang="cs-CZ" sz="2000" dirty="0" err="1" smtClean="0">
                <a:solidFill>
                  <a:srgbClr val="FFC000"/>
                </a:solidFill>
              </a:rPr>
              <a:t>with</a:t>
            </a:r>
            <a:r>
              <a:rPr lang="cs-CZ" sz="2000" dirty="0" smtClean="0">
                <a:solidFill>
                  <a:srgbClr val="FFC000"/>
                </a:solidFill>
              </a:rPr>
              <a:t> his </a:t>
            </a:r>
            <a:r>
              <a:rPr lang="cs-CZ" sz="2000" dirty="0" err="1" smtClean="0">
                <a:solidFill>
                  <a:srgbClr val="FFC000"/>
                </a:solidFill>
              </a:rPr>
              <a:t>mum</a:t>
            </a:r>
            <a:r>
              <a:rPr lang="cs-CZ" sz="2000" dirty="0" smtClean="0">
                <a:solidFill>
                  <a:srgbClr val="FFC000"/>
                </a:solidFill>
              </a:rPr>
              <a:t>. </a:t>
            </a:r>
            <a:r>
              <a:rPr lang="cs-CZ" sz="2000" dirty="0" err="1" smtClean="0">
                <a:solidFill>
                  <a:srgbClr val="FFC000"/>
                </a:solidFill>
              </a:rPr>
              <a:t>What</a:t>
            </a:r>
            <a:r>
              <a:rPr lang="cs-CZ" sz="2000" dirty="0" smtClean="0">
                <a:solidFill>
                  <a:srgbClr val="FFC000"/>
                </a:solidFill>
              </a:rPr>
              <a:t>  are </a:t>
            </a:r>
            <a:r>
              <a:rPr lang="cs-CZ" sz="2000" dirty="0" err="1" smtClean="0">
                <a:solidFill>
                  <a:srgbClr val="FFC000"/>
                </a:solidFill>
              </a:rPr>
              <a:t>they</a:t>
            </a:r>
            <a:r>
              <a:rPr lang="cs-CZ" sz="2000" dirty="0" smtClean="0">
                <a:solidFill>
                  <a:srgbClr val="FFC000"/>
                </a:solidFill>
              </a:rPr>
              <a:t> </a:t>
            </a:r>
            <a:r>
              <a:rPr lang="cs-CZ" sz="2000" dirty="0" err="1" smtClean="0">
                <a:solidFill>
                  <a:srgbClr val="FFC000"/>
                </a:solidFill>
              </a:rPr>
              <a:t>doing</a:t>
            </a:r>
            <a:r>
              <a:rPr lang="cs-CZ" sz="2000" dirty="0">
                <a:solidFill>
                  <a:srgbClr val="FFC000"/>
                </a:solidFill>
              </a:rPr>
              <a:t>? </a:t>
            </a:r>
            <a:r>
              <a:rPr lang="cs-CZ" sz="2000" dirty="0" err="1">
                <a:solidFill>
                  <a:srgbClr val="FFC000"/>
                </a:solidFill>
              </a:rPr>
              <a:t>Write</a:t>
            </a:r>
            <a:r>
              <a:rPr lang="cs-CZ" sz="2000" dirty="0">
                <a:solidFill>
                  <a:srgbClr val="FFC000"/>
                </a:solidFill>
              </a:rPr>
              <a:t> </a:t>
            </a:r>
            <a:r>
              <a:rPr lang="cs-CZ" sz="2000" dirty="0" err="1">
                <a:solidFill>
                  <a:srgbClr val="FFC000"/>
                </a:solidFill>
              </a:rPr>
              <a:t>affirmative</a:t>
            </a:r>
            <a:r>
              <a:rPr lang="cs-CZ" sz="2000" dirty="0">
                <a:solidFill>
                  <a:srgbClr val="FFC000"/>
                </a:solidFill>
              </a:rPr>
              <a:t> and negative </a:t>
            </a:r>
            <a:r>
              <a:rPr lang="cs-CZ" sz="2000" dirty="0" err="1">
                <a:solidFill>
                  <a:srgbClr val="FFC000"/>
                </a:solidFill>
              </a:rPr>
              <a:t>sentences</a:t>
            </a:r>
            <a:r>
              <a:rPr lang="cs-CZ" dirty="0" smtClean="0">
                <a:solidFill>
                  <a:srgbClr val="FFC000"/>
                </a:solidFill>
              </a:rPr>
              <a:t>.</a:t>
            </a: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 err="1" smtClean="0"/>
              <a:t>Tim</a:t>
            </a:r>
            <a:r>
              <a:rPr lang="cs-CZ" sz="1700" dirty="0" smtClean="0"/>
              <a:t> </a:t>
            </a:r>
            <a:r>
              <a:rPr lang="cs-CZ" sz="1700" dirty="0" err="1" smtClean="0"/>
              <a:t>is</a:t>
            </a:r>
            <a:r>
              <a:rPr lang="cs-CZ" sz="1700" dirty="0" smtClean="0"/>
              <a:t> </a:t>
            </a:r>
            <a:r>
              <a:rPr lang="cs-CZ" sz="1700" dirty="0" err="1" smtClean="0"/>
              <a:t>wearing</a:t>
            </a:r>
            <a:r>
              <a:rPr lang="cs-CZ" sz="1700" dirty="0" smtClean="0"/>
              <a:t> blue </a:t>
            </a:r>
            <a:r>
              <a:rPr lang="cs-CZ" sz="1700" dirty="0" err="1" smtClean="0"/>
              <a:t>jeans</a:t>
            </a:r>
            <a:r>
              <a:rPr lang="cs-CZ" sz="1700" dirty="0" smtClean="0"/>
              <a:t>.</a:t>
            </a: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 smtClean="0"/>
              <a:t>He </a:t>
            </a:r>
            <a:r>
              <a:rPr lang="cs-CZ" sz="1700" dirty="0" err="1" smtClean="0"/>
              <a:t>isn´t</a:t>
            </a:r>
            <a:r>
              <a:rPr lang="cs-CZ" sz="1700" dirty="0" smtClean="0"/>
              <a:t> </a:t>
            </a:r>
            <a:r>
              <a:rPr lang="cs-CZ" sz="1700" dirty="0" err="1" smtClean="0"/>
              <a:t>eating</a:t>
            </a:r>
            <a:r>
              <a:rPr lang="cs-CZ" sz="1700" dirty="0" smtClean="0"/>
              <a:t> a hamburger.</a:t>
            </a: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 err="1" smtClean="0"/>
              <a:t>Tim´s</a:t>
            </a:r>
            <a:r>
              <a:rPr lang="cs-CZ" sz="1700" dirty="0" smtClean="0"/>
              <a:t> </a:t>
            </a:r>
            <a:r>
              <a:rPr lang="cs-CZ" sz="1700" dirty="0" err="1" smtClean="0"/>
              <a:t>mum</a:t>
            </a:r>
            <a:r>
              <a:rPr lang="cs-CZ" sz="1700" dirty="0" smtClean="0"/>
              <a:t> </a:t>
            </a:r>
            <a:r>
              <a:rPr lang="cs-CZ" sz="1700" dirty="0" err="1" smtClean="0"/>
              <a:t>is</a:t>
            </a:r>
            <a:r>
              <a:rPr lang="cs-CZ" sz="1700" dirty="0" smtClean="0"/>
              <a:t> </a:t>
            </a:r>
            <a:r>
              <a:rPr lang="cs-CZ" sz="1700" dirty="0" err="1" smtClean="0"/>
              <a:t>playing</a:t>
            </a:r>
            <a:r>
              <a:rPr lang="cs-CZ" sz="1700" dirty="0" smtClean="0"/>
              <a:t> </a:t>
            </a:r>
            <a:r>
              <a:rPr lang="cs-CZ" sz="1700" dirty="0" err="1" smtClean="0"/>
              <a:t>with</a:t>
            </a:r>
            <a:r>
              <a:rPr lang="cs-CZ" sz="1700" dirty="0" smtClean="0"/>
              <a:t> </a:t>
            </a:r>
            <a:r>
              <a:rPr lang="cs-CZ" sz="1700" dirty="0" err="1" smtClean="0"/>
              <a:t>toys</a:t>
            </a:r>
            <a:r>
              <a:rPr lang="cs-CZ" sz="1700" dirty="0" smtClean="0"/>
              <a:t>.</a:t>
            </a: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 err="1" smtClean="0"/>
              <a:t>Tim</a:t>
            </a:r>
            <a:r>
              <a:rPr lang="cs-CZ" sz="1700" dirty="0" smtClean="0"/>
              <a:t> </a:t>
            </a:r>
            <a:r>
              <a:rPr lang="cs-CZ" sz="1700" dirty="0" err="1" smtClean="0"/>
              <a:t>is</a:t>
            </a:r>
            <a:r>
              <a:rPr lang="cs-CZ" sz="1700" dirty="0" smtClean="0"/>
              <a:t> </a:t>
            </a:r>
            <a:r>
              <a:rPr lang="cs-CZ" sz="1700" dirty="0" err="1" smtClean="0"/>
              <a:t>standing</a:t>
            </a:r>
            <a:r>
              <a:rPr lang="cs-CZ" sz="1700" dirty="0" smtClean="0"/>
              <a:t> </a:t>
            </a:r>
            <a:r>
              <a:rPr lang="cs-CZ" sz="1700" dirty="0" err="1" smtClean="0"/>
              <a:t>next</a:t>
            </a:r>
            <a:r>
              <a:rPr lang="cs-CZ" sz="1700" dirty="0" smtClean="0"/>
              <a:t> to </a:t>
            </a:r>
            <a:r>
              <a:rPr lang="cs-CZ" sz="1700" dirty="0" err="1" smtClean="0"/>
              <a:t>the</a:t>
            </a:r>
            <a:r>
              <a:rPr lang="cs-CZ" sz="1700" dirty="0" smtClean="0"/>
              <a:t> box.</a:t>
            </a: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 err="1" smtClean="0"/>
              <a:t>She</a:t>
            </a:r>
            <a:r>
              <a:rPr lang="cs-CZ" sz="1700" dirty="0" smtClean="0"/>
              <a:t> </a:t>
            </a:r>
            <a:r>
              <a:rPr lang="cs-CZ" sz="1700" dirty="0" err="1" smtClean="0"/>
              <a:t>isn´t</a:t>
            </a:r>
            <a:r>
              <a:rPr lang="cs-CZ" sz="1700" dirty="0" smtClean="0"/>
              <a:t> </a:t>
            </a:r>
            <a:r>
              <a:rPr lang="cs-CZ" sz="1700" dirty="0" err="1" smtClean="0"/>
              <a:t>sitting</a:t>
            </a:r>
            <a:r>
              <a:rPr lang="cs-CZ" sz="1700" dirty="0" smtClean="0"/>
              <a:t> on  </a:t>
            </a:r>
            <a:r>
              <a:rPr lang="cs-CZ" sz="1700" dirty="0" err="1" smtClean="0"/>
              <a:t>the</a:t>
            </a:r>
            <a:r>
              <a:rPr lang="cs-CZ" sz="1700" dirty="0" smtClean="0"/>
              <a:t> </a:t>
            </a:r>
            <a:r>
              <a:rPr lang="cs-CZ" sz="1700" dirty="0" err="1" smtClean="0"/>
              <a:t>chair</a:t>
            </a:r>
            <a:r>
              <a:rPr lang="cs-CZ" sz="1700" dirty="0" smtClean="0"/>
              <a:t>.</a:t>
            </a: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 err="1" smtClean="0"/>
              <a:t>They</a:t>
            </a:r>
            <a:r>
              <a:rPr lang="cs-CZ" sz="1700" dirty="0" smtClean="0"/>
              <a:t> are </a:t>
            </a:r>
            <a:r>
              <a:rPr lang="cs-CZ" sz="1700" dirty="0" err="1" smtClean="0"/>
              <a:t>enjoying</a:t>
            </a:r>
            <a:r>
              <a:rPr lang="cs-CZ" sz="1700" dirty="0" smtClean="0"/>
              <a:t> </a:t>
            </a:r>
            <a:r>
              <a:rPr lang="cs-CZ" sz="1700" dirty="0" err="1" smtClean="0"/>
              <a:t>the</a:t>
            </a:r>
            <a:r>
              <a:rPr lang="cs-CZ" sz="1700" dirty="0" smtClean="0"/>
              <a:t> game.</a:t>
            </a: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700" dirty="0" err="1" smtClean="0"/>
              <a:t>They</a:t>
            </a:r>
            <a:r>
              <a:rPr lang="cs-CZ" sz="1700" dirty="0" smtClean="0"/>
              <a:t> </a:t>
            </a:r>
            <a:r>
              <a:rPr lang="cs-CZ" sz="1700" dirty="0" err="1" smtClean="0"/>
              <a:t>aren´t</a:t>
            </a:r>
            <a:r>
              <a:rPr lang="cs-CZ" sz="1700" dirty="0" smtClean="0"/>
              <a:t> </a:t>
            </a:r>
            <a:r>
              <a:rPr lang="cs-CZ" sz="1700" dirty="0" err="1" smtClean="0"/>
              <a:t>going</a:t>
            </a:r>
            <a:r>
              <a:rPr lang="cs-CZ" sz="1700" dirty="0" smtClean="0"/>
              <a:t> to </a:t>
            </a:r>
            <a:r>
              <a:rPr lang="cs-CZ" sz="1700" dirty="0" err="1" smtClean="0"/>
              <a:t>school</a:t>
            </a:r>
            <a:r>
              <a:rPr lang="cs-CZ" sz="1700" dirty="0" smtClean="0"/>
              <a:t>.</a:t>
            </a:r>
            <a:endParaRPr lang="cs-CZ" sz="1700" dirty="0"/>
          </a:p>
        </p:txBody>
      </p:sp>
      <p:pic>
        <p:nvPicPr>
          <p:cNvPr id="21507" name="Picture 3" descr="C:\Users\Petr\AppData\Local\Microsoft\Windows\Temporary Internet Files\Content.IE5\4BQWF51P\MP90043879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6200" y="2276475"/>
            <a:ext cx="2447925" cy="367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chol">
  <a:themeElements>
    <a:clrScheme name="Vrchol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rchol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432</TotalTime>
  <Words>486</Words>
  <Application>Microsoft Office PowerPoint</Application>
  <PresentationFormat>Předvádění na obrazovce (4:3)</PresentationFormat>
  <Paragraphs>125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9" baseType="lpstr">
      <vt:lpstr>Arial</vt:lpstr>
      <vt:lpstr>Book Antiqua</vt:lpstr>
      <vt:lpstr>Lucida Sans</vt:lpstr>
      <vt:lpstr>Wingdings</vt:lpstr>
      <vt:lpstr>Wingdings 2</vt:lpstr>
      <vt:lpstr>Wingdings 3</vt:lpstr>
      <vt:lpstr>Vrchol</vt:lpstr>
      <vt:lpstr>Prezentace aplikace PowerPoint</vt:lpstr>
      <vt:lpstr>Prezentace aplikace PowerPoint</vt:lpstr>
      <vt:lpstr>Present Continuous - affirmative</vt:lpstr>
      <vt:lpstr>Present Continuous - negative</vt:lpstr>
      <vt:lpstr>Present Continuous - question</vt:lpstr>
      <vt:lpstr>We use Present Continuous</vt:lpstr>
      <vt:lpstr>Signal words</vt:lpstr>
      <vt:lpstr>Exercise</vt:lpstr>
      <vt:lpstr>Exercise - solution</vt:lpstr>
      <vt:lpstr>Exercise</vt:lpstr>
      <vt:lpstr>Exercise - solution</vt:lpstr>
      <vt:lpstr>Seznam použité literatury a pramenů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Petr Kofroň</dc:creator>
  <cp:lastModifiedBy>admin</cp:lastModifiedBy>
  <cp:revision>41</cp:revision>
  <dcterms:created xsi:type="dcterms:W3CDTF">2013-10-31T09:25:07Z</dcterms:created>
  <dcterms:modified xsi:type="dcterms:W3CDTF">2013-12-11T11:21:02Z</dcterms:modified>
</cp:coreProperties>
</file>