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3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2CC5F-A1F7-4545-994B-E357D6678F18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CA677-CD53-4D7C-B9A3-EC9B7885E6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E4CD-7BAA-44C4-BEBE-F58B3C0AD9F7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6BBD3-764F-4730-873E-D34D467B29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05D5E-EB13-451F-87D2-284C5855527B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7335E-E025-4CB4-92E7-F25AEDF30A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E3FFB-1622-4AF7-BD02-AF627AE137AB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A6C58-BF88-4720-ADCF-C88FACC129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29157-0295-467A-A41B-6781CE236254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A1B79-04FD-4D78-A930-5094EA4D28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CD7E2-B9EF-4E6B-BE24-C813D587906A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51CEA-086E-47F7-8BBD-C620BD8AFE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F9CE9-41D5-4E28-BCC9-7F4FE94E3848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85B78-9A8C-479A-B990-7609E193B0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FC2DB-9EB1-4D8D-9FCE-1E8A540AEB24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372F0-CC56-41AE-8E25-7795731861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365F9-B3EC-4193-89AF-B2EE958538CB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053B8-1359-4AA3-BB8A-36DF61C1F7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A458D-A04F-411C-A5E7-11BDAA05DD62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1B198-F6B0-4524-8CF5-CD8AED5019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41417-2C35-4A7A-B1BF-83E098E5344D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0FB64-9C1C-4D04-852B-A2930E84DA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90CAB-4DF8-462F-A0F5-C66567162D90}" type="datetimeFigureOut">
              <a:rPr lang="cs-CZ"/>
              <a:pPr>
                <a:defRPr/>
              </a:pPr>
              <a:t>11.12.2013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DD46E5-8F32-49F8-A0F8-FD3E370424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2875"/>
            <a:ext cx="8820150" cy="20621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3314" name="TextovéPole 2"/>
          <p:cNvSpPr txBox="1">
            <a:spLocks noChangeArrowheads="1"/>
          </p:cNvSpPr>
          <p:nvPr/>
        </p:nvSpPr>
        <p:spPr bwMode="auto">
          <a:xfrm>
            <a:off x="360363" y="388938"/>
            <a:ext cx="8489950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pPr algn="ctr"/>
            <a:r>
              <a:rPr lang="cs-CZ" sz="64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Výukový materiál</a:t>
            </a:r>
          </a:p>
          <a:p>
            <a:pPr algn="ctr"/>
            <a:r>
              <a:rPr lang="cs-CZ" sz="2500" dirty="0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zpracovaný v rámci projektu</a:t>
            </a:r>
          </a:p>
        </p:txBody>
      </p:sp>
      <p:pic>
        <p:nvPicPr>
          <p:cNvPr id="13315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3045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3316" name="TextovéPole 4"/>
          <p:cNvSpPr txBox="1">
            <a:spLocks noChangeArrowheads="1"/>
          </p:cNvSpPr>
          <p:nvPr/>
        </p:nvSpPr>
        <p:spPr bwMode="auto">
          <a:xfrm>
            <a:off x="903288" y="4398963"/>
            <a:ext cx="169068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r>
              <a:rPr lang="cs-CZ" sz="21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Označení:</a:t>
            </a:r>
          </a:p>
        </p:txBody>
      </p:sp>
      <p:sp>
        <p:nvSpPr>
          <p:cNvPr id="13317" name="TextovéPole 5"/>
          <p:cNvSpPr txBox="1">
            <a:spLocks noChangeArrowheads="1"/>
          </p:cNvSpPr>
          <p:nvPr/>
        </p:nvSpPr>
        <p:spPr bwMode="auto">
          <a:xfrm>
            <a:off x="6983413" y="4398963"/>
            <a:ext cx="1350962" cy="40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723" tIns="40361" rIns="80723" bIns="40361">
            <a:spAutoFit/>
          </a:bodyPr>
          <a:lstStyle/>
          <a:p>
            <a:r>
              <a:rPr lang="cs-CZ" sz="21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Sada:   </a:t>
            </a:r>
            <a:r>
              <a:rPr lang="cs-CZ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</a:p>
        </p:txBody>
      </p:sp>
      <p:sp>
        <p:nvSpPr>
          <p:cNvPr id="13318" name="TextovéPole 6"/>
          <p:cNvSpPr txBox="1">
            <a:spLocks noChangeArrowheads="1"/>
          </p:cNvSpPr>
          <p:nvPr/>
        </p:nvSpPr>
        <p:spPr bwMode="auto">
          <a:xfrm>
            <a:off x="903288" y="4854575"/>
            <a:ext cx="276542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r>
              <a:rPr lang="cs-CZ" sz="21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Ověření ve výuce:</a:t>
            </a:r>
          </a:p>
        </p:txBody>
      </p:sp>
      <p:sp>
        <p:nvSpPr>
          <p:cNvPr id="13319" name="TextovéPole 7"/>
          <p:cNvSpPr txBox="1">
            <a:spLocks noChangeArrowheads="1"/>
          </p:cNvSpPr>
          <p:nvPr/>
        </p:nvSpPr>
        <p:spPr bwMode="auto">
          <a:xfrm>
            <a:off x="6977063" y="4854575"/>
            <a:ext cx="116681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r>
              <a:rPr lang="cs-CZ" sz="21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Třída:</a:t>
            </a:r>
          </a:p>
        </p:txBody>
      </p:sp>
      <p:sp>
        <p:nvSpPr>
          <p:cNvPr id="13320" name="TextovéPole 8"/>
          <p:cNvSpPr txBox="1">
            <a:spLocks noChangeArrowheads="1"/>
          </p:cNvSpPr>
          <p:nvPr/>
        </p:nvSpPr>
        <p:spPr bwMode="auto">
          <a:xfrm>
            <a:off x="903288" y="5329238"/>
            <a:ext cx="132556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r>
              <a:rPr lang="cs-CZ" sz="21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Datum:</a:t>
            </a:r>
          </a:p>
        </p:txBody>
      </p:sp>
      <p:sp>
        <p:nvSpPr>
          <p:cNvPr id="13321" name="TextovéPole 9"/>
          <p:cNvSpPr txBox="1">
            <a:spLocks noChangeArrowheads="1"/>
          </p:cNvSpPr>
          <p:nvPr/>
        </p:nvSpPr>
        <p:spPr bwMode="auto">
          <a:xfrm>
            <a:off x="903288" y="3925888"/>
            <a:ext cx="37941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r>
              <a:rPr lang="cs-CZ" sz="21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Registrační číslo projektu:</a:t>
            </a:r>
          </a:p>
        </p:txBody>
      </p:sp>
      <p:pic>
        <p:nvPicPr>
          <p:cNvPr id="13322" name="Obrázek 10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1650" y="2614613"/>
            <a:ext cx="5737225" cy="100647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3323" name="TextovéPole 11"/>
          <p:cNvSpPr txBox="1">
            <a:spLocks noChangeArrowheads="1"/>
          </p:cNvSpPr>
          <p:nvPr/>
        </p:nvSpPr>
        <p:spPr bwMode="auto">
          <a:xfrm>
            <a:off x="4429125" y="3925888"/>
            <a:ext cx="417512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r>
              <a:rPr lang="cs-CZ" sz="21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CZ.1.07/1.5.00/34.0199</a:t>
            </a:r>
          </a:p>
        </p:txBody>
      </p:sp>
      <p:sp>
        <p:nvSpPr>
          <p:cNvPr id="13324" name="TextovéPole 13"/>
          <p:cNvSpPr txBox="1">
            <a:spLocks noChangeArrowheads="1"/>
          </p:cNvSpPr>
          <p:nvPr/>
        </p:nvSpPr>
        <p:spPr bwMode="auto">
          <a:xfrm>
            <a:off x="2325688" y="4398963"/>
            <a:ext cx="447833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r>
              <a:rPr lang="cs-CZ" sz="21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VY_32_INOVACE_ANJ_VL_3_15</a:t>
            </a:r>
          </a:p>
        </p:txBody>
      </p:sp>
      <p:sp>
        <p:nvSpPr>
          <p:cNvPr id="13325" name="TextovéPole 14"/>
          <p:cNvSpPr txBox="1">
            <a:spLocks noChangeArrowheads="1"/>
          </p:cNvSpPr>
          <p:nvPr/>
        </p:nvSpPr>
        <p:spPr bwMode="auto">
          <a:xfrm>
            <a:off x="3360738" y="4872038"/>
            <a:ext cx="166528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r>
              <a:rPr lang="cs-CZ" sz="21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18. 11. 2013</a:t>
            </a:r>
          </a:p>
        </p:txBody>
      </p:sp>
      <p:sp>
        <p:nvSpPr>
          <p:cNvPr id="13326" name="TextovéPole 15"/>
          <p:cNvSpPr txBox="1">
            <a:spLocks noChangeArrowheads="1"/>
          </p:cNvSpPr>
          <p:nvPr/>
        </p:nvSpPr>
        <p:spPr bwMode="auto">
          <a:xfrm>
            <a:off x="7834313" y="4854575"/>
            <a:ext cx="62547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r>
              <a:rPr lang="cs-CZ" sz="21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</a:t>
            </a:r>
          </a:p>
        </p:txBody>
      </p:sp>
      <p:sp>
        <p:nvSpPr>
          <p:cNvPr id="13327" name="TextovéPole 16"/>
          <p:cNvSpPr txBox="1">
            <a:spLocks noChangeArrowheads="1"/>
          </p:cNvSpPr>
          <p:nvPr/>
        </p:nvSpPr>
        <p:spPr bwMode="auto">
          <a:xfrm>
            <a:off x="1954213" y="5329238"/>
            <a:ext cx="1905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23" tIns="40361" rIns="80723" bIns="40361">
            <a:spAutoFit/>
          </a:bodyPr>
          <a:lstStyle/>
          <a:p>
            <a:r>
              <a:rPr lang="cs-CZ" sz="21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20. 10. 2013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Exercise</a:t>
            </a:r>
            <a:r>
              <a:rPr lang="cs-CZ" dirty="0" smtClean="0"/>
              <a:t> - </a:t>
            </a:r>
            <a:r>
              <a:rPr lang="cs-CZ" dirty="0" err="1" smtClean="0"/>
              <a:t>solution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sz="2000" smtClean="0">
                <a:solidFill>
                  <a:srgbClr val="FFC000"/>
                </a:solidFill>
              </a:rPr>
              <a:t>Complete the conversation. Put in the Past Continuous forms.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cs-CZ" sz="2000" smtClean="0">
              <a:solidFill>
                <a:srgbClr val="FFC000"/>
              </a:solidFill>
            </a:endParaRPr>
          </a:p>
          <a:p>
            <a:pPr marL="136525" indent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cs-CZ" sz="1600" smtClean="0"/>
              <a:t>Jessica:	</a:t>
            </a:r>
            <a:r>
              <a:rPr lang="cs-CZ" sz="1600" smtClean="0">
                <a:solidFill>
                  <a:srgbClr val="FF0000"/>
                </a:solidFill>
              </a:rPr>
              <a:t>I was looking </a:t>
            </a:r>
            <a:r>
              <a:rPr lang="cs-CZ" sz="1600" smtClean="0"/>
              <a:t>for you, Vicky. I´m afraid I´ve broken this dish.</a:t>
            </a:r>
          </a:p>
          <a:p>
            <a:pPr marL="136525" indent="0" eaLnBrk="1" hangingPunct="1">
              <a:lnSpc>
                <a:spcPct val="150000"/>
              </a:lnSpc>
              <a:buFont typeface="Wingdings 2" pitchFamily="18" charset="2"/>
              <a:buNone/>
            </a:pPr>
            <a:endParaRPr lang="cs-CZ" sz="1600" smtClean="0"/>
          </a:p>
          <a:p>
            <a:pPr marL="136525" indent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cs-CZ" sz="1600" smtClean="0"/>
              <a:t>Vicky:	Oh no! What </a:t>
            </a:r>
            <a:r>
              <a:rPr lang="cs-CZ" sz="1600" smtClean="0">
                <a:solidFill>
                  <a:srgbClr val="FF0000"/>
                </a:solidFill>
              </a:rPr>
              <a:t>were you doing</a:t>
            </a:r>
            <a:r>
              <a:rPr lang="cs-CZ" sz="1600" smtClean="0"/>
              <a:t>?</a:t>
            </a:r>
          </a:p>
          <a:p>
            <a:pPr marL="136525" indent="0" eaLnBrk="1" hangingPunct="1">
              <a:lnSpc>
                <a:spcPct val="150000"/>
              </a:lnSpc>
              <a:buFont typeface="Wingdings 2" pitchFamily="18" charset="2"/>
              <a:buNone/>
            </a:pPr>
            <a:endParaRPr lang="cs-CZ" sz="1600" smtClean="0"/>
          </a:p>
          <a:p>
            <a:pPr marL="136525" indent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cs-CZ" sz="1600" smtClean="0"/>
              <a:t>Jessica:	</a:t>
            </a:r>
            <a:r>
              <a:rPr lang="cs-CZ" sz="1600" smtClean="0">
                <a:solidFill>
                  <a:srgbClr val="FF0000"/>
                </a:solidFill>
              </a:rPr>
              <a:t>I was taking </a:t>
            </a:r>
            <a:r>
              <a:rPr lang="cs-CZ" sz="1600" smtClean="0"/>
              <a:t>it into the kitchen. I bumped into Emma. </a:t>
            </a:r>
            <a:r>
              <a:rPr lang="cs-CZ" sz="1600" smtClean="0">
                <a:solidFill>
                  <a:srgbClr val="FF0000"/>
                </a:solidFill>
              </a:rPr>
              <a:t>She was coming</a:t>
            </a:r>
            <a:r>
              <a:rPr lang="cs-CZ" sz="1600" smtClean="0"/>
              <a:t> out just 	as </a:t>
            </a:r>
            <a:r>
              <a:rPr lang="cs-CZ" sz="1600" smtClean="0">
                <a:solidFill>
                  <a:srgbClr val="FF0000"/>
                </a:solidFill>
              </a:rPr>
              <a:t>I was going </a:t>
            </a:r>
            <a:r>
              <a:rPr lang="cs-CZ" sz="1600" smtClean="0"/>
              <a:t>in. </a:t>
            </a:r>
          </a:p>
          <a:p>
            <a:pPr marL="136525" indent="0" eaLnBrk="1" hangingPunct="1">
              <a:lnSpc>
                <a:spcPct val="150000"/>
              </a:lnSpc>
              <a:buFont typeface="Wingdings 2" pitchFamily="18" charset="2"/>
              <a:buNone/>
            </a:pPr>
            <a:endParaRPr lang="cs-CZ" sz="1600" smtClean="0"/>
          </a:p>
          <a:p>
            <a:pPr marL="136525" indent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cs-CZ" sz="1600" smtClean="0"/>
              <a:t>Vicky:	I expect it was your fault. </a:t>
            </a:r>
            <a:r>
              <a:rPr lang="cs-CZ" sz="1600" smtClean="0">
                <a:solidFill>
                  <a:srgbClr val="FF0000"/>
                </a:solidFill>
              </a:rPr>
              <a:t>You weren´t  looking </a:t>
            </a:r>
            <a:r>
              <a:rPr lang="cs-CZ" sz="1600" smtClean="0"/>
              <a:t>where </a:t>
            </a:r>
            <a:r>
              <a:rPr lang="cs-CZ" sz="1600" smtClean="0">
                <a:solidFill>
                  <a:srgbClr val="FF0000"/>
                </a:solidFill>
              </a:rPr>
              <a:t>you were going</a:t>
            </a:r>
            <a:r>
              <a:rPr lang="cs-CZ" sz="1600" smtClean="0"/>
              <a:t>.</a:t>
            </a:r>
          </a:p>
          <a:p>
            <a:pPr marL="136525" indent="0" eaLnBrk="1" hangingPunct="1">
              <a:lnSpc>
                <a:spcPct val="150000"/>
              </a:lnSpc>
              <a:buFont typeface="Wingdings 2" pitchFamily="18" charset="2"/>
              <a:buNone/>
            </a:pPr>
            <a:endParaRPr lang="cs-CZ" sz="1600" smtClean="0"/>
          </a:p>
          <a:p>
            <a:pPr marL="136525" indent="0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cs-CZ" sz="1600" smtClean="0"/>
              <a:t>Jessica:	Sorry. I´ll buy you another one as soon as I have some money.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Seznam</a:t>
            </a:r>
            <a:r>
              <a:rPr lang="cs-CZ" sz="3200" dirty="0"/>
              <a:t> použité literatury a pramenů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1800" dirty="0" err="1" smtClean="0"/>
              <a:t>Murphy</a:t>
            </a:r>
            <a:r>
              <a:rPr lang="cs-CZ" sz="1800" dirty="0" smtClean="0"/>
              <a:t>, R., </a:t>
            </a:r>
            <a:r>
              <a:rPr lang="cs-CZ" sz="1800" dirty="0" err="1" smtClean="0"/>
              <a:t>Essential</a:t>
            </a:r>
            <a:r>
              <a:rPr lang="cs-CZ" sz="1800" dirty="0" smtClean="0"/>
              <a:t> </a:t>
            </a:r>
            <a:r>
              <a:rPr lang="cs-CZ" sz="1800" dirty="0" err="1" smtClean="0"/>
              <a:t>Grammar</a:t>
            </a:r>
            <a:r>
              <a:rPr lang="cs-CZ" sz="1800" dirty="0" smtClean="0"/>
              <a:t> in Use, Cambridge University </a:t>
            </a:r>
            <a:r>
              <a:rPr lang="cs-CZ" sz="1800" dirty="0" err="1" smtClean="0"/>
              <a:t>Press</a:t>
            </a:r>
            <a:r>
              <a:rPr lang="cs-CZ" sz="1800" dirty="0" smtClean="0"/>
              <a:t> 2007</a:t>
            </a:r>
          </a:p>
          <a:p>
            <a:pPr marL="34290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1800" dirty="0" err="1" smtClean="0"/>
              <a:t>Murphy</a:t>
            </a:r>
            <a:r>
              <a:rPr lang="cs-CZ" sz="1800" dirty="0" smtClean="0"/>
              <a:t>, R., </a:t>
            </a:r>
            <a:r>
              <a:rPr lang="cs-CZ" sz="1800" dirty="0" err="1" smtClean="0"/>
              <a:t>English</a:t>
            </a:r>
            <a:r>
              <a:rPr lang="cs-CZ" sz="1800" dirty="0" smtClean="0"/>
              <a:t> </a:t>
            </a:r>
            <a:r>
              <a:rPr lang="cs-CZ" sz="1800" dirty="0" err="1" smtClean="0"/>
              <a:t>Grammar</a:t>
            </a:r>
            <a:r>
              <a:rPr lang="cs-CZ" sz="1800" dirty="0" smtClean="0"/>
              <a:t> in Use, Cambridge University </a:t>
            </a:r>
            <a:r>
              <a:rPr lang="cs-CZ" sz="1800" dirty="0" err="1" smtClean="0"/>
              <a:t>Press</a:t>
            </a:r>
            <a:r>
              <a:rPr lang="cs-CZ" sz="1800" dirty="0" smtClean="0"/>
              <a:t> 2004</a:t>
            </a:r>
          </a:p>
          <a:p>
            <a:pPr marL="34290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1800" dirty="0" err="1" smtClean="0"/>
              <a:t>Eastwood</a:t>
            </a:r>
            <a:r>
              <a:rPr lang="cs-CZ" sz="1800" dirty="0" smtClean="0"/>
              <a:t>, J., Oxford </a:t>
            </a:r>
            <a:r>
              <a:rPr lang="cs-CZ" sz="1800" dirty="0" err="1" smtClean="0"/>
              <a:t>Practice</a:t>
            </a:r>
            <a:r>
              <a:rPr lang="cs-CZ" sz="1800" dirty="0" smtClean="0"/>
              <a:t> </a:t>
            </a:r>
            <a:r>
              <a:rPr lang="cs-CZ" sz="1800" dirty="0" err="1" smtClean="0"/>
              <a:t>Grammar</a:t>
            </a:r>
            <a:r>
              <a:rPr lang="cs-CZ" sz="1800" dirty="0" smtClean="0"/>
              <a:t> </a:t>
            </a:r>
            <a:r>
              <a:rPr lang="cs-CZ" sz="1800" dirty="0" err="1" smtClean="0"/>
              <a:t>Intermediate</a:t>
            </a:r>
            <a:r>
              <a:rPr lang="cs-CZ" sz="1800" dirty="0" smtClean="0"/>
              <a:t>, Oxford University </a:t>
            </a:r>
            <a:r>
              <a:rPr lang="cs-CZ" sz="1800" dirty="0" err="1" smtClean="0"/>
              <a:t>Press</a:t>
            </a:r>
            <a:r>
              <a:rPr lang="cs-CZ" sz="1800" dirty="0" smtClean="0"/>
              <a:t> 2006</a:t>
            </a:r>
          </a:p>
          <a:p>
            <a:pPr marL="34290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cs-CZ" sz="1800" dirty="0" smtClean="0"/>
          </a:p>
          <a:p>
            <a:pPr marL="34290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cs-CZ" sz="1800" dirty="0" smtClean="0"/>
          </a:p>
          <a:p>
            <a:pPr marL="34290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1800" dirty="0" smtClean="0"/>
              <a:t>obrázky – kliparty sady Microsoft Office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Obrázek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7488" y="185738"/>
            <a:ext cx="8820150" cy="2063750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4338" name="TextovéPole 2"/>
          <p:cNvSpPr txBox="1">
            <a:spLocks noChangeArrowheads="1"/>
          </p:cNvSpPr>
          <p:nvPr/>
        </p:nvSpPr>
        <p:spPr bwMode="auto">
          <a:xfrm>
            <a:off x="446088" y="514350"/>
            <a:ext cx="825182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algn="ctr" defTabSz="808038"/>
            <a:r>
              <a:rPr lang="cs-CZ" altLang="cs-CZ" sz="6400">
                <a:solidFill>
                  <a:srgbClr val="FFFF66"/>
                </a:solidFill>
                <a:cs typeface="Arial" charset="0"/>
              </a:rPr>
              <a:t>Minulý</a:t>
            </a:r>
            <a:r>
              <a:rPr lang="cs-CZ" altLang="cs-CZ" sz="5400">
                <a:solidFill>
                  <a:srgbClr val="FFFF66"/>
                </a:solidFill>
                <a:cs typeface="Arial" charset="0"/>
              </a:rPr>
              <a:t> čas průběhový</a:t>
            </a:r>
          </a:p>
          <a:p>
            <a:pPr algn="ctr" defTabSz="808038"/>
            <a:r>
              <a:rPr lang="cs-CZ" altLang="cs-CZ" sz="2500">
                <a:solidFill>
                  <a:srgbClr val="FFFF66"/>
                </a:solidFill>
                <a:cs typeface="Arial" charset="0"/>
              </a:rPr>
              <a:t>Past Continuous</a:t>
            </a:r>
          </a:p>
        </p:txBody>
      </p:sp>
      <p:pic>
        <p:nvPicPr>
          <p:cNvPr id="14339" name="Obrázek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349500"/>
            <a:ext cx="8820150" cy="41195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14340" name="TextovéPole 4"/>
          <p:cNvSpPr txBox="1">
            <a:spLocks noChangeArrowheads="1"/>
          </p:cNvSpPr>
          <p:nvPr/>
        </p:nvSpPr>
        <p:spPr bwMode="auto">
          <a:xfrm>
            <a:off x="503238" y="4835525"/>
            <a:ext cx="42052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>
                <a:solidFill>
                  <a:srgbClr val="FFFFFF"/>
                </a:solidFill>
                <a:cs typeface="Arial" charset="0"/>
              </a:rPr>
              <a:t>Jméno autora (vč. titulu):</a:t>
            </a:r>
          </a:p>
        </p:txBody>
      </p:sp>
      <p:sp>
        <p:nvSpPr>
          <p:cNvPr id="14341" name="TextovéPole 5"/>
          <p:cNvSpPr txBox="1">
            <a:spLocks noChangeArrowheads="1"/>
          </p:cNvSpPr>
          <p:nvPr/>
        </p:nvSpPr>
        <p:spPr bwMode="auto">
          <a:xfrm>
            <a:off x="514350" y="5272088"/>
            <a:ext cx="232886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>
                <a:solidFill>
                  <a:srgbClr val="FFFFFF"/>
                </a:solidFill>
                <a:cs typeface="Arial" charset="0"/>
              </a:rPr>
              <a:t>Škola – adresa:</a:t>
            </a:r>
          </a:p>
        </p:txBody>
      </p:sp>
      <p:sp>
        <p:nvSpPr>
          <p:cNvPr id="14342" name="TextovéPole 6"/>
          <p:cNvSpPr txBox="1">
            <a:spLocks noChangeArrowheads="1"/>
          </p:cNvSpPr>
          <p:nvPr/>
        </p:nvSpPr>
        <p:spPr bwMode="auto">
          <a:xfrm>
            <a:off x="503238" y="3533775"/>
            <a:ext cx="13477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>
                <a:solidFill>
                  <a:srgbClr val="FFFFFF"/>
                </a:solidFill>
                <a:cs typeface="Arial" charset="0"/>
              </a:rPr>
              <a:t>Ročník:</a:t>
            </a:r>
          </a:p>
        </p:txBody>
      </p:sp>
      <p:sp>
        <p:nvSpPr>
          <p:cNvPr id="14343" name="TextovéPole 7"/>
          <p:cNvSpPr txBox="1">
            <a:spLocks noChangeArrowheads="1"/>
          </p:cNvSpPr>
          <p:nvPr/>
        </p:nvSpPr>
        <p:spPr bwMode="auto">
          <a:xfrm>
            <a:off x="492125" y="2708275"/>
            <a:ext cx="2605088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>
                <a:solidFill>
                  <a:srgbClr val="FFFFFF"/>
                </a:solidFill>
                <a:cs typeface="Arial" charset="0"/>
              </a:rPr>
              <a:t>Předmět:</a:t>
            </a:r>
          </a:p>
        </p:txBody>
      </p:sp>
      <p:sp>
        <p:nvSpPr>
          <p:cNvPr id="14344" name="TextovéPole 8"/>
          <p:cNvSpPr txBox="1">
            <a:spLocks noChangeArrowheads="1"/>
          </p:cNvSpPr>
          <p:nvPr/>
        </p:nvSpPr>
        <p:spPr bwMode="auto">
          <a:xfrm>
            <a:off x="503238" y="3965575"/>
            <a:ext cx="2217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>
                <a:solidFill>
                  <a:srgbClr val="FFFFFF"/>
                </a:solidFill>
                <a:cs typeface="Arial" charset="0"/>
              </a:rPr>
              <a:t>Anotace:</a:t>
            </a:r>
          </a:p>
        </p:txBody>
      </p:sp>
      <p:sp>
        <p:nvSpPr>
          <p:cNvPr id="14345" name="TextovéPole 9"/>
          <p:cNvSpPr txBox="1">
            <a:spLocks noChangeArrowheads="1"/>
          </p:cNvSpPr>
          <p:nvPr/>
        </p:nvSpPr>
        <p:spPr bwMode="auto">
          <a:xfrm>
            <a:off x="2851150" y="3533775"/>
            <a:ext cx="1784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>
                <a:solidFill>
                  <a:srgbClr val="FFFF66"/>
                </a:solidFill>
                <a:cs typeface="Arial" charset="0"/>
              </a:rPr>
              <a:t>1. ročník</a:t>
            </a:r>
          </a:p>
        </p:txBody>
      </p:sp>
      <p:sp>
        <p:nvSpPr>
          <p:cNvPr id="14346" name="TextovéPole 10"/>
          <p:cNvSpPr txBox="1">
            <a:spLocks noChangeArrowheads="1"/>
          </p:cNvSpPr>
          <p:nvPr/>
        </p:nvSpPr>
        <p:spPr bwMode="auto">
          <a:xfrm>
            <a:off x="2851150" y="2709863"/>
            <a:ext cx="203517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>
                <a:solidFill>
                  <a:srgbClr val="FFFF66"/>
                </a:solidFill>
                <a:cs typeface="Arial" charset="0"/>
              </a:rPr>
              <a:t>Anglický jazyk</a:t>
            </a:r>
          </a:p>
        </p:txBody>
      </p:sp>
      <p:sp>
        <p:nvSpPr>
          <p:cNvPr id="14347" name="TextovéPole 11"/>
          <p:cNvSpPr txBox="1">
            <a:spLocks noChangeArrowheads="1"/>
          </p:cNvSpPr>
          <p:nvPr/>
        </p:nvSpPr>
        <p:spPr bwMode="auto">
          <a:xfrm>
            <a:off x="3922713" y="4835525"/>
            <a:ext cx="40703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>
                <a:solidFill>
                  <a:srgbClr val="FFFF66"/>
                </a:solidFill>
                <a:cs typeface="Arial" charset="0"/>
              </a:rPr>
              <a:t>Mgr. Radka Volfová</a:t>
            </a:r>
          </a:p>
        </p:txBody>
      </p:sp>
      <p:sp>
        <p:nvSpPr>
          <p:cNvPr id="14348" name="TextovéPole 12"/>
          <p:cNvSpPr txBox="1">
            <a:spLocks noChangeArrowheads="1"/>
          </p:cNvSpPr>
          <p:nvPr/>
        </p:nvSpPr>
        <p:spPr bwMode="auto">
          <a:xfrm>
            <a:off x="2693988" y="5272088"/>
            <a:ext cx="50053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pt-BR" altLang="cs-CZ" sz="2100" b="1">
                <a:solidFill>
                  <a:srgbClr val="FFFF66"/>
                </a:solidFill>
                <a:cs typeface="Arial" charset="0"/>
              </a:rPr>
              <a:t>OA a VOŠE Tábor, Jiráskova 1615</a:t>
            </a:r>
            <a:endParaRPr lang="cs-CZ" altLang="cs-CZ" sz="2100" b="1">
              <a:solidFill>
                <a:srgbClr val="FFFF66"/>
              </a:solidFill>
              <a:cs typeface="Arial" charset="0"/>
            </a:endParaRPr>
          </a:p>
        </p:txBody>
      </p:sp>
      <p:sp>
        <p:nvSpPr>
          <p:cNvPr id="14349" name="TextovéPole 8"/>
          <p:cNvSpPr txBox="1">
            <a:spLocks noChangeArrowheads="1"/>
          </p:cNvSpPr>
          <p:nvPr/>
        </p:nvSpPr>
        <p:spPr bwMode="auto">
          <a:xfrm>
            <a:off x="2851150" y="3965575"/>
            <a:ext cx="5897563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>
                <a:solidFill>
                  <a:srgbClr val="FFFF66"/>
                </a:solidFill>
                <a:cs typeface="Arial" charset="0"/>
              </a:rPr>
              <a:t>Základní pravidla pro tvoření minulého času průběhového, zásady a příklady jeho použití</a:t>
            </a:r>
          </a:p>
        </p:txBody>
      </p:sp>
      <p:sp>
        <p:nvSpPr>
          <p:cNvPr id="14350" name="TextovéPole 7"/>
          <p:cNvSpPr txBox="1">
            <a:spLocks noChangeArrowheads="1"/>
          </p:cNvSpPr>
          <p:nvPr/>
        </p:nvSpPr>
        <p:spPr bwMode="auto">
          <a:xfrm>
            <a:off x="490538" y="3101975"/>
            <a:ext cx="2605087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>
                <a:solidFill>
                  <a:srgbClr val="FFFFFF"/>
                </a:solidFill>
                <a:cs typeface="Arial" charset="0"/>
              </a:rPr>
              <a:t>Tematická oblast:</a:t>
            </a:r>
          </a:p>
        </p:txBody>
      </p:sp>
      <p:sp>
        <p:nvSpPr>
          <p:cNvPr id="14351" name="TextovéPole 10"/>
          <p:cNvSpPr txBox="1">
            <a:spLocks noChangeArrowheads="1"/>
          </p:cNvSpPr>
          <p:nvPr/>
        </p:nvSpPr>
        <p:spPr bwMode="auto">
          <a:xfrm>
            <a:off x="2849563" y="3103563"/>
            <a:ext cx="5681662" cy="40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732" tIns="40366" rIns="80732" bIns="40366">
            <a:spAutoFit/>
          </a:bodyPr>
          <a:lstStyle/>
          <a:p>
            <a:pPr defTabSz="808038"/>
            <a:r>
              <a:rPr lang="cs-CZ" altLang="cs-CZ" sz="2100" b="1" dirty="0" err="1">
                <a:solidFill>
                  <a:srgbClr val="FFFF66"/>
                </a:solidFill>
              </a:rPr>
              <a:t>Grammar</a:t>
            </a:r>
            <a:r>
              <a:rPr lang="cs-CZ" altLang="cs-CZ" sz="2100" b="1" dirty="0">
                <a:solidFill>
                  <a:srgbClr val="FFFF66"/>
                </a:solidFill>
              </a:rPr>
              <a:t> &amp; Syntax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Past </a:t>
            </a:r>
            <a:r>
              <a:rPr lang="cs-CZ" dirty="0" err="1" smtClean="0"/>
              <a:t>Continuous</a:t>
            </a:r>
            <a:r>
              <a:rPr lang="cs-CZ" dirty="0" smtClean="0"/>
              <a:t> - </a:t>
            </a:r>
            <a:r>
              <a:rPr lang="cs-CZ" dirty="0" err="1" smtClean="0"/>
              <a:t>affirmative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223963" y="2636838"/>
          <a:ext cx="6696744" cy="355239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48372"/>
                <a:gridCol w="3348372"/>
              </a:tblGrid>
              <a:tr h="888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err="1" smtClean="0"/>
                        <a:t>singular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cs-CZ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plural</a:t>
                      </a:r>
                      <a:endParaRPr kumimoji="0" lang="cs-CZ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88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smtClean="0"/>
                        <a:t>I </a:t>
                      </a:r>
                      <a:r>
                        <a:rPr lang="cs-CZ" sz="2400" kern="1200" dirty="0" err="1" smtClean="0"/>
                        <a:t>was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we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were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playing</a:t>
                      </a:r>
                      <a:endParaRPr lang="cs-CZ" sz="2400" dirty="0"/>
                    </a:p>
                  </a:txBody>
                  <a:tcPr anchor="ctr"/>
                </a:tc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you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were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playing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you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were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playing</a:t>
                      </a:r>
                      <a:endParaRPr lang="cs-CZ" sz="2400" dirty="0"/>
                    </a:p>
                  </a:txBody>
                  <a:tcPr anchor="ctr"/>
                </a:tc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he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kern="1200" dirty="0" err="1" smtClean="0"/>
                        <a:t>was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 smtClean="0"/>
                        <a:t>they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were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playing</a:t>
                      </a:r>
                      <a:endParaRPr lang="cs-CZ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2916238" y="1484313"/>
            <a:ext cx="33115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Was</a:t>
            </a:r>
            <a:r>
              <a:rPr lang="cs-CZ" dirty="0"/>
              <a:t>/</a:t>
            </a:r>
            <a:r>
              <a:rPr lang="cs-CZ" dirty="0" err="1"/>
              <a:t>were</a:t>
            </a:r>
            <a:r>
              <a:rPr lang="cs-CZ" dirty="0"/>
              <a:t> +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participle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Past </a:t>
            </a:r>
            <a:r>
              <a:rPr lang="cs-CZ" dirty="0" err="1" smtClean="0"/>
              <a:t>Continuous</a:t>
            </a:r>
            <a:r>
              <a:rPr lang="cs-CZ" dirty="0" smtClean="0"/>
              <a:t> - negative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223963" y="2636838"/>
          <a:ext cx="6696744" cy="355239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48372"/>
                <a:gridCol w="3348372"/>
              </a:tblGrid>
              <a:tr h="888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err="1" smtClean="0"/>
                        <a:t>singular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cs-CZ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plural</a:t>
                      </a:r>
                      <a:endParaRPr kumimoji="0" lang="cs-CZ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88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smtClean="0"/>
                        <a:t>I </a:t>
                      </a:r>
                      <a:r>
                        <a:rPr lang="cs-CZ" sz="2400" kern="1200" dirty="0" err="1" smtClean="0"/>
                        <a:t>wasn´t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dirty="0" err="1" smtClean="0"/>
                        <a:t>we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kern="1200" dirty="0" err="1" smtClean="0"/>
                        <a:t>weren´t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88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dirty="0" err="1" smtClean="0"/>
                        <a:t>you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kern="1200" dirty="0" err="1" smtClean="0"/>
                        <a:t>weren´t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dirty="0" err="1" smtClean="0"/>
                        <a:t>you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kern="1200" dirty="0" err="1" smtClean="0"/>
                        <a:t>weren´t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88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dirty="0" smtClean="0"/>
                        <a:t>he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kern="1200" dirty="0" err="1" smtClean="0"/>
                        <a:t>wasn´t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dirty="0" err="1" smtClean="0"/>
                        <a:t>they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kern="1200" dirty="0" err="1" smtClean="0"/>
                        <a:t>weren´t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2609850" y="1484313"/>
            <a:ext cx="39243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Wasn´t</a:t>
            </a:r>
            <a:r>
              <a:rPr lang="cs-CZ" dirty="0"/>
              <a:t>/</a:t>
            </a:r>
            <a:r>
              <a:rPr lang="cs-CZ" dirty="0" err="1"/>
              <a:t>weren´t</a:t>
            </a:r>
            <a:r>
              <a:rPr lang="cs-CZ" dirty="0"/>
              <a:t>  +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participle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Past </a:t>
            </a:r>
            <a:r>
              <a:rPr lang="cs-CZ" dirty="0" err="1" smtClean="0"/>
              <a:t>Continuous</a:t>
            </a:r>
            <a:r>
              <a:rPr lang="cs-CZ" dirty="0" smtClean="0"/>
              <a:t> - </a:t>
            </a:r>
            <a:r>
              <a:rPr lang="cs-CZ" dirty="0" err="1" smtClean="0"/>
              <a:t>question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223963" y="2636838"/>
          <a:ext cx="6696744" cy="355239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48372"/>
                <a:gridCol w="3348372"/>
              </a:tblGrid>
              <a:tr h="888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err="1" smtClean="0"/>
                        <a:t>singular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0" lang="cs-CZ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plural</a:t>
                      </a:r>
                      <a:endParaRPr kumimoji="0" lang="cs-CZ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88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err="1" smtClean="0"/>
                        <a:t>Was</a:t>
                      </a:r>
                      <a:r>
                        <a:rPr lang="cs-CZ" sz="2400" kern="1200" dirty="0" smtClean="0"/>
                        <a:t> I </a:t>
                      </a:r>
                      <a:r>
                        <a:rPr lang="cs-CZ" sz="2400" kern="1200" dirty="0" err="1" smtClean="0"/>
                        <a:t>playing</a:t>
                      </a:r>
                      <a:r>
                        <a:rPr lang="cs-CZ" sz="2400" kern="1200" dirty="0" smtClean="0"/>
                        <a:t>?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err="1" smtClean="0"/>
                        <a:t>Were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we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r>
                        <a:rPr lang="cs-CZ" sz="2400" kern="1200" dirty="0" smtClean="0"/>
                        <a:t>?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88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err="1" smtClean="0"/>
                        <a:t>Were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you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r>
                        <a:rPr lang="cs-CZ" sz="2400" kern="1200" dirty="0" smtClean="0"/>
                        <a:t>?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err="1" smtClean="0"/>
                        <a:t>Were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you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r>
                        <a:rPr lang="cs-CZ" sz="2400" kern="1200" dirty="0" smtClean="0"/>
                        <a:t>?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8809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err="1" smtClean="0"/>
                        <a:t>Was</a:t>
                      </a:r>
                      <a:r>
                        <a:rPr lang="cs-CZ" sz="2400" kern="1200" dirty="0" smtClean="0"/>
                        <a:t> he </a:t>
                      </a:r>
                      <a:r>
                        <a:rPr lang="cs-CZ" sz="2400" kern="1200" dirty="0" err="1" smtClean="0"/>
                        <a:t>playing</a:t>
                      </a:r>
                      <a:r>
                        <a:rPr lang="cs-CZ" sz="2400" kern="1200" dirty="0" smtClean="0"/>
                        <a:t>?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kern="1200" dirty="0" err="1" smtClean="0"/>
                        <a:t>Were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they</a:t>
                      </a:r>
                      <a:r>
                        <a:rPr lang="cs-CZ" sz="2400" kern="1200" dirty="0" smtClean="0"/>
                        <a:t> </a:t>
                      </a:r>
                      <a:r>
                        <a:rPr lang="cs-CZ" sz="2400" kern="1200" dirty="0" err="1" smtClean="0"/>
                        <a:t>playing</a:t>
                      </a:r>
                      <a:r>
                        <a:rPr lang="cs-CZ" sz="2400" kern="1200" dirty="0" smtClean="0"/>
                        <a:t>?</a:t>
                      </a:r>
                      <a:endParaRPr lang="cs-CZ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1457325" y="1484313"/>
            <a:ext cx="62293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/>
              <a:t>Was</a:t>
            </a:r>
            <a:r>
              <a:rPr lang="cs-CZ" dirty="0"/>
              <a:t>/</a:t>
            </a:r>
            <a:r>
              <a:rPr lang="cs-CZ" dirty="0" err="1"/>
              <a:t>wasn´t</a:t>
            </a:r>
            <a:r>
              <a:rPr lang="cs-CZ" dirty="0"/>
              <a:t>/</a:t>
            </a:r>
            <a:r>
              <a:rPr lang="cs-CZ" dirty="0" err="1"/>
              <a:t>were</a:t>
            </a:r>
            <a:r>
              <a:rPr lang="cs-CZ" dirty="0"/>
              <a:t>/</a:t>
            </a:r>
            <a:r>
              <a:rPr lang="cs-CZ" dirty="0" err="1"/>
              <a:t>weren´t</a:t>
            </a:r>
            <a:r>
              <a:rPr lang="cs-CZ" dirty="0"/>
              <a:t>  + </a:t>
            </a:r>
            <a:r>
              <a:rPr lang="cs-CZ" dirty="0" err="1"/>
              <a:t>subject</a:t>
            </a:r>
            <a:r>
              <a:rPr lang="cs-CZ" dirty="0"/>
              <a:t> +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participle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We</a:t>
            </a:r>
            <a:r>
              <a:rPr lang="cs-CZ" dirty="0" smtClean="0"/>
              <a:t> use Past </a:t>
            </a:r>
            <a:r>
              <a:rPr lang="cs-CZ" dirty="0" err="1" smtClean="0"/>
              <a:t>Continuous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205287"/>
          </a:xfrm>
        </p:spPr>
        <p:txBody>
          <a:bodyPr>
            <a:normAutofit fontScale="92500"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3200" dirty="0" smtClean="0">
                <a:solidFill>
                  <a:srgbClr val="FFC000"/>
                </a:solidFill>
              </a:rPr>
              <a:t>to </a:t>
            </a:r>
            <a:r>
              <a:rPr lang="cs-CZ" sz="3200" dirty="0" err="1" smtClean="0">
                <a:solidFill>
                  <a:srgbClr val="FFC000"/>
                </a:solidFill>
              </a:rPr>
              <a:t>describe</a:t>
            </a:r>
            <a:r>
              <a:rPr lang="cs-CZ" sz="3200" dirty="0" smtClean="0">
                <a:solidFill>
                  <a:srgbClr val="FFC000"/>
                </a:solidFill>
              </a:rPr>
              <a:t> a past </a:t>
            </a:r>
            <a:r>
              <a:rPr lang="cs-CZ" sz="3200" dirty="0" err="1" smtClean="0">
                <a:solidFill>
                  <a:srgbClr val="FFC000"/>
                </a:solidFill>
              </a:rPr>
              <a:t>action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over</a:t>
            </a:r>
            <a:r>
              <a:rPr lang="cs-CZ" sz="3200" dirty="0" smtClean="0">
                <a:solidFill>
                  <a:srgbClr val="FFC000"/>
                </a:solidFill>
              </a:rPr>
              <a:t> a period </a:t>
            </a:r>
            <a:r>
              <a:rPr lang="cs-CZ" sz="3200" dirty="0" err="1" smtClean="0">
                <a:solidFill>
                  <a:srgbClr val="FFC000"/>
                </a:solidFill>
              </a:rPr>
              <a:t>of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time</a:t>
            </a:r>
            <a:endParaRPr lang="cs-CZ" sz="3200" dirty="0" smtClean="0">
              <a:solidFill>
                <a:srgbClr val="FFC000"/>
              </a:solidFill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They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were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working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in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garden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all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day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3200" dirty="0" err="1" smtClean="0">
                <a:solidFill>
                  <a:srgbClr val="FFC000"/>
                </a:solidFill>
              </a:rPr>
              <a:t>for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an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action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that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we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were</a:t>
            </a:r>
            <a:r>
              <a:rPr lang="cs-CZ" sz="3200" dirty="0" smtClean="0">
                <a:solidFill>
                  <a:srgbClr val="FFC000"/>
                </a:solidFill>
              </a:rPr>
              <a:t> in </a:t>
            </a:r>
            <a:r>
              <a:rPr lang="cs-CZ" sz="3200" dirty="0" err="1" smtClean="0">
                <a:solidFill>
                  <a:srgbClr val="FFC000"/>
                </a:solidFill>
              </a:rPr>
              <a:t>the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middle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of</a:t>
            </a:r>
            <a:endParaRPr lang="cs-CZ" sz="3200" dirty="0">
              <a:solidFill>
                <a:srgbClr val="FFC000"/>
              </a:solidFill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	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This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time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yesterday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the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cook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was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working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cs-CZ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cs-CZ" sz="3200" dirty="0">
                <a:solidFill>
                  <a:srgbClr val="FFC000"/>
                </a:solidFill>
              </a:rPr>
              <a:t>t</a:t>
            </a:r>
            <a:r>
              <a:rPr lang="cs-CZ" sz="3200" dirty="0" smtClean="0">
                <a:solidFill>
                  <a:srgbClr val="FFC000"/>
                </a:solidFill>
              </a:rPr>
              <a:t>o show </a:t>
            </a:r>
            <a:r>
              <a:rPr lang="cs-CZ" sz="3200" dirty="0" err="1" smtClean="0">
                <a:solidFill>
                  <a:srgbClr val="FFC000"/>
                </a:solidFill>
              </a:rPr>
              <a:t>two</a:t>
            </a:r>
            <a:r>
              <a:rPr lang="cs-CZ" sz="3200" dirty="0" smtClean="0">
                <a:solidFill>
                  <a:srgbClr val="FFC000"/>
                </a:solidFill>
              </a:rPr>
              <a:t> past </a:t>
            </a:r>
            <a:r>
              <a:rPr lang="cs-CZ" sz="3200" dirty="0" err="1" smtClean="0">
                <a:solidFill>
                  <a:srgbClr val="FFC000"/>
                </a:solidFill>
              </a:rPr>
              <a:t>actions</a:t>
            </a:r>
            <a:r>
              <a:rPr lang="cs-CZ" sz="3200" dirty="0" smtClean="0">
                <a:solidFill>
                  <a:srgbClr val="FFC000"/>
                </a:solidFill>
              </a:rPr>
              <a:t> happening </a:t>
            </a:r>
            <a:r>
              <a:rPr lang="cs-CZ" sz="3200" dirty="0" err="1" smtClean="0">
                <a:solidFill>
                  <a:srgbClr val="FFC000"/>
                </a:solidFill>
              </a:rPr>
              <a:t>at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the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same</a:t>
            </a:r>
            <a:r>
              <a:rPr lang="cs-CZ" sz="3200" dirty="0" smtClean="0">
                <a:solidFill>
                  <a:srgbClr val="FFC000"/>
                </a:solidFill>
              </a:rPr>
              <a:t> </a:t>
            </a:r>
            <a:r>
              <a:rPr lang="cs-CZ" sz="3200" dirty="0" err="1" smtClean="0">
                <a:solidFill>
                  <a:srgbClr val="FFC000"/>
                </a:solidFill>
              </a:rPr>
              <a:t>time</a:t>
            </a:r>
            <a:endParaRPr lang="cs-CZ" sz="3200" dirty="0">
              <a:solidFill>
                <a:srgbClr val="FFC000"/>
              </a:solidFill>
            </a:endParaRP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/>
              <a:t>	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I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was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reading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a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book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and Martin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was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watching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TV.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	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While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I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was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washing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up, Martin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was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reading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newspaper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endParaRPr lang="cs-CZ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Exercise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708525"/>
          </a:xfrm>
        </p:spPr>
        <p:txBody>
          <a:bodyPr>
            <a:normAutofit/>
          </a:bodyPr>
          <a:lstStyle/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 err="1" smtClean="0">
                <a:solidFill>
                  <a:srgbClr val="FFC000"/>
                </a:solidFill>
              </a:rPr>
              <a:t>Look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at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the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picture</a:t>
            </a:r>
            <a:r>
              <a:rPr lang="cs-CZ" sz="2000" dirty="0" smtClean="0">
                <a:solidFill>
                  <a:srgbClr val="FFC000"/>
                </a:solidFill>
              </a:rPr>
              <a:t>. </a:t>
            </a:r>
            <a:r>
              <a:rPr lang="cs-CZ" sz="2000" dirty="0" err="1" smtClean="0">
                <a:solidFill>
                  <a:srgbClr val="FFC000"/>
                </a:solidFill>
              </a:rPr>
              <a:t>You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saw</a:t>
            </a:r>
            <a:r>
              <a:rPr lang="cs-CZ" sz="2000" dirty="0" smtClean="0">
                <a:solidFill>
                  <a:srgbClr val="FFC000"/>
                </a:solidFill>
              </a:rPr>
              <a:t> Jim in </a:t>
            </a:r>
            <a:r>
              <a:rPr lang="cs-CZ" sz="2000" dirty="0" err="1" smtClean="0">
                <a:solidFill>
                  <a:srgbClr val="FFC000"/>
                </a:solidFill>
              </a:rPr>
              <a:t>the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playground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yesterday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afternoon</a:t>
            </a:r>
            <a:r>
              <a:rPr lang="cs-CZ" sz="2000" dirty="0" smtClean="0">
                <a:solidFill>
                  <a:srgbClr val="FFC000"/>
                </a:solidFill>
              </a:rPr>
              <a:t>. </a:t>
            </a:r>
            <a:r>
              <a:rPr lang="cs-CZ" sz="2000" dirty="0" err="1" smtClean="0">
                <a:solidFill>
                  <a:srgbClr val="FFC000"/>
                </a:solidFill>
              </a:rPr>
              <a:t>What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was</a:t>
            </a:r>
            <a:r>
              <a:rPr lang="cs-CZ" sz="2000" dirty="0" smtClean="0">
                <a:solidFill>
                  <a:srgbClr val="FFC000"/>
                </a:solidFill>
              </a:rPr>
              <a:t> he </a:t>
            </a:r>
            <a:r>
              <a:rPr lang="cs-CZ" sz="2000" dirty="0" err="1" smtClean="0">
                <a:solidFill>
                  <a:srgbClr val="FFC000"/>
                </a:solidFill>
              </a:rPr>
              <a:t>doing</a:t>
            </a:r>
            <a:r>
              <a:rPr lang="cs-CZ" sz="2000" dirty="0" smtClean="0">
                <a:solidFill>
                  <a:srgbClr val="FFC000"/>
                </a:solidFill>
              </a:rPr>
              <a:t>? </a:t>
            </a:r>
            <a:r>
              <a:rPr lang="cs-CZ" sz="2000" dirty="0" err="1" smtClean="0">
                <a:solidFill>
                  <a:srgbClr val="FFC000"/>
                </a:solidFill>
              </a:rPr>
              <a:t>Write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affirmative</a:t>
            </a:r>
            <a:r>
              <a:rPr lang="cs-CZ" sz="2000" dirty="0" smtClean="0">
                <a:solidFill>
                  <a:srgbClr val="FFC000"/>
                </a:solidFill>
              </a:rPr>
              <a:t> and negative </a:t>
            </a:r>
            <a:r>
              <a:rPr lang="cs-CZ" sz="2000" dirty="0" err="1" smtClean="0">
                <a:solidFill>
                  <a:srgbClr val="FFC000"/>
                </a:solidFill>
              </a:rPr>
              <a:t>sentences</a:t>
            </a:r>
            <a:r>
              <a:rPr lang="cs-CZ" sz="2000" dirty="0" smtClean="0">
                <a:solidFill>
                  <a:srgbClr val="FFC000"/>
                </a:solidFill>
              </a:rPr>
              <a:t>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600" dirty="0" smtClean="0"/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 smtClean="0"/>
              <a:t>(</a:t>
            </a:r>
            <a:r>
              <a:rPr lang="cs-CZ" sz="1600" dirty="0" err="1"/>
              <a:t>wear</a:t>
            </a:r>
            <a:r>
              <a:rPr lang="cs-CZ" sz="1600" dirty="0"/>
              <a:t> / </a:t>
            </a:r>
            <a:r>
              <a:rPr lang="cs-CZ" sz="1600" dirty="0" err="1"/>
              <a:t>red</a:t>
            </a:r>
            <a:r>
              <a:rPr lang="cs-CZ" sz="1600" dirty="0"/>
              <a:t> </a:t>
            </a:r>
            <a:r>
              <a:rPr lang="cs-CZ" sz="1600" dirty="0" err="1"/>
              <a:t>shorts</a:t>
            </a:r>
            <a:r>
              <a:rPr lang="cs-CZ" sz="1600" dirty="0"/>
              <a:t>)………………………………….</a:t>
            </a:r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/>
              <a:t>(go / to </a:t>
            </a:r>
            <a:r>
              <a:rPr lang="cs-CZ" sz="1600" dirty="0" err="1"/>
              <a:t>work</a:t>
            </a:r>
            <a:r>
              <a:rPr lang="cs-CZ" sz="1600" dirty="0"/>
              <a:t>)……………………………………….</a:t>
            </a:r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/>
              <a:t>(play / basketball</a:t>
            </a:r>
            <a:r>
              <a:rPr lang="cs-CZ" sz="1600" dirty="0" smtClean="0"/>
              <a:t>)…………………………………..</a:t>
            </a:r>
            <a:endParaRPr lang="cs-CZ" sz="1600" dirty="0"/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/>
              <a:t>(</a:t>
            </a:r>
            <a:r>
              <a:rPr lang="cs-CZ" sz="1600" dirty="0" err="1"/>
              <a:t>eat</a:t>
            </a:r>
            <a:r>
              <a:rPr lang="cs-CZ" sz="1600" dirty="0"/>
              <a:t> / a hamburger)…………………………………</a:t>
            </a:r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/>
              <a:t>(</a:t>
            </a:r>
            <a:r>
              <a:rPr lang="cs-CZ" sz="1600" dirty="0" err="1"/>
              <a:t>ride</a:t>
            </a:r>
            <a:r>
              <a:rPr lang="cs-CZ" sz="1600" dirty="0"/>
              <a:t> / a bike</a:t>
            </a:r>
            <a:r>
              <a:rPr lang="cs-CZ" sz="1600" dirty="0" smtClean="0"/>
              <a:t>)………………………………………..</a:t>
            </a:r>
            <a:endParaRPr lang="cs-CZ" sz="1600" dirty="0"/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/>
              <a:t>(</a:t>
            </a:r>
            <a:r>
              <a:rPr lang="cs-CZ" sz="1600" dirty="0" err="1"/>
              <a:t>carry</a:t>
            </a:r>
            <a:r>
              <a:rPr lang="cs-CZ" sz="1600" dirty="0"/>
              <a:t> / a </a:t>
            </a:r>
            <a:r>
              <a:rPr lang="cs-CZ" sz="1600" dirty="0" err="1"/>
              <a:t>bag</a:t>
            </a:r>
            <a:r>
              <a:rPr lang="cs-CZ" sz="1600" dirty="0"/>
              <a:t>)……………………………………….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600" dirty="0"/>
          </a:p>
        </p:txBody>
      </p:sp>
      <p:pic>
        <p:nvPicPr>
          <p:cNvPr id="19459" name="Picture 2" descr="C:\Users\Petr\AppData\Local\Microsoft\Windows\Temporary Internet Files\Content.IE5\743F06I5\MP90044223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2852738"/>
            <a:ext cx="2141538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Exercise</a:t>
            </a:r>
            <a:r>
              <a:rPr lang="cs-CZ" dirty="0" smtClean="0"/>
              <a:t> - </a:t>
            </a:r>
            <a:r>
              <a:rPr lang="cs-CZ" dirty="0" err="1" smtClean="0"/>
              <a:t>solution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708525"/>
          </a:xfrm>
        </p:spPr>
        <p:txBody>
          <a:bodyPr>
            <a:normAutofit/>
          </a:bodyPr>
          <a:lstStyle/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 err="1" smtClean="0">
                <a:solidFill>
                  <a:srgbClr val="FFC000"/>
                </a:solidFill>
              </a:rPr>
              <a:t>Look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at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the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picture</a:t>
            </a:r>
            <a:r>
              <a:rPr lang="cs-CZ" sz="2000" dirty="0" smtClean="0">
                <a:solidFill>
                  <a:srgbClr val="FFC000"/>
                </a:solidFill>
              </a:rPr>
              <a:t>. </a:t>
            </a:r>
            <a:r>
              <a:rPr lang="cs-CZ" sz="2000" dirty="0" err="1" smtClean="0">
                <a:solidFill>
                  <a:srgbClr val="FFC000"/>
                </a:solidFill>
              </a:rPr>
              <a:t>You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saw</a:t>
            </a:r>
            <a:r>
              <a:rPr lang="cs-CZ" sz="2000" dirty="0" smtClean="0">
                <a:solidFill>
                  <a:srgbClr val="FFC000"/>
                </a:solidFill>
              </a:rPr>
              <a:t> Jim in </a:t>
            </a:r>
            <a:r>
              <a:rPr lang="cs-CZ" sz="2000" dirty="0" err="1" smtClean="0">
                <a:solidFill>
                  <a:srgbClr val="FFC000"/>
                </a:solidFill>
              </a:rPr>
              <a:t>the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playground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yesterday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afternoon</a:t>
            </a:r>
            <a:r>
              <a:rPr lang="cs-CZ" sz="2000" dirty="0" smtClean="0">
                <a:solidFill>
                  <a:srgbClr val="FFC000"/>
                </a:solidFill>
              </a:rPr>
              <a:t>. </a:t>
            </a:r>
            <a:r>
              <a:rPr lang="cs-CZ" sz="2000" dirty="0" err="1" smtClean="0">
                <a:solidFill>
                  <a:srgbClr val="FFC000"/>
                </a:solidFill>
              </a:rPr>
              <a:t>What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was</a:t>
            </a:r>
            <a:r>
              <a:rPr lang="cs-CZ" sz="2000" dirty="0" smtClean="0">
                <a:solidFill>
                  <a:srgbClr val="FFC000"/>
                </a:solidFill>
              </a:rPr>
              <a:t> he </a:t>
            </a:r>
            <a:r>
              <a:rPr lang="cs-CZ" sz="2000" dirty="0" err="1" smtClean="0">
                <a:solidFill>
                  <a:srgbClr val="FFC000"/>
                </a:solidFill>
              </a:rPr>
              <a:t>doing</a:t>
            </a:r>
            <a:r>
              <a:rPr lang="cs-CZ" sz="2000" dirty="0" smtClean="0">
                <a:solidFill>
                  <a:srgbClr val="FFC000"/>
                </a:solidFill>
              </a:rPr>
              <a:t>? </a:t>
            </a:r>
            <a:r>
              <a:rPr lang="cs-CZ" sz="2000" dirty="0" err="1" smtClean="0">
                <a:solidFill>
                  <a:srgbClr val="FFC000"/>
                </a:solidFill>
              </a:rPr>
              <a:t>Write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affirmative</a:t>
            </a:r>
            <a:r>
              <a:rPr lang="cs-CZ" sz="2000" dirty="0" smtClean="0">
                <a:solidFill>
                  <a:srgbClr val="FFC000"/>
                </a:solidFill>
              </a:rPr>
              <a:t> and negative </a:t>
            </a:r>
            <a:r>
              <a:rPr lang="cs-CZ" sz="2000" dirty="0" err="1" smtClean="0">
                <a:solidFill>
                  <a:srgbClr val="FFC000"/>
                </a:solidFill>
              </a:rPr>
              <a:t>sentences</a:t>
            </a:r>
            <a:r>
              <a:rPr lang="cs-CZ" sz="2000" dirty="0" smtClean="0">
                <a:solidFill>
                  <a:srgbClr val="FFC000"/>
                </a:solidFill>
              </a:rPr>
              <a:t>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600" dirty="0" smtClean="0"/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 smtClean="0"/>
              <a:t>He </a:t>
            </a:r>
            <a:r>
              <a:rPr lang="cs-CZ" sz="1600" dirty="0" err="1" smtClean="0"/>
              <a:t>was</a:t>
            </a:r>
            <a:r>
              <a:rPr lang="cs-CZ" sz="1600" dirty="0" smtClean="0"/>
              <a:t> </a:t>
            </a:r>
            <a:r>
              <a:rPr lang="cs-CZ" sz="1600" dirty="0" err="1" smtClean="0"/>
              <a:t>wearing</a:t>
            </a:r>
            <a:r>
              <a:rPr lang="cs-CZ" sz="1600" dirty="0" smtClean="0"/>
              <a:t> </a:t>
            </a:r>
            <a:r>
              <a:rPr lang="cs-CZ" sz="1600" dirty="0" err="1" smtClean="0"/>
              <a:t>red</a:t>
            </a:r>
            <a:r>
              <a:rPr lang="cs-CZ" sz="1600" dirty="0" smtClean="0"/>
              <a:t> </a:t>
            </a:r>
            <a:r>
              <a:rPr lang="cs-CZ" sz="1600" dirty="0" err="1" smtClean="0"/>
              <a:t>shorts</a:t>
            </a:r>
            <a:r>
              <a:rPr lang="cs-CZ" sz="1600" dirty="0" smtClean="0"/>
              <a:t>.</a:t>
            </a:r>
            <a:endParaRPr lang="cs-CZ" sz="1600" dirty="0"/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 smtClean="0"/>
              <a:t>He </a:t>
            </a:r>
            <a:r>
              <a:rPr lang="cs-CZ" sz="1600" dirty="0" err="1" smtClean="0"/>
              <a:t>wasn´t</a:t>
            </a:r>
            <a:r>
              <a:rPr lang="cs-CZ" sz="1600" dirty="0" smtClean="0"/>
              <a:t> </a:t>
            </a:r>
            <a:r>
              <a:rPr lang="cs-CZ" sz="1600" dirty="0" err="1" smtClean="0"/>
              <a:t>going</a:t>
            </a:r>
            <a:r>
              <a:rPr lang="cs-CZ" sz="1600" dirty="0" smtClean="0"/>
              <a:t> to </a:t>
            </a:r>
            <a:r>
              <a:rPr lang="cs-CZ" sz="1600" dirty="0" err="1" smtClean="0"/>
              <a:t>work</a:t>
            </a:r>
            <a:r>
              <a:rPr lang="cs-CZ" sz="1600" dirty="0" smtClean="0"/>
              <a:t>.</a:t>
            </a:r>
            <a:endParaRPr lang="cs-CZ" sz="1600" dirty="0"/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 smtClean="0"/>
              <a:t>He </a:t>
            </a:r>
            <a:r>
              <a:rPr lang="cs-CZ" sz="1600" dirty="0" err="1" smtClean="0"/>
              <a:t>was</a:t>
            </a:r>
            <a:r>
              <a:rPr lang="cs-CZ" sz="1600" dirty="0" smtClean="0"/>
              <a:t> </a:t>
            </a:r>
            <a:r>
              <a:rPr lang="cs-CZ" sz="1600" dirty="0" err="1" smtClean="0"/>
              <a:t>playing</a:t>
            </a:r>
            <a:r>
              <a:rPr lang="cs-CZ" sz="1600" dirty="0" smtClean="0"/>
              <a:t> basketball.</a:t>
            </a:r>
            <a:endParaRPr lang="cs-CZ" sz="1600" dirty="0"/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 smtClean="0"/>
              <a:t>He </a:t>
            </a:r>
            <a:r>
              <a:rPr lang="cs-CZ" sz="1600" dirty="0" err="1" smtClean="0"/>
              <a:t>wasn´t</a:t>
            </a:r>
            <a:r>
              <a:rPr lang="cs-CZ" sz="1600" dirty="0" smtClean="0"/>
              <a:t> </a:t>
            </a:r>
            <a:r>
              <a:rPr lang="cs-CZ" sz="1600" dirty="0" err="1" smtClean="0"/>
              <a:t>eating</a:t>
            </a:r>
            <a:r>
              <a:rPr lang="cs-CZ" sz="1600" dirty="0" smtClean="0"/>
              <a:t> a hamburger.</a:t>
            </a:r>
            <a:endParaRPr lang="cs-CZ" sz="1600" dirty="0"/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 smtClean="0"/>
              <a:t>He </a:t>
            </a:r>
            <a:r>
              <a:rPr lang="cs-CZ" sz="1600" dirty="0" err="1" smtClean="0"/>
              <a:t>wasn´t</a:t>
            </a:r>
            <a:r>
              <a:rPr lang="cs-CZ" sz="1600" dirty="0" smtClean="0"/>
              <a:t> </a:t>
            </a:r>
            <a:r>
              <a:rPr lang="cs-CZ" sz="1600" dirty="0" err="1" smtClean="0"/>
              <a:t>riding</a:t>
            </a:r>
            <a:r>
              <a:rPr lang="cs-CZ" sz="1600" dirty="0" smtClean="0"/>
              <a:t> a bike.</a:t>
            </a:r>
            <a:endParaRPr lang="cs-CZ" sz="1600" dirty="0"/>
          </a:p>
          <a:p>
            <a:pPr marL="480060" indent="-34290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rabicPeriod"/>
              <a:defRPr/>
            </a:pPr>
            <a:r>
              <a:rPr lang="cs-CZ" sz="1600" dirty="0" smtClean="0"/>
              <a:t>He </a:t>
            </a:r>
            <a:r>
              <a:rPr lang="cs-CZ" sz="1600" dirty="0" err="1" smtClean="0"/>
              <a:t>wasn´t</a:t>
            </a:r>
            <a:r>
              <a:rPr lang="cs-CZ" sz="1600" dirty="0" smtClean="0"/>
              <a:t> </a:t>
            </a:r>
            <a:r>
              <a:rPr lang="cs-CZ" sz="1600" dirty="0" err="1" smtClean="0"/>
              <a:t>carrying</a:t>
            </a:r>
            <a:r>
              <a:rPr lang="cs-CZ" sz="1600" dirty="0" smtClean="0"/>
              <a:t> a </a:t>
            </a:r>
            <a:r>
              <a:rPr lang="cs-CZ" sz="1600" dirty="0" err="1" smtClean="0"/>
              <a:t>bag</a:t>
            </a:r>
            <a:r>
              <a:rPr lang="cs-CZ" sz="1600" dirty="0" smtClean="0"/>
              <a:t>.</a:t>
            </a:r>
            <a:endParaRPr lang="cs-CZ" sz="1600" dirty="0"/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600" dirty="0"/>
          </a:p>
        </p:txBody>
      </p:sp>
      <p:pic>
        <p:nvPicPr>
          <p:cNvPr id="20483" name="Picture 2" descr="C:\Users\Petr\AppData\Local\Microsoft\Windows\Temporary Internet Files\Content.IE5\743F06I5\MP90044223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2852738"/>
            <a:ext cx="2141538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/>
              <a:t>Exercise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 err="1" smtClean="0">
                <a:solidFill>
                  <a:srgbClr val="FFC000"/>
                </a:solidFill>
              </a:rPr>
              <a:t>Complete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the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conversation</a:t>
            </a:r>
            <a:r>
              <a:rPr lang="cs-CZ" sz="2000" dirty="0" smtClean="0">
                <a:solidFill>
                  <a:srgbClr val="FFC000"/>
                </a:solidFill>
              </a:rPr>
              <a:t>. </a:t>
            </a:r>
            <a:r>
              <a:rPr lang="cs-CZ" sz="2000" dirty="0" err="1" smtClean="0">
                <a:solidFill>
                  <a:srgbClr val="FFC000"/>
                </a:solidFill>
              </a:rPr>
              <a:t>Put</a:t>
            </a:r>
            <a:r>
              <a:rPr lang="cs-CZ" sz="2000" dirty="0" smtClean="0">
                <a:solidFill>
                  <a:srgbClr val="FFC000"/>
                </a:solidFill>
              </a:rPr>
              <a:t> in </a:t>
            </a:r>
            <a:r>
              <a:rPr lang="cs-CZ" sz="2000" dirty="0" err="1" smtClean="0">
                <a:solidFill>
                  <a:srgbClr val="FFC000"/>
                </a:solidFill>
              </a:rPr>
              <a:t>the</a:t>
            </a:r>
            <a:r>
              <a:rPr lang="cs-CZ" sz="2000" dirty="0" smtClean="0">
                <a:solidFill>
                  <a:srgbClr val="FFC000"/>
                </a:solidFill>
              </a:rPr>
              <a:t> Past </a:t>
            </a:r>
            <a:r>
              <a:rPr lang="cs-CZ" sz="2000" dirty="0" err="1" smtClean="0">
                <a:solidFill>
                  <a:srgbClr val="FFC000"/>
                </a:solidFill>
              </a:rPr>
              <a:t>Continuous</a:t>
            </a:r>
            <a:r>
              <a:rPr lang="cs-CZ" sz="2000" dirty="0" smtClean="0">
                <a:solidFill>
                  <a:srgbClr val="FFC000"/>
                </a:solidFill>
              </a:rPr>
              <a:t> </a:t>
            </a:r>
            <a:r>
              <a:rPr lang="cs-CZ" sz="2000" dirty="0" err="1" smtClean="0">
                <a:solidFill>
                  <a:srgbClr val="FFC000"/>
                </a:solidFill>
              </a:rPr>
              <a:t>forms</a:t>
            </a:r>
            <a:r>
              <a:rPr lang="cs-CZ" sz="2000" dirty="0" smtClean="0">
                <a:solidFill>
                  <a:srgbClr val="FFC000"/>
                </a:solidFill>
              </a:rPr>
              <a:t>.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2000" dirty="0" smtClean="0">
              <a:solidFill>
                <a:srgbClr val="FFC000"/>
              </a:solidFill>
            </a:endParaRPr>
          </a:p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600" dirty="0" smtClean="0"/>
              <a:t>Jessica:	………. (I / </a:t>
            </a:r>
            <a:r>
              <a:rPr lang="cs-CZ" sz="1600" dirty="0" err="1" smtClean="0"/>
              <a:t>look</a:t>
            </a:r>
            <a:r>
              <a:rPr lang="cs-CZ" sz="1600" dirty="0" smtClean="0"/>
              <a:t>)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you</a:t>
            </a:r>
            <a:r>
              <a:rPr lang="cs-CZ" sz="1600" dirty="0" smtClean="0"/>
              <a:t>, </a:t>
            </a:r>
            <a:r>
              <a:rPr lang="cs-CZ" sz="1600" dirty="0" err="1" smtClean="0"/>
              <a:t>Vicky</a:t>
            </a:r>
            <a:r>
              <a:rPr lang="cs-CZ" sz="1600" dirty="0" smtClean="0"/>
              <a:t>. </a:t>
            </a:r>
            <a:r>
              <a:rPr lang="cs-CZ" sz="1600" dirty="0" err="1" smtClean="0"/>
              <a:t>I´m</a:t>
            </a:r>
            <a:r>
              <a:rPr lang="cs-CZ" sz="1600" dirty="0" smtClean="0"/>
              <a:t> </a:t>
            </a:r>
            <a:r>
              <a:rPr lang="cs-CZ" sz="1600" dirty="0" err="1" smtClean="0"/>
              <a:t>afraid</a:t>
            </a:r>
            <a:r>
              <a:rPr lang="cs-CZ" sz="1600" dirty="0" smtClean="0"/>
              <a:t> </a:t>
            </a:r>
            <a:r>
              <a:rPr lang="cs-CZ" sz="1600" dirty="0" err="1" smtClean="0"/>
              <a:t>I´ve</a:t>
            </a:r>
            <a:r>
              <a:rPr lang="cs-CZ" sz="1600" dirty="0" smtClean="0"/>
              <a:t> </a:t>
            </a:r>
            <a:r>
              <a:rPr lang="cs-CZ" sz="1600" dirty="0" err="1" smtClean="0"/>
              <a:t>broken</a:t>
            </a:r>
            <a:r>
              <a:rPr lang="cs-CZ" sz="1600" dirty="0" smtClean="0"/>
              <a:t> </a:t>
            </a:r>
            <a:r>
              <a:rPr lang="cs-CZ" sz="1600" dirty="0" err="1" smtClean="0"/>
              <a:t>this</a:t>
            </a:r>
            <a:r>
              <a:rPr lang="cs-CZ" sz="1600" dirty="0" smtClean="0"/>
              <a:t> </a:t>
            </a:r>
            <a:r>
              <a:rPr lang="cs-CZ" sz="1600" dirty="0" err="1" smtClean="0"/>
              <a:t>dish</a:t>
            </a:r>
            <a:r>
              <a:rPr lang="cs-CZ" sz="1600" dirty="0" smtClean="0"/>
              <a:t>.</a:t>
            </a:r>
          </a:p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600" dirty="0" smtClean="0"/>
          </a:p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600" dirty="0" err="1" smtClean="0"/>
              <a:t>Vicky</a:t>
            </a:r>
            <a:r>
              <a:rPr lang="cs-CZ" sz="1600" dirty="0" smtClean="0"/>
              <a:t>:	</a:t>
            </a:r>
            <a:r>
              <a:rPr lang="cs-CZ" sz="1600" dirty="0" err="1" smtClean="0"/>
              <a:t>Oh</a:t>
            </a:r>
            <a:r>
              <a:rPr lang="cs-CZ" sz="1600" dirty="0" smtClean="0"/>
              <a:t> no! </a:t>
            </a:r>
            <a:r>
              <a:rPr lang="cs-CZ" sz="1600" dirty="0" err="1" smtClean="0"/>
              <a:t>What</a:t>
            </a:r>
            <a:r>
              <a:rPr lang="cs-CZ" sz="1600" dirty="0" smtClean="0"/>
              <a:t> ………. (</a:t>
            </a:r>
            <a:r>
              <a:rPr lang="cs-CZ" sz="1600" dirty="0" err="1" smtClean="0"/>
              <a:t>you</a:t>
            </a:r>
            <a:r>
              <a:rPr lang="cs-CZ" sz="1600" dirty="0" smtClean="0"/>
              <a:t> / do)?</a:t>
            </a:r>
          </a:p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600" dirty="0" smtClean="0"/>
          </a:p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600" dirty="0" smtClean="0"/>
              <a:t>Jessica:	………. (I / </a:t>
            </a:r>
            <a:r>
              <a:rPr lang="cs-CZ" sz="1600" dirty="0" err="1" smtClean="0"/>
              <a:t>take</a:t>
            </a:r>
            <a:r>
              <a:rPr lang="cs-CZ" sz="1600" dirty="0" smtClean="0"/>
              <a:t>) </a:t>
            </a:r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 smtClean="0"/>
              <a:t>into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kitchen</a:t>
            </a:r>
            <a:r>
              <a:rPr lang="cs-CZ" sz="1600" dirty="0" smtClean="0"/>
              <a:t>. I </a:t>
            </a:r>
            <a:r>
              <a:rPr lang="cs-CZ" sz="1600" dirty="0" err="1" smtClean="0"/>
              <a:t>bumped</a:t>
            </a:r>
            <a:r>
              <a:rPr lang="cs-CZ" sz="1600" dirty="0" smtClean="0"/>
              <a:t> </a:t>
            </a:r>
            <a:r>
              <a:rPr lang="cs-CZ" sz="1600" dirty="0" err="1" smtClean="0"/>
              <a:t>into</a:t>
            </a:r>
            <a:r>
              <a:rPr lang="cs-CZ" sz="1600" dirty="0" smtClean="0"/>
              <a:t> Emma. ………. ( </a:t>
            </a:r>
            <a:r>
              <a:rPr lang="cs-CZ" sz="1600" dirty="0" err="1" smtClean="0"/>
              <a:t>she</a:t>
            </a:r>
            <a:r>
              <a:rPr lang="cs-CZ" sz="1600" dirty="0" smtClean="0"/>
              <a:t> / 	</a:t>
            </a:r>
            <a:r>
              <a:rPr lang="cs-CZ" sz="1600" dirty="0" err="1" smtClean="0"/>
              <a:t>come</a:t>
            </a:r>
            <a:r>
              <a:rPr lang="cs-CZ" sz="1600" dirty="0" smtClean="0"/>
              <a:t>) </a:t>
            </a:r>
            <a:r>
              <a:rPr lang="cs-CZ" sz="1600" dirty="0" err="1" smtClean="0"/>
              <a:t>out</a:t>
            </a:r>
            <a:r>
              <a:rPr lang="cs-CZ" sz="1600" dirty="0" smtClean="0"/>
              <a:t> just as ……….. ( I / go) in. </a:t>
            </a:r>
          </a:p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600" dirty="0" smtClean="0"/>
          </a:p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600" dirty="0" err="1" smtClean="0"/>
              <a:t>Vicky</a:t>
            </a:r>
            <a:r>
              <a:rPr lang="cs-CZ" sz="1600" dirty="0" smtClean="0"/>
              <a:t>:	I </a:t>
            </a:r>
            <a:r>
              <a:rPr lang="cs-CZ" sz="1600" dirty="0" err="1" smtClean="0"/>
              <a:t>expect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 smtClean="0"/>
              <a:t>was</a:t>
            </a:r>
            <a:r>
              <a:rPr lang="cs-CZ" sz="1600" dirty="0" smtClean="0"/>
              <a:t> </a:t>
            </a:r>
            <a:r>
              <a:rPr lang="cs-CZ" sz="1600" dirty="0" err="1" smtClean="0"/>
              <a:t>your</a:t>
            </a:r>
            <a:r>
              <a:rPr lang="cs-CZ" sz="1600" dirty="0" smtClean="0"/>
              <a:t> </a:t>
            </a:r>
            <a:r>
              <a:rPr lang="cs-CZ" sz="1600" dirty="0" err="1" smtClean="0"/>
              <a:t>fault</a:t>
            </a:r>
            <a:r>
              <a:rPr lang="cs-CZ" sz="1600" dirty="0" smtClean="0"/>
              <a:t>. ………. ( </a:t>
            </a:r>
            <a:r>
              <a:rPr lang="cs-CZ" sz="1600" dirty="0" err="1" smtClean="0"/>
              <a:t>you</a:t>
            </a:r>
            <a:r>
              <a:rPr lang="cs-CZ" sz="1600" dirty="0" smtClean="0"/>
              <a:t> / not / </a:t>
            </a:r>
            <a:r>
              <a:rPr lang="cs-CZ" sz="1600" dirty="0" err="1" smtClean="0"/>
              <a:t>look</a:t>
            </a:r>
            <a:r>
              <a:rPr lang="cs-CZ" sz="1600" dirty="0" smtClean="0"/>
              <a:t>) </a:t>
            </a:r>
            <a:r>
              <a:rPr lang="cs-CZ" sz="1600" dirty="0" err="1" smtClean="0"/>
              <a:t>where</a:t>
            </a:r>
            <a:r>
              <a:rPr lang="cs-CZ" sz="1600" dirty="0" smtClean="0"/>
              <a:t> ………. ( </a:t>
            </a:r>
            <a:r>
              <a:rPr lang="cs-CZ" sz="1600" dirty="0" err="1" smtClean="0"/>
              <a:t>you</a:t>
            </a:r>
            <a:r>
              <a:rPr lang="cs-CZ" sz="1600" dirty="0" smtClean="0"/>
              <a:t> / go).</a:t>
            </a:r>
          </a:p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1600" dirty="0" smtClean="0"/>
          </a:p>
          <a:p>
            <a:pPr marL="137160" indent="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1600" dirty="0" smtClean="0"/>
              <a:t>Jessica:	</a:t>
            </a:r>
            <a:r>
              <a:rPr lang="cs-CZ" sz="1600" dirty="0" err="1" smtClean="0"/>
              <a:t>Sorry</a:t>
            </a:r>
            <a:r>
              <a:rPr lang="cs-CZ" sz="1600" dirty="0" smtClean="0"/>
              <a:t>. </a:t>
            </a:r>
            <a:r>
              <a:rPr lang="cs-CZ" sz="1600" dirty="0" err="1" smtClean="0"/>
              <a:t>I´ll</a:t>
            </a:r>
            <a:r>
              <a:rPr lang="cs-CZ" sz="1600" dirty="0" smtClean="0"/>
              <a:t> </a:t>
            </a:r>
            <a:r>
              <a:rPr lang="cs-CZ" sz="1600" dirty="0" err="1" smtClean="0"/>
              <a:t>buy</a:t>
            </a:r>
            <a:r>
              <a:rPr lang="cs-CZ" sz="1600" dirty="0" smtClean="0"/>
              <a:t> </a:t>
            </a:r>
            <a:r>
              <a:rPr lang="cs-CZ" sz="1600" dirty="0" err="1" smtClean="0"/>
              <a:t>you</a:t>
            </a:r>
            <a:r>
              <a:rPr lang="cs-CZ" sz="1600" dirty="0" smtClean="0"/>
              <a:t> </a:t>
            </a:r>
            <a:r>
              <a:rPr lang="cs-CZ" sz="1600" dirty="0" err="1" smtClean="0"/>
              <a:t>another</a:t>
            </a:r>
            <a:r>
              <a:rPr lang="cs-CZ" sz="1600" dirty="0" smtClean="0"/>
              <a:t> </a:t>
            </a:r>
            <a:r>
              <a:rPr lang="cs-CZ" sz="1600" dirty="0" err="1" smtClean="0"/>
              <a:t>one</a:t>
            </a:r>
            <a:r>
              <a:rPr lang="cs-CZ" sz="1600" dirty="0" smtClean="0"/>
              <a:t> as </a:t>
            </a:r>
            <a:r>
              <a:rPr lang="cs-CZ" sz="1600" dirty="0" err="1" smtClean="0"/>
              <a:t>soon</a:t>
            </a:r>
            <a:r>
              <a:rPr lang="cs-CZ" sz="1600" dirty="0" smtClean="0"/>
              <a:t> as I </a:t>
            </a:r>
            <a:r>
              <a:rPr lang="cs-CZ" sz="1600" dirty="0" err="1" smtClean="0"/>
              <a:t>have</a:t>
            </a:r>
            <a:r>
              <a:rPr lang="cs-CZ" sz="1600" dirty="0" smtClean="0"/>
              <a:t> </a:t>
            </a:r>
            <a:r>
              <a:rPr lang="cs-CZ" sz="1600" dirty="0" err="1" smtClean="0"/>
              <a:t>some</a:t>
            </a:r>
            <a:r>
              <a:rPr lang="cs-CZ" sz="1600" dirty="0" smtClean="0"/>
              <a:t> </a:t>
            </a:r>
            <a:r>
              <a:rPr lang="cs-CZ" sz="1600" dirty="0" err="1" smtClean="0"/>
              <a:t>money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382</TotalTime>
  <Words>405</Words>
  <Application>Microsoft Office PowerPoint</Application>
  <PresentationFormat>Předvádění na obrazovce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Book Antiqua</vt:lpstr>
      <vt:lpstr>Lucida Sans</vt:lpstr>
      <vt:lpstr>Wingdings</vt:lpstr>
      <vt:lpstr>Wingdings 2</vt:lpstr>
      <vt:lpstr>Wingdings 3</vt:lpstr>
      <vt:lpstr>Vrchol</vt:lpstr>
      <vt:lpstr>Prezentace aplikace PowerPoint</vt:lpstr>
      <vt:lpstr>Prezentace aplikace PowerPoint</vt:lpstr>
      <vt:lpstr>Past Continuous - affirmative</vt:lpstr>
      <vt:lpstr>Past Continuous - negative</vt:lpstr>
      <vt:lpstr>Past Continuous - question</vt:lpstr>
      <vt:lpstr>We use Past Continuous</vt:lpstr>
      <vt:lpstr>Exercise</vt:lpstr>
      <vt:lpstr>Exercise - solution</vt:lpstr>
      <vt:lpstr>Exercise</vt:lpstr>
      <vt:lpstr>Exercise - solution</vt:lpstr>
      <vt:lpstr>Seznam použité literatury a pramenů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Kofroň</dc:creator>
  <cp:lastModifiedBy>admin</cp:lastModifiedBy>
  <cp:revision>29</cp:revision>
  <dcterms:created xsi:type="dcterms:W3CDTF">2013-10-31T09:25:07Z</dcterms:created>
  <dcterms:modified xsi:type="dcterms:W3CDTF">2013-12-11T11:25:36Z</dcterms:modified>
</cp:coreProperties>
</file>