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5" r:id="rId4"/>
    <p:sldId id="269" r:id="rId5"/>
    <p:sldId id="270" r:id="rId6"/>
    <p:sldId id="266" r:id="rId7"/>
    <p:sldId id="271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B36D8C-CE6B-4F86-9E29-CCE048840BE8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735051-B8CA-47FD-A068-2E38C6AF5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56667" y="388938"/>
            <a:ext cx="8489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pPr algn="ctr"/>
            <a:r>
              <a:rPr lang="cs-CZ" sz="6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Výukový materiál</a:t>
            </a:r>
          </a:p>
          <a:p>
            <a:pPr algn="ctr"/>
            <a:r>
              <a:rPr lang="cs-CZ" sz="25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899592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Označení:</a:t>
            </a:r>
            <a:endParaRPr lang="cs-CZ" sz="21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0012" y="4398963"/>
            <a:ext cx="1476723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Sada:   </a:t>
            </a:r>
            <a:r>
              <a:rPr lang="cs-CZ" sz="2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cs-CZ" sz="2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899592" y="4854575"/>
            <a:ext cx="27654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3663" y="4854575"/>
            <a:ext cx="116681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899592" y="5329238"/>
            <a:ext cx="13255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899592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</a:t>
            </a:r>
            <a:r>
              <a:rPr lang="cs-CZ" sz="2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5627" y="3925888"/>
            <a:ext cx="4175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CZ.1.07/1.5.00/34.0199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321917" y="4398963"/>
            <a:ext cx="447863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VY_32_INOVACE_ANJ_VL_3_20</a:t>
            </a:r>
            <a:endParaRPr lang="cs-CZ" sz="21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6" name="TextovéPole 14"/>
          <p:cNvSpPr txBox="1">
            <a:spLocks noChangeArrowheads="1"/>
          </p:cNvSpPr>
          <p:nvPr/>
        </p:nvSpPr>
        <p:spPr bwMode="auto">
          <a:xfrm>
            <a:off x="3357042" y="4872038"/>
            <a:ext cx="16652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12. 11. 2013</a:t>
            </a:r>
            <a:endParaRPr lang="cs-CZ" sz="21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7" name="TextovéPole 15"/>
          <p:cNvSpPr txBox="1">
            <a:spLocks noChangeArrowheads="1"/>
          </p:cNvSpPr>
          <p:nvPr/>
        </p:nvSpPr>
        <p:spPr bwMode="auto">
          <a:xfrm>
            <a:off x="7830914" y="4854575"/>
            <a:ext cx="701526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1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</a:t>
            </a:r>
            <a:endParaRPr lang="cs-CZ" sz="21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8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20. 10. </a:t>
            </a:r>
            <a:r>
              <a:rPr lang="cs-CZ" sz="21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cs-CZ" sz="21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45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6400" dirty="0" smtClean="0">
                <a:solidFill>
                  <a:srgbClr val="FFFF66"/>
                </a:solidFill>
                <a:latin typeface="Arial" charset="0"/>
              </a:rPr>
              <a:t>Slovesná vazby</a:t>
            </a:r>
            <a:endParaRPr lang="cs-CZ" altLang="cs-CZ" sz="5400" dirty="0" smtClean="0">
              <a:solidFill>
                <a:srgbClr val="FFFF66"/>
              </a:solidFill>
              <a:latin typeface="Arial" charset="0"/>
            </a:endParaRPr>
          </a:p>
          <a:p>
            <a:pPr algn="ctr" eaLnBrk="1" hangingPunct="1"/>
            <a:r>
              <a:rPr lang="cs-CZ" altLang="cs-CZ" sz="2500" dirty="0" smtClean="0">
                <a:solidFill>
                  <a:srgbClr val="FFFF66"/>
                </a:solidFill>
                <a:latin typeface="Arial" charset="0"/>
              </a:rPr>
              <a:t>Verb + to-infinitive </a:t>
            </a:r>
            <a:r>
              <a:rPr lang="cs-CZ" altLang="cs-CZ" sz="2500" dirty="0" err="1" smtClean="0">
                <a:solidFill>
                  <a:srgbClr val="FFFF66"/>
                </a:solidFill>
                <a:latin typeface="Arial" charset="0"/>
              </a:rPr>
              <a:t>or</a:t>
            </a:r>
            <a:r>
              <a:rPr lang="cs-CZ" altLang="cs-CZ" sz="2500" dirty="0" smtClean="0">
                <a:solidFill>
                  <a:srgbClr val="FFFF66"/>
                </a:solidFill>
                <a:latin typeface="Arial" charset="0"/>
              </a:rPr>
              <a:t> –</a:t>
            </a:r>
            <a:r>
              <a:rPr lang="cs-CZ" altLang="cs-CZ" sz="2500" dirty="0" err="1" smtClean="0">
                <a:solidFill>
                  <a:srgbClr val="FFFF66"/>
                </a:solidFill>
                <a:latin typeface="Arial" charset="0"/>
              </a:rPr>
              <a:t>ing</a:t>
            </a:r>
            <a:r>
              <a:rPr lang="cs-CZ" altLang="cs-CZ" sz="2500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cs-CZ" altLang="cs-CZ" sz="2500" dirty="0" err="1" smtClean="0">
                <a:solidFill>
                  <a:srgbClr val="FFFF66"/>
                </a:solidFill>
                <a:latin typeface="Arial" charset="0"/>
              </a:rPr>
              <a:t>form</a:t>
            </a:r>
            <a:endParaRPr lang="cs-CZ" altLang="cs-CZ" sz="2500" dirty="0">
              <a:solidFill>
                <a:srgbClr val="FFFF66"/>
              </a:solidFill>
              <a:latin typeface="Arial" charset="0"/>
            </a:endParaRPr>
          </a:p>
        </p:txBody>
      </p:sp>
      <p:pic>
        <p:nvPicPr>
          <p:cNvPr id="3076" name="Obrázek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4950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503238" y="4835525"/>
            <a:ext cx="4205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>
                <a:solidFill>
                  <a:srgbClr val="FFFFFF"/>
                </a:solidFill>
                <a:latin typeface="Arial" charset="0"/>
              </a:rPr>
              <a:t>Jméno autora (vč. titulu):</a:t>
            </a:r>
          </a:p>
        </p:txBody>
      </p:sp>
      <p:sp>
        <p:nvSpPr>
          <p:cNvPr id="3078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>
                <a:solidFill>
                  <a:srgbClr val="FFFFFF"/>
                </a:solidFill>
                <a:latin typeface="Arial" charset="0"/>
              </a:rPr>
              <a:t>Škola – adresa:</a:t>
            </a:r>
          </a:p>
        </p:txBody>
      </p:sp>
      <p:sp>
        <p:nvSpPr>
          <p:cNvPr id="3079" name="TextovéPole 6"/>
          <p:cNvSpPr txBox="1">
            <a:spLocks noChangeArrowheads="1"/>
          </p:cNvSpPr>
          <p:nvPr/>
        </p:nvSpPr>
        <p:spPr bwMode="auto">
          <a:xfrm>
            <a:off x="503238" y="3533775"/>
            <a:ext cx="13477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>
                <a:solidFill>
                  <a:srgbClr val="FFFFFF"/>
                </a:solidFill>
                <a:latin typeface="Arial" charset="0"/>
              </a:rPr>
              <a:t>Ročník:</a:t>
            </a:r>
          </a:p>
        </p:txBody>
      </p:sp>
      <p:sp>
        <p:nvSpPr>
          <p:cNvPr id="3080" name="TextovéPole 7"/>
          <p:cNvSpPr txBox="1">
            <a:spLocks noChangeArrowheads="1"/>
          </p:cNvSpPr>
          <p:nvPr/>
        </p:nvSpPr>
        <p:spPr bwMode="auto">
          <a:xfrm>
            <a:off x="492125" y="2708275"/>
            <a:ext cx="26050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>
                <a:solidFill>
                  <a:srgbClr val="FFFFFF"/>
                </a:solidFill>
                <a:latin typeface="Arial" charset="0"/>
              </a:rPr>
              <a:t>Předmět:</a:t>
            </a:r>
          </a:p>
        </p:txBody>
      </p:sp>
      <p:sp>
        <p:nvSpPr>
          <p:cNvPr id="3081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>
                <a:solidFill>
                  <a:srgbClr val="FFFFFF"/>
                </a:solidFill>
                <a:latin typeface="Arial" charset="0"/>
              </a:rPr>
              <a:t>Anotace:</a:t>
            </a:r>
          </a:p>
        </p:txBody>
      </p:sp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2851150" y="3533775"/>
            <a:ext cx="1784350" cy="40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 dirty="0" smtClean="0">
                <a:solidFill>
                  <a:srgbClr val="FFFF66"/>
                </a:solidFill>
                <a:latin typeface="Arial" charset="0"/>
              </a:rPr>
              <a:t>1. </a:t>
            </a:r>
            <a:r>
              <a:rPr lang="cs-CZ" altLang="cs-CZ" sz="2100" b="1" dirty="0">
                <a:solidFill>
                  <a:srgbClr val="FFFF66"/>
                </a:solidFill>
                <a:latin typeface="Arial" charset="0"/>
              </a:rPr>
              <a:t>ročník</a:t>
            </a:r>
          </a:p>
        </p:txBody>
      </p:sp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2851150" y="2709863"/>
            <a:ext cx="2035175" cy="40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 dirty="0" smtClean="0">
                <a:solidFill>
                  <a:srgbClr val="FFFF66"/>
                </a:solidFill>
                <a:latin typeface="Arial" charset="0"/>
              </a:rPr>
              <a:t>Anglický jazyk</a:t>
            </a:r>
            <a:endParaRPr lang="cs-CZ" altLang="cs-CZ" sz="21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3084" name="TextovéPole 11"/>
          <p:cNvSpPr txBox="1">
            <a:spLocks noChangeArrowheads="1"/>
          </p:cNvSpPr>
          <p:nvPr/>
        </p:nvSpPr>
        <p:spPr bwMode="auto">
          <a:xfrm>
            <a:off x="3922713" y="4835525"/>
            <a:ext cx="4070350" cy="40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 dirty="0">
                <a:solidFill>
                  <a:srgbClr val="FFFF66"/>
                </a:solidFill>
                <a:latin typeface="Arial" charset="0"/>
              </a:rPr>
              <a:t>Mgr. </a:t>
            </a:r>
            <a:r>
              <a:rPr lang="cs-CZ" altLang="cs-CZ" sz="2100" b="1" dirty="0" smtClean="0">
                <a:solidFill>
                  <a:srgbClr val="FFFF66"/>
                </a:solidFill>
                <a:latin typeface="Arial" charset="0"/>
              </a:rPr>
              <a:t>Radka Volfová</a:t>
            </a:r>
            <a:endParaRPr lang="cs-CZ" altLang="cs-CZ" sz="21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3085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cs-CZ" sz="2100" b="1">
                <a:solidFill>
                  <a:srgbClr val="FFFF66"/>
                </a:solidFill>
                <a:latin typeface="Arial" charset="0"/>
              </a:rPr>
              <a:t>OA a VOŠE Tábor, Jiráskova 1615</a:t>
            </a:r>
            <a:endParaRPr lang="cs-CZ" altLang="cs-CZ" sz="2100" b="1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3086" name="TextovéPole 8"/>
          <p:cNvSpPr txBox="1">
            <a:spLocks noChangeArrowheads="1"/>
          </p:cNvSpPr>
          <p:nvPr/>
        </p:nvSpPr>
        <p:spPr bwMode="auto">
          <a:xfrm>
            <a:off x="2851150" y="3965575"/>
            <a:ext cx="5897563" cy="72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 dirty="0" smtClean="0">
                <a:solidFill>
                  <a:srgbClr val="FFFF66"/>
                </a:solidFill>
                <a:latin typeface="Arial" charset="0"/>
              </a:rPr>
              <a:t>Vymezení pojmu slovesná vazba, přehledy sloves tvořících odlišné slovesné vazby</a:t>
            </a:r>
            <a:endParaRPr lang="cs-CZ" altLang="cs-CZ" sz="21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3087" name="TextovéPole 7"/>
          <p:cNvSpPr txBox="1">
            <a:spLocks noChangeArrowheads="1"/>
          </p:cNvSpPr>
          <p:nvPr/>
        </p:nvSpPr>
        <p:spPr bwMode="auto">
          <a:xfrm>
            <a:off x="490538" y="3101975"/>
            <a:ext cx="260508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>
                <a:solidFill>
                  <a:srgbClr val="FFFFFF"/>
                </a:solidFill>
                <a:latin typeface="Arial" charset="0"/>
              </a:rPr>
              <a:t>Tematická oblast:</a:t>
            </a:r>
          </a:p>
        </p:txBody>
      </p:sp>
      <p:sp>
        <p:nvSpPr>
          <p:cNvPr id="3088" name="TextovéPole 10"/>
          <p:cNvSpPr txBox="1">
            <a:spLocks noChangeArrowheads="1"/>
          </p:cNvSpPr>
          <p:nvPr/>
        </p:nvSpPr>
        <p:spPr bwMode="auto">
          <a:xfrm>
            <a:off x="2849563" y="3103563"/>
            <a:ext cx="56816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100" b="1" dirty="0" err="1" smtClean="0">
                <a:solidFill>
                  <a:srgbClr val="FFFF66"/>
                </a:solidFill>
                <a:latin typeface="Arial" charset="0"/>
              </a:rPr>
              <a:t>Grammar</a:t>
            </a:r>
            <a:r>
              <a:rPr lang="cs-CZ" altLang="cs-CZ" sz="2100" b="1" dirty="0" smtClean="0">
                <a:solidFill>
                  <a:srgbClr val="FFFF66"/>
                </a:solidFill>
                <a:latin typeface="Arial" charset="0"/>
              </a:rPr>
              <a:t> &amp; Syntax </a:t>
            </a:r>
            <a:endParaRPr lang="cs-CZ" altLang="cs-CZ" sz="2100" b="1" dirty="0">
              <a:solidFill>
                <a:srgbClr val="FFFF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use verb + to-infinitive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968552"/>
          </a:xfrm>
        </p:spPr>
        <p:txBody>
          <a:bodyPr numCol="2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agree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ask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can´t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afford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decide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expect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fail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happen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C000"/>
                </a:solidFill>
              </a:rPr>
              <a:t>hope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mean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manage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offer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prepare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pretend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promise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refuse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want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wish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would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like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4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use verb + </a:t>
            </a:r>
            <a:r>
              <a:rPr lang="cs-CZ" dirty="0" err="1" smtClean="0"/>
              <a:t>ing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05064"/>
          </a:xfrm>
        </p:spPr>
        <p:txBody>
          <a:bodyPr numCol="2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admit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avoid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can´t</a:t>
            </a:r>
            <a:r>
              <a:rPr lang="cs-CZ" dirty="0" smtClean="0">
                <a:solidFill>
                  <a:srgbClr val="FFC000"/>
                </a:solidFill>
              </a:rPr>
              <a:t> face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can´t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help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can´t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stand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enjoy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fancy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finish</a:t>
            </a:r>
            <a:endParaRPr lang="cs-CZ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give</a:t>
            </a:r>
            <a:r>
              <a:rPr lang="cs-CZ" dirty="0" smtClean="0">
                <a:solidFill>
                  <a:srgbClr val="FFC000"/>
                </a:solidFill>
              </a:rPr>
              <a:t> 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imagine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keep</a:t>
            </a:r>
            <a:r>
              <a:rPr lang="cs-CZ" dirty="0" smtClean="0">
                <a:solidFill>
                  <a:srgbClr val="FFC000"/>
                </a:solidFill>
              </a:rPr>
              <a:t> 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C000"/>
                </a:solidFill>
              </a:rPr>
              <a:t>mind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practise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suggest</a:t>
            </a:r>
            <a:endParaRPr lang="cs-CZ" dirty="0" smtClean="0">
              <a:solidFill>
                <a:srgbClr val="FFC000"/>
              </a:solidFill>
            </a:endParaRPr>
          </a:p>
          <a:p>
            <a:pPr marL="137160" indent="0"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We</a:t>
            </a:r>
            <a:r>
              <a:rPr lang="cs-CZ" dirty="0" smtClean="0"/>
              <a:t> use verb + to-infinitive </a:t>
            </a:r>
            <a:r>
              <a:rPr lang="cs-CZ" dirty="0" err="1" smtClean="0"/>
              <a:t>or</a:t>
            </a:r>
            <a:r>
              <a:rPr lang="cs-CZ" dirty="0" smtClean="0"/>
              <a:t> –</a:t>
            </a:r>
            <a:r>
              <a:rPr lang="cs-CZ" dirty="0" err="1" smtClean="0"/>
              <a:t>ing</a:t>
            </a:r>
            <a:r>
              <a:rPr lang="cs-CZ" dirty="0" smtClean="0"/>
              <a:t>  </a:t>
            </a:r>
            <a:r>
              <a:rPr lang="cs-CZ" dirty="0" err="1" smtClean="0"/>
              <a:t>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05064"/>
          </a:xfrm>
        </p:spPr>
        <p:txBody>
          <a:bodyPr numCol="2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begin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continue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intend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C000"/>
                </a:solidFill>
              </a:rPr>
              <a:t>start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like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C000"/>
                </a:solidFill>
              </a:rPr>
              <a:t>love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prefer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FFC000"/>
                </a:solidFill>
              </a:rPr>
              <a:t>hate</a:t>
            </a:r>
            <a:endParaRPr lang="cs-CZ" dirty="0" smtClean="0">
              <a:solidFill>
                <a:srgbClr val="FFC000"/>
              </a:solidFill>
            </a:endParaRPr>
          </a:p>
          <a:p>
            <a:pPr marL="137160" indent="0"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356" y="1352639"/>
            <a:ext cx="8507288" cy="550120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sz="2000" dirty="0" smtClean="0">
                <a:solidFill>
                  <a:srgbClr val="FFC000"/>
                </a:solidFill>
              </a:rPr>
              <a:t>Put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verb in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correct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form</a:t>
            </a:r>
            <a:r>
              <a:rPr lang="cs-CZ" sz="2000" dirty="0" smtClean="0">
                <a:solidFill>
                  <a:srgbClr val="FFC000"/>
                </a:solidFill>
              </a:rPr>
              <a:t>  - to-infinitive </a:t>
            </a:r>
            <a:r>
              <a:rPr lang="cs-CZ" sz="2000" dirty="0" err="1" smtClean="0">
                <a:solidFill>
                  <a:srgbClr val="FFC000"/>
                </a:solidFill>
              </a:rPr>
              <a:t>or</a:t>
            </a:r>
            <a:r>
              <a:rPr lang="cs-CZ" sz="2000" dirty="0" smtClean="0">
                <a:solidFill>
                  <a:srgbClr val="FFC000"/>
                </a:solidFill>
              </a:rPr>
              <a:t> –</a:t>
            </a:r>
            <a:r>
              <a:rPr lang="cs-CZ" sz="2000" dirty="0" err="1" smtClean="0">
                <a:solidFill>
                  <a:srgbClr val="FFC000"/>
                </a:solidFill>
              </a:rPr>
              <a:t>ing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form</a:t>
            </a:r>
            <a:endParaRPr lang="cs-CZ" sz="2000" dirty="0" smtClean="0">
              <a:solidFill>
                <a:srgbClr val="FFC0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/>
              <a:t>I </a:t>
            </a:r>
            <a:r>
              <a:rPr lang="cs-CZ" sz="1800" dirty="0" err="1" smtClean="0"/>
              <a:t>enjoy</a:t>
            </a:r>
            <a:r>
              <a:rPr lang="cs-CZ" sz="1800" dirty="0" smtClean="0"/>
              <a:t> ………………… . 					</a:t>
            </a:r>
            <a:r>
              <a:rPr lang="cs-CZ" sz="1800" dirty="0" err="1" smtClean="0">
                <a:solidFill>
                  <a:srgbClr val="FFFF00"/>
                </a:solidFill>
              </a:rPr>
              <a:t>dance</a:t>
            </a:r>
            <a:endParaRPr lang="cs-CZ" sz="1800" dirty="0" smtClean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What</a:t>
            </a:r>
            <a:r>
              <a:rPr lang="cs-CZ" sz="1800" dirty="0" smtClean="0"/>
              <a:t> do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want</a:t>
            </a:r>
            <a:r>
              <a:rPr lang="cs-CZ" sz="1800" dirty="0" smtClean="0"/>
              <a:t> ……………… </a:t>
            </a:r>
            <a:r>
              <a:rPr lang="cs-CZ" sz="1800" dirty="0" err="1" smtClean="0"/>
              <a:t>tonight</a:t>
            </a:r>
            <a:r>
              <a:rPr lang="cs-CZ" sz="1800" dirty="0" smtClean="0"/>
              <a:t>?			</a:t>
            </a:r>
            <a:r>
              <a:rPr lang="cs-CZ" sz="1800" dirty="0">
                <a:solidFill>
                  <a:srgbClr val="FFFF00"/>
                </a:solidFill>
              </a:rPr>
              <a:t>do</a:t>
            </a: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Bye</a:t>
            </a:r>
            <a:r>
              <a:rPr lang="cs-CZ" sz="1800" dirty="0" smtClean="0"/>
              <a:t>! I hope ………………..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again</a:t>
            </a:r>
            <a:r>
              <a:rPr lang="cs-CZ" sz="1800" dirty="0" smtClean="0"/>
              <a:t> </a:t>
            </a:r>
            <a:r>
              <a:rPr lang="cs-CZ" sz="1800" dirty="0" err="1" smtClean="0"/>
              <a:t>soon</a:t>
            </a:r>
            <a:r>
              <a:rPr lang="cs-CZ" sz="1800" dirty="0" smtClean="0"/>
              <a:t>.			</a:t>
            </a:r>
            <a:r>
              <a:rPr lang="cs-CZ" sz="1800" dirty="0" err="1">
                <a:solidFill>
                  <a:srgbClr val="FFFF00"/>
                </a:solidFill>
              </a:rPr>
              <a:t>see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Have</a:t>
            </a:r>
            <a:r>
              <a:rPr lang="cs-CZ" sz="1800" dirty="0" smtClean="0"/>
              <a:t>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finished</a:t>
            </a:r>
            <a:r>
              <a:rPr lang="cs-CZ" sz="1800" dirty="0" smtClean="0"/>
              <a:t> …………………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kitchen</a:t>
            </a:r>
            <a:r>
              <a:rPr lang="cs-CZ" sz="1800" dirty="0" smtClean="0"/>
              <a:t>?			</a:t>
            </a:r>
            <a:r>
              <a:rPr lang="cs-CZ" sz="1800" dirty="0" err="1">
                <a:solidFill>
                  <a:srgbClr val="FFFF00"/>
                </a:solidFill>
              </a:rPr>
              <a:t>clean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weather</a:t>
            </a:r>
            <a:r>
              <a:rPr lang="cs-CZ" sz="1800" dirty="0" smtClean="0"/>
              <a:t> </a:t>
            </a:r>
            <a:r>
              <a:rPr lang="cs-CZ" sz="1800" dirty="0" err="1" smtClean="0"/>
              <a:t>was</a:t>
            </a:r>
            <a:r>
              <a:rPr lang="cs-CZ" sz="1800" dirty="0" smtClean="0"/>
              <a:t> nice, so I </a:t>
            </a:r>
            <a:r>
              <a:rPr lang="cs-CZ" sz="1800" dirty="0" err="1" smtClean="0"/>
              <a:t>suggested</a:t>
            </a:r>
            <a:r>
              <a:rPr lang="cs-CZ" sz="1800" dirty="0" smtClean="0"/>
              <a:t> …………………… </a:t>
            </a:r>
            <a:r>
              <a:rPr lang="cs-CZ" sz="1800" dirty="0" err="1" smtClean="0"/>
              <a:t>for</a:t>
            </a:r>
            <a:r>
              <a:rPr lang="cs-CZ" sz="1800" dirty="0" smtClean="0"/>
              <a:t> a </a:t>
            </a:r>
            <a:r>
              <a:rPr lang="cs-CZ" sz="1800" dirty="0" err="1" smtClean="0"/>
              <a:t>walk</a:t>
            </a:r>
            <a:r>
              <a:rPr lang="cs-CZ" sz="1800" dirty="0" smtClean="0"/>
              <a:t> by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river</a:t>
            </a:r>
            <a:r>
              <a:rPr lang="cs-CZ" sz="1800" dirty="0" smtClean="0"/>
              <a:t>.							</a:t>
            </a:r>
            <a:r>
              <a:rPr lang="cs-CZ" sz="1800" dirty="0">
                <a:solidFill>
                  <a:srgbClr val="FFFF00"/>
                </a:solidFill>
              </a:rPr>
              <a:t>go</a:t>
            </a: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Where´s</a:t>
            </a:r>
            <a:r>
              <a:rPr lang="cs-CZ" sz="1800" dirty="0" smtClean="0"/>
              <a:t> Bill? He </a:t>
            </a:r>
            <a:r>
              <a:rPr lang="cs-CZ" sz="1800" dirty="0" err="1" smtClean="0"/>
              <a:t>promised</a:t>
            </a:r>
            <a:r>
              <a:rPr lang="cs-CZ" sz="1800" dirty="0" smtClean="0"/>
              <a:t>……………….. </a:t>
            </a:r>
            <a:r>
              <a:rPr lang="cs-CZ" sz="1800" dirty="0" err="1" smtClean="0"/>
              <a:t>here</a:t>
            </a:r>
            <a:r>
              <a:rPr lang="cs-CZ" sz="1800" dirty="0" smtClean="0"/>
              <a:t> on </a:t>
            </a:r>
            <a:r>
              <a:rPr lang="cs-CZ" sz="1800" dirty="0" err="1" smtClean="0"/>
              <a:t>time</a:t>
            </a:r>
            <a:r>
              <a:rPr lang="cs-CZ" sz="1800" dirty="0" smtClean="0"/>
              <a:t>.		</a:t>
            </a:r>
            <a:r>
              <a:rPr lang="cs-CZ" sz="1800" dirty="0" err="1">
                <a:solidFill>
                  <a:srgbClr val="FFFF00"/>
                </a:solidFill>
              </a:rPr>
              <a:t>be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I´m</a:t>
            </a:r>
            <a:r>
              <a:rPr lang="cs-CZ" sz="1800" dirty="0" smtClean="0"/>
              <a:t> not in a </a:t>
            </a:r>
            <a:r>
              <a:rPr lang="cs-CZ" sz="1800" dirty="0" err="1" smtClean="0"/>
              <a:t>hurry</a:t>
            </a:r>
            <a:r>
              <a:rPr lang="cs-CZ" sz="1800" dirty="0" smtClean="0"/>
              <a:t>. I </a:t>
            </a:r>
            <a:r>
              <a:rPr lang="cs-CZ" sz="1800" dirty="0" err="1" smtClean="0"/>
              <a:t>don´t</a:t>
            </a:r>
            <a:r>
              <a:rPr lang="cs-CZ" sz="1800" dirty="0" smtClean="0"/>
              <a:t> mind ………………  .			</a:t>
            </a:r>
            <a:r>
              <a:rPr lang="cs-CZ" sz="1800" dirty="0" err="1">
                <a:solidFill>
                  <a:srgbClr val="FFFF00"/>
                </a:solidFill>
              </a:rPr>
              <a:t>wait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What</a:t>
            </a:r>
            <a:r>
              <a:rPr lang="cs-CZ" sz="1800" dirty="0" smtClean="0"/>
              <a:t> </a:t>
            </a:r>
            <a:r>
              <a:rPr lang="cs-CZ" sz="1800" dirty="0" err="1" smtClean="0"/>
              <a:t>have</a:t>
            </a:r>
            <a:r>
              <a:rPr lang="cs-CZ" sz="1800" dirty="0" smtClean="0"/>
              <a:t>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decided</a:t>
            </a:r>
            <a:r>
              <a:rPr lang="cs-CZ" sz="1800" dirty="0" smtClean="0"/>
              <a:t> …………………?			</a:t>
            </a:r>
            <a:r>
              <a:rPr lang="cs-CZ" sz="1800" dirty="0">
                <a:solidFill>
                  <a:srgbClr val="FFFF00"/>
                </a:solidFill>
              </a:rPr>
              <a:t>do</a:t>
            </a: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/>
              <a:t>I </a:t>
            </a:r>
            <a:r>
              <a:rPr lang="cs-CZ" sz="1800" dirty="0" err="1" smtClean="0"/>
              <a:t>was</a:t>
            </a:r>
            <a:r>
              <a:rPr lang="cs-CZ" sz="1800" dirty="0" smtClean="0"/>
              <a:t> very </a:t>
            </a:r>
            <a:r>
              <a:rPr lang="cs-CZ" sz="1800" dirty="0" err="1" smtClean="0"/>
              <a:t>upset</a:t>
            </a:r>
            <a:r>
              <a:rPr lang="cs-CZ" sz="1800" dirty="0" smtClean="0"/>
              <a:t> and </a:t>
            </a:r>
            <a:r>
              <a:rPr lang="cs-CZ" sz="1800" dirty="0" err="1" smtClean="0"/>
              <a:t>started</a:t>
            </a:r>
            <a:r>
              <a:rPr lang="cs-CZ" sz="1800" dirty="0" smtClean="0"/>
              <a:t> …………………. .			</a:t>
            </a:r>
            <a:r>
              <a:rPr lang="cs-CZ" sz="1800" dirty="0" err="1">
                <a:solidFill>
                  <a:srgbClr val="FFFF00"/>
                </a:solidFill>
              </a:rPr>
              <a:t>cry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Gary</a:t>
            </a:r>
            <a:r>
              <a:rPr lang="cs-CZ" sz="1800" dirty="0" smtClean="0"/>
              <a:t> </a:t>
            </a:r>
            <a:r>
              <a:rPr lang="cs-CZ" sz="1800" dirty="0" err="1" smtClean="0"/>
              <a:t>was</a:t>
            </a:r>
            <a:r>
              <a:rPr lang="cs-CZ" sz="1800" dirty="0" smtClean="0"/>
              <a:t> very </a:t>
            </a:r>
            <a:r>
              <a:rPr lang="cs-CZ" sz="1800" dirty="0" err="1" smtClean="0"/>
              <a:t>angry</a:t>
            </a:r>
            <a:r>
              <a:rPr lang="cs-CZ" sz="1800" dirty="0" smtClean="0"/>
              <a:t> and </a:t>
            </a:r>
            <a:r>
              <a:rPr lang="cs-CZ" sz="1800" dirty="0" err="1" smtClean="0"/>
              <a:t>refused</a:t>
            </a:r>
            <a:r>
              <a:rPr lang="cs-CZ" sz="1800" dirty="0" smtClean="0"/>
              <a:t> ………………. to </a:t>
            </a:r>
            <a:r>
              <a:rPr lang="cs-CZ" sz="1800" dirty="0" err="1" smtClean="0"/>
              <a:t>me</a:t>
            </a:r>
            <a:r>
              <a:rPr lang="cs-CZ" sz="1800" dirty="0" smtClean="0"/>
              <a:t>.		</a:t>
            </a:r>
            <a:r>
              <a:rPr lang="cs-CZ" sz="1800" dirty="0" err="1">
                <a:solidFill>
                  <a:srgbClr val="FFFF00"/>
                </a:solidFill>
              </a:rPr>
              <a:t>speak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356" y="1352639"/>
            <a:ext cx="8507288" cy="550120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sz="2000" dirty="0" smtClean="0">
                <a:solidFill>
                  <a:srgbClr val="FFC000"/>
                </a:solidFill>
              </a:rPr>
              <a:t>Put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verb in </a:t>
            </a:r>
            <a:r>
              <a:rPr lang="cs-CZ" sz="2000" dirty="0" err="1" smtClean="0">
                <a:solidFill>
                  <a:srgbClr val="FFC000"/>
                </a:solidFill>
              </a:rPr>
              <a:t>the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correct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form</a:t>
            </a:r>
            <a:r>
              <a:rPr lang="cs-CZ" sz="2000" dirty="0" smtClean="0">
                <a:solidFill>
                  <a:srgbClr val="FFC000"/>
                </a:solidFill>
              </a:rPr>
              <a:t>  - to-infinitive </a:t>
            </a:r>
            <a:r>
              <a:rPr lang="cs-CZ" sz="2000" dirty="0" err="1" smtClean="0">
                <a:solidFill>
                  <a:srgbClr val="FFC000"/>
                </a:solidFill>
              </a:rPr>
              <a:t>or</a:t>
            </a:r>
            <a:r>
              <a:rPr lang="cs-CZ" sz="2000" dirty="0" smtClean="0">
                <a:solidFill>
                  <a:srgbClr val="FFC000"/>
                </a:solidFill>
              </a:rPr>
              <a:t> –</a:t>
            </a:r>
            <a:r>
              <a:rPr lang="cs-CZ" sz="2000" dirty="0" err="1" smtClean="0">
                <a:solidFill>
                  <a:srgbClr val="FFC000"/>
                </a:solidFill>
              </a:rPr>
              <a:t>ing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form</a:t>
            </a:r>
            <a:endParaRPr lang="cs-CZ" sz="2000" dirty="0" smtClean="0">
              <a:solidFill>
                <a:srgbClr val="FFC0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/>
              <a:t>I </a:t>
            </a:r>
            <a:r>
              <a:rPr lang="cs-CZ" sz="1800" dirty="0" err="1" smtClean="0"/>
              <a:t>enjoy</a:t>
            </a:r>
            <a:r>
              <a:rPr lang="cs-CZ" sz="1800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dancing</a:t>
            </a:r>
            <a:r>
              <a:rPr lang="cs-CZ" sz="1800" dirty="0" smtClean="0"/>
              <a:t> . 					</a:t>
            </a:r>
            <a:endParaRPr lang="cs-CZ" sz="1800" dirty="0" smtClean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What</a:t>
            </a:r>
            <a:r>
              <a:rPr lang="cs-CZ" sz="1800" dirty="0" smtClean="0"/>
              <a:t> do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want</a:t>
            </a:r>
            <a:r>
              <a:rPr lang="cs-CZ" sz="1800" dirty="0" smtClean="0"/>
              <a:t> </a:t>
            </a:r>
            <a:r>
              <a:rPr lang="cs-CZ" sz="1800" dirty="0">
                <a:solidFill>
                  <a:srgbClr val="FF0000"/>
                </a:solidFill>
              </a:rPr>
              <a:t>to do </a:t>
            </a:r>
            <a:r>
              <a:rPr lang="cs-CZ" sz="1800" dirty="0" err="1" smtClean="0"/>
              <a:t>tonight</a:t>
            </a:r>
            <a:r>
              <a:rPr lang="cs-CZ" sz="1800" dirty="0" smtClean="0"/>
              <a:t>?			</a:t>
            </a:r>
            <a:endParaRPr lang="cs-CZ" sz="1800" dirty="0" smtClean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Bye</a:t>
            </a:r>
            <a:r>
              <a:rPr lang="cs-CZ" sz="1800" dirty="0" smtClean="0"/>
              <a:t>! I hope </a:t>
            </a:r>
            <a:r>
              <a:rPr lang="cs-CZ" sz="1800" dirty="0">
                <a:solidFill>
                  <a:srgbClr val="FF0000"/>
                </a:solidFill>
              </a:rPr>
              <a:t>to </a:t>
            </a:r>
            <a:r>
              <a:rPr lang="cs-CZ" sz="1800" dirty="0" err="1">
                <a:solidFill>
                  <a:srgbClr val="FF0000"/>
                </a:solidFill>
              </a:rPr>
              <a:t>see</a:t>
            </a:r>
            <a:r>
              <a:rPr lang="cs-CZ" sz="1800" dirty="0" smtClean="0"/>
              <a:t>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again</a:t>
            </a:r>
            <a:r>
              <a:rPr lang="cs-CZ" sz="1800" dirty="0" smtClean="0"/>
              <a:t> </a:t>
            </a:r>
            <a:r>
              <a:rPr lang="cs-CZ" sz="1800" dirty="0" err="1" smtClean="0"/>
              <a:t>soon</a:t>
            </a:r>
            <a:r>
              <a:rPr lang="cs-CZ" sz="1800" dirty="0" smtClean="0"/>
              <a:t>.			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Have</a:t>
            </a:r>
            <a:r>
              <a:rPr lang="cs-CZ" sz="1800" dirty="0" smtClean="0"/>
              <a:t>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finished</a:t>
            </a:r>
            <a:r>
              <a:rPr lang="cs-CZ" sz="1800" dirty="0" smtClean="0"/>
              <a:t> </a:t>
            </a:r>
            <a:r>
              <a:rPr lang="cs-CZ" sz="1800" dirty="0" err="1">
                <a:solidFill>
                  <a:srgbClr val="FF0000"/>
                </a:solidFill>
              </a:rPr>
              <a:t>cleaning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kitchen</a:t>
            </a:r>
            <a:r>
              <a:rPr lang="cs-CZ" sz="1800" dirty="0" smtClean="0"/>
              <a:t>?			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weather</a:t>
            </a:r>
            <a:r>
              <a:rPr lang="cs-CZ" sz="1800" dirty="0" smtClean="0"/>
              <a:t> </a:t>
            </a:r>
            <a:r>
              <a:rPr lang="cs-CZ" sz="1800" dirty="0" err="1" smtClean="0"/>
              <a:t>was</a:t>
            </a:r>
            <a:r>
              <a:rPr lang="cs-CZ" sz="1800" dirty="0" smtClean="0"/>
              <a:t> nice, so I </a:t>
            </a:r>
            <a:r>
              <a:rPr lang="cs-CZ" sz="1800" dirty="0" err="1" smtClean="0"/>
              <a:t>suggested</a:t>
            </a:r>
            <a:r>
              <a:rPr lang="cs-CZ" sz="1800" dirty="0" smtClean="0"/>
              <a:t> </a:t>
            </a:r>
            <a:r>
              <a:rPr lang="cs-CZ" sz="1800" dirty="0" err="1">
                <a:solidFill>
                  <a:srgbClr val="FF0000"/>
                </a:solidFill>
              </a:rPr>
              <a:t>going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a </a:t>
            </a:r>
            <a:r>
              <a:rPr lang="cs-CZ" sz="1800" dirty="0" err="1" smtClean="0"/>
              <a:t>walk</a:t>
            </a:r>
            <a:r>
              <a:rPr lang="cs-CZ" sz="1800" dirty="0" smtClean="0"/>
              <a:t> by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river</a:t>
            </a:r>
            <a:r>
              <a:rPr lang="cs-CZ" sz="1800" dirty="0" smtClean="0"/>
              <a:t>.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Where´s</a:t>
            </a:r>
            <a:r>
              <a:rPr lang="cs-CZ" sz="1800" dirty="0" smtClean="0"/>
              <a:t> Bill? He </a:t>
            </a:r>
            <a:r>
              <a:rPr lang="cs-CZ" sz="1800" dirty="0" err="1" smtClean="0"/>
              <a:t>promised</a:t>
            </a:r>
            <a:r>
              <a:rPr lang="cs-CZ" sz="1800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to </a:t>
            </a:r>
            <a:r>
              <a:rPr lang="cs-CZ" sz="1800" dirty="0" err="1">
                <a:solidFill>
                  <a:srgbClr val="FF0000"/>
                </a:solidFill>
              </a:rPr>
              <a:t>be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 smtClean="0"/>
              <a:t>here</a:t>
            </a:r>
            <a:r>
              <a:rPr lang="cs-CZ" sz="1800" dirty="0" smtClean="0"/>
              <a:t> on </a:t>
            </a:r>
            <a:r>
              <a:rPr lang="cs-CZ" sz="1800" dirty="0" err="1" smtClean="0"/>
              <a:t>time</a:t>
            </a:r>
            <a:r>
              <a:rPr lang="cs-CZ" sz="1800" dirty="0" smtClean="0"/>
              <a:t>.		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I´m</a:t>
            </a:r>
            <a:r>
              <a:rPr lang="cs-CZ" sz="1800" dirty="0" smtClean="0"/>
              <a:t> not in a </a:t>
            </a:r>
            <a:r>
              <a:rPr lang="cs-CZ" sz="1800" dirty="0" err="1" smtClean="0"/>
              <a:t>hurry</a:t>
            </a:r>
            <a:r>
              <a:rPr lang="cs-CZ" sz="1800" dirty="0" smtClean="0"/>
              <a:t>. I </a:t>
            </a:r>
            <a:r>
              <a:rPr lang="cs-CZ" sz="1800" dirty="0" err="1" smtClean="0"/>
              <a:t>don´t</a:t>
            </a:r>
            <a:r>
              <a:rPr lang="cs-CZ" sz="1800" dirty="0" smtClean="0"/>
              <a:t> mind </a:t>
            </a:r>
            <a:r>
              <a:rPr lang="cs-CZ" sz="1800" dirty="0" err="1">
                <a:solidFill>
                  <a:srgbClr val="FF0000"/>
                </a:solidFill>
              </a:rPr>
              <a:t>waiting</a:t>
            </a:r>
            <a:r>
              <a:rPr lang="cs-CZ" sz="1800" dirty="0" smtClean="0"/>
              <a:t> .			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What</a:t>
            </a:r>
            <a:r>
              <a:rPr lang="cs-CZ" sz="1800" dirty="0" smtClean="0"/>
              <a:t> </a:t>
            </a:r>
            <a:r>
              <a:rPr lang="cs-CZ" sz="1800" dirty="0" err="1" smtClean="0"/>
              <a:t>have</a:t>
            </a:r>
            <a:r>
              <a:rPr lang="cs-CZ" sz="1800" dirty="0" smtClean="0"/>
              <a:t>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decided</a:t>
            </a:r>
            <a:r>
              <a:rPr lang="cs-CZ" sz="1800" dirty="0" smtClean="0"/>
              <a:t> </a:t>
            </a:r>
            <a:r>
              <a:rPr lang="cs-CZ" sz="1800" dirty="0">
                <a:solidFill>
                  <a:srgbClr val="FF0000"/>
                </a:solidFill>
              </a:rPr>
              <a:t>to do</a:t>
            </a:r>
            <a:r>
              <a:rPr lang="cs-CZ" sz="1800" dirty="0" smtClean="0"/>
              <a:t>?			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/>
              <a:t>I </a:t>
            </a:r>
            <a:r>
              <a:rPr lang="cs-CZ" sz="1800" dirty="0" err="1" smtClean="0"/>
              <a:t>was</a:t>
            </a:r>
            <a:r>
              <a:rPr lang="cs-CZ" sz="1800" dirty="0" smtClean="0"/>
              <a:t> very </a:t>
            </a:r>
            <a:r>
              <a:rPr lang="cs-CZ" sz="1800" dirty="0" err="1" smtClean="0"/>
              <a:t>upset</a:t>
            </a:r>
            <a:r>
              <a:rPr lang="cs-CZ" sz="1800" dirty="0" smtClean="0"/>
              <a:t> and </a:t>
            </a:r>
            <a:r>
              <a:rPr lang="cs-CZ" sz="1800" dirty="0" err="1" smtClean="0"/>
              <a:t>started</a:t>
            </a:r>
            <a:r>
              <a:rPr lang="cs-CZ" sz="1800" dirty="0" smtClean="0"/>
              <a:t> </a:t>
            </a:r>
            <a:r>
              <a:rPr lang="cs-CZ" sz="1800" dirty="0" err="1">
                <a:solidFill>
                  <a:srgbClr val="FF0000"/>
                </a:solidFill>
              </a:rPr>
              <a:t>crying</a:t>
            </a:r>
            <a:r>
              <a:rPr lang="cs-CZ" sz="1800" dirty="0">
                <a:solidFill>
                  <a:srgbClr val="FF0000"/>
                </a:solidFill>
              </a:rPr>
              <a:t> / to </a:t>
            </a:r>
            <a:r>
              <a:rPr lang="cs-CZ" sz="1800" dirty="0" err="1">
                <a:solidFill>
                  <a:srgbClr val="FF0000"/>
                </a:solidFill>
              </a:rPr>
              <a:t>cry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.			</a:t>
            </a:r>
            <a:endParaRPr lang="cs-CZ" sz="1800" dirty="0">
              <a:solidFill>
                <a:srgbClr val="FFFF00"/>
              </a:solidFill>
            </a:endParaRPr>
          </a:p>
          <a:p>
            <a:pPr marL="59436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 err="1" smtClean="0"/>
              <a:t>Gary</a:t>
            </a:r>
            <a:r>
              <a:rPr lang="cs-CZ" sz="1800" dirty="0" smtClean="0"/>
              <a:t> </a:t>
            </a:r>
            <a:r>
              <a:rPr lang="cs-CZ" sz="1800" dirty="0" err="1" smtClean="0"/>
              <a:t>was</a:t>
            </a:r>
            <a:r>
              <a:rPr lang="cs-CZ" sz="1800" dirty="0" smtClean="0"/>
              <a:t> very </a:t>
            </a:r>
            <a:r>
              <a:rPr lang="cs-CZ" sz="1800" dirty="0" err="1" smtClean="0"/>
              <a:t>angry</a:t>
            </a:r>
            <a:r>
              <a:rPr lang="cs-CZ" sz="1800" dirty="0" smtClean="0"/>
              <a:t> and </a:t>
            </a:r>
            <a:r>
              <a:rPr lang="cs-CZ" sz="1800" dirty="0" err="1" smtClean="0"/>
              <a:t>refused</a:t>
            </a:r>
            <a:r>
              <a:rPr lang="cs-CZ" sz="1800" dirty="0" smtClean="0"/>
              <a:t> </a:t>
            </a:r>
            <a:r>
              <a:rPr lang="cs-CZ" sz="1800" dirty="0">
                <a:solidFill>
                  <a:srgbClr val="FF0000"/>
                </a:solidFill>
              </a:rPr>
              <a:t>to </a:t>
            </a:r>
            <a:r>
              <a:rPr lang="cs-CZ" sz="1800" dirty="0" err="1">
                <a:solidFill>
                  <a:srgbClr val="FF0000"/>
                </a:solidFill>
              </a:rPr>
              <a:t>speak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to </a:t>
            </a:r>
            <a:r>
              <a:rPr lang="cs-CZ" sz="1800" dirty="0" err="1" smtClean="0"/>
              <a:t>me</a:t>
            </a:r>
            <a:r>
              <a:rPr lang="cs-CZ" sz="1800" dirty="0" smtClean="0"/>
              <a:t>.		</a:t>
            </a:r>
            <a:endParaRPr lang="cs-CZ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Seznam</a:t>
            </a:r>
            <a:r>
              <a:rPr lang="cs-CZ" sz="3200" dirty="0"/>
              <a:t> použité literatury a pramenů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 smtClean="0"/>
              <a:t>Murphy</a:t>
            </a:r>
            <a:r>
              <a:rPr lang="cs-CZ" sz="1800" dirty="0" smtClean="0"/>
              <a:t>, R., </a:t>
            </a:r>
            <a:r>
              <a:rPr lang="cs-CZ" sz="1800" dirty="0" err="1" smtClean="0"/>
              <a:t>Essential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in Use, Cambridge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2007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 smtClean="0"/>
              <a:t>Murphy</a:t>
            </a:r>
            <a:r>
              <a:rPr lang="cs-CZ" sz="1800" dirty="0" smtClean="0"/>
              <a:t>, R., </a:t>
            </a:r>
            <a:r>
              <a:rPr lang="cs-CZ" sz="1800" dirty="0" err="1" smtClean="0"/>
              <a:t>English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in Use, Cambridge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2004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 smtClean="0"/>
              <a:t>Eastwood</a:t>
            </a:r>
            <a:r>
              <a:rPr lang="cs-CZ" sz="1800" dirty="0" smtClean="0"/>
              <a:t>, J., Oxford </a:t>
            </a:r>
            <a:r>
              <a:rPr lang="cs-CZ" sz="1800" dirty="0" err="1" smtClean="0"/>
              <a:t>Practice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</a:t>
            </a:r>
            <a:r>
              <a:rPr lang="cs-CZ" sz="1800" dirty="0" err="1" smtClean="0"/>
              <a:t>Intermediate</a:t>
            </a:r>
            <a:r>
              <a:rPr lang="cs-CZ" sz="1800" dirty="0" smtClean="0"/>
              <a:t>, Oxford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2006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obrázky – kliparty sady Microsoft Office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200</TotalTime>
  <Words>252</Words>
  <Application>Microsoft Office PowerPoint</Application>
  <PresentationFormat>Předvádění na obrazovce (4:3)</PresentationFormat>
  <Paragraphs>114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Lucida Sans</vt:lpstr>
      <vt:lpstr>Wingdings</vt:lpstr>
      <vt:lpstr>Wingdings 2</vt:lpstr>
      <vt:lpstr>Wingdings 3</vt:lpstr>
      <vt:lpstr>Vrchol</vt:lpstr>
      <vt:lpstr>Prezentace aplikace PowerPoint</vt:lpstr>
      <vt:lpstr>Prezentace aplikace PowerPoint</vt:lpstr>
      <vt:lpstr>We use verb + to-infinitive</vt:lpstr>
      <vt:lpstr>We use verb + ing form</vt:lpstr>
      <vt:lpstr>We use verb + to-infinitive or –ing  form</vt:lpstr>
      <vt:lpstr>Exercise</vt:lpstr>
      <vt:lpstr>Exercise - solution</vt:lpstr>
      <vt:lpstr>Seznam použité literatury a pramenů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Kofroň</dc:creator>
  <cp:lastModifiedBy>admin</cp:lastModifiedBy>
  <cp:revision>26</cp:revision>
  <dcterms:created xsi:type="dcterms:W3CDTF">2013-10-31T09:25:07Z</dcterms:created>
  <dcterms:modified xsi:type="dcterms:W3CDTF">2013-12-11T11:27:38Z</dcterms:modified>
</cp:coreProperties>
</file>