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56" r:id="rId4"/>
    <p:sldId id="257" r:id="rId5"/>
    <p:sldId id="270" r:id="rId6"/>
    <p:sldId id="258" r:id="rId7"/>
    <p:sldId id="261" r:id="rId8"/>
    <p:sldId id="264" r:id="rId9"/>
    <p:sldId id="271" r:id="rId10"/>
    <p:sldId id="259" r:id="rId11"/>
    <p:sldId id="260" r:id="rId12"/>
    <p:sldId id="263" r:id="rId13"/>
    <p:sldId id="265" r:id="rId14"/>
    <p:sldId id="266" r:id="rId15"/>
    <p:sldId id="269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5BC1FB-274E-48CB-945B-E40A72A20DD1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5F9C6556-2E6D-4B85-B8AF-FA967F6961A0}">
      <dgm:prSet phldrT="[Text]"/>
      <dgm:spPr/>
      <dgm:t>
        <a:bodyPr/>
        <a:lstStyle/>
        <a:p>
          <a:pPr algn="l"/>
          <a:r>
            <a:rPr lang="cs-CZ" dirty="0" smtClean="0"/>
            <a:t>Přímý materiál</a:t>
          </a:r>
          <a:endParaRPr lang="cs-CZ" dirty="0"/>
        </a:p>
      </dgm:t>
    </dgm:pt>
    <dgm:pt modelId="{90D92BD0-266B-4425-9A8A-99A7C199E2F1}" type="parTrans" cxnId="{B5FBB693-C046-4EFC-8E2C-B86A41669B0B}">
      <dgm:prSet/>
      <dgm:spPr/>
      <dgm:t>
        <a:bodyPr/>
        <a:lstStyle/>
        <a:p>
          <a:endParaRPr lang="cs-CZ"/>
        </a:p>
      </dgm:t>
    </dgm:pt>
    <dgm:pt modelId="{43ECEF00-185E-4A2B-9BFC-45998D2ADC7C}" type="sibTrans" cxnId="{B5FBB693-C046-4EFC-8E2C-B86A41669B0B}">
      <dgm:prSet/>
      <dgm:spPr/>
      <dgm:t>
        <a:bodyPr/>
        <a:lstStyle/>
        <a:p>
          <a:endParaRPr lang="cs-CZ"/>
        </a:p>
      </dgm:t>
    </dgm:pt>
    <dgm:pt modelId="{347620FB-E9DD-4E92-8E4E-47CC92DBE93D}">
      <dgm:prSet phldrT="[Text]"/>
      <dgm:spPr/>
      <dgm:t>
        <a:bodyPr/>
        <a:lstStyle/>
        <a:p>
          <a:pPr algn="l"/>
          <a:r>
            <a:rPr lang="cs-CZ" dirty="0" smtClean="0"/>
            <a:t>Přímé mzdy</a:t>
          </a:r>
          <a:endParaRPr lang="cs-CZ" dirty="0"/>
        </a:p>
      </dgm:t>
    </dgm:pt>
    <dgm:pt modelId="{5A27B472-1F05-4CC8-B5F8-CDC27E1FD8DA}" type="parTrans" cxnId="{CF6E0D9D-18D0-4553-8AA9-6F104BC5CFBC}">
      <dgm:prSet/>
      <dgm:spPr/>
      <dgm:t>
        <a:bodyPr/>
        <a:lstStyle/>
        <a:p>
          <a:endParaRPr lang="cs-CZ"/>
        </a:p>
      </dgm:t>
    </dgm:pt>
    <dgm:pt modelId="{E4797475-426A-43CD-BD85-94E1B61F31D7}" type="sibTrans" cxnId="{CF6E0D9D-18D0-4553-8AA9-6F104BC5CFBC}">
      <dgm:prSet/>
      <dgm:spPr/>
      <dgm:t>
        <a:bodyPr/>
        <a:lstStyle/>
        <a:p>
          <a:endParaRPr lang="cs-CZ"/>
        </a:p>
      </dgm:t>
    </dgm:pt>
    <dgm:pt modelId="{0970B3A7-6CB9-4581-8FE1-673053EF8274}">
      <dgm:prSet phldrT="[Text]"/>
      <dgm:spPr/>
      <dgm:t>
        <a:bodyPr/>
        <a:lstStyle/>
        <a:p>
          <a:pPr algn="l"/>
          <a:r>
            <a:rPr lang="cs-CZ" dirty="0" smtClean="0"/>
            <a:t>Ostatní přímé náklady</a:t>
          </a:r>
          <a:endParaRPr lang="cs-CZ" dirty="0"/>
        </a:p>
      </dgm:t>
    </dgm:pt>
    <dgm:pt modelId="{C8F697B6-C024-4883-BAD4-0D5AED289CE8}" type="parTrans" cxnId="{FE0379CC-2D36-4916-9613-CC883F5B1775}">
      <dgm:prSet/>
      <dgm:spPr/>
      <dgm:t>
        <a:bodyPr/>
        <a:lstStyle/>
        <a:p>
          <a:endParaRPr lang="cs-CZ"/>
        </a:p>
      </dgm:t>
    </dgm:pt>
    <dgm:pt modelId="{81141891-41EB-45B8-A5D2-47690B99ACA5}" type="sibTrans" cxnId="{FE0379CC-2D36-4916-9613-CC883F5B1775}">
      <dgm:prSet/>
      <dgm:spPr/>
      <dgm:t>
        <a:bodyPr/>
        <a:lstStyle/>
        <a:p>
          <a:endParaRPr lang="cs-CZ"/>
        </a:p>
      </dgm:t>
    </dgm:pt>
    <dgm:pt modelId="{5E293685-FB01-4145-8FD5-257665BD4416}" type="pres">
      <dgm:prSet presAssocID="{955BC1FB-274E-48CB-945B-E40A72A20DD1}" presName="compositeShape" presStyleCnt="0">
        <dgm:presLayoutVars>
          <dgm:dir/>
          <dgm:resizeHandles/>
        </dgm:presLayoutVars>
      </dgm:prSet>
      <dgm:spPr/>
    </dgm:pt>
    <dgm:pt modelId="{0DF87FBE-AA50-4909-81F0-061BC27EA7F6}" type="pres">
      <dgm:prSet presAssocID="{955BC1FB-274E-48CB-945B-E40A72A20DD1}" presName="pyramid" presStyleLbl="node1" presStyleIdx="0" presStyleCnt="1" custLinFactNeighborX="-34259" custLinFactNeighborY="607"/>
      <dgm:spPr/>
    </dgm:pt>
    <dgm:pt modelId="{E468B5FE-F132-4901-B8DC-810683752E81}" type="pres">
      <dgm:prSet presAssocID="{955BC1FB-274E-48CB-945B-E40A72A20DD1}" presName="theList" presStyleCnt="0"/>
      <dgm:spPr/>
    </dgm:pt>
    <dgm:pt modelId="{82BB93CB-59A3-4E0A-BC3F-C540B433B407}" type="pres">
      <dgm:prSet presAssocID="{5F9C6556-2E6D-4B85-B8AF-FA967F6961A0}" presName="aNode" presStyleLbl="fgAcc1" presStyleIdx="0" presStyleCnt="3" custScaleX="1475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02C2260-48E9-49DE-A7C6-CB22FAA740F4}" type="pres">
      <dgm:prSet presAssocID="{5F9C6556-2E6D-4B85-B8AF-FA967F6961A0}" presName="aSpace" presStyleCnt="0"/>
      <dgm:spPr/>
    </dgm:pt>
    <dgm:pt modelId="{8236B5B0-5CAB-41E4-A772-C61EE60938D7}" type="pres">
      <dgm:prSet presAssocID="{347620FB-E9DD-4E92-8E4E-47CC92DBE93D}" presName="aNode" presStyleLbl="fgAcc1" presStyleIdx="1" presStyleCnt="3" custScaleX="14257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D67ADC-3F63-42E3-9947-CE92E754D20A}" type="pres">
      <dgm:prSet presAssocID="{347620FB-E9DD-4E92-8E4E-47CC92DBE93D}" presName="aSpace" presStyleCnt="0"/>
      <dgm:spPr/>
    </dgm:pt>
    <dgm:pt modelId="{FE407F95-DF54-4CBD-BE28-30E202148322}" type="pres">
      <dgm:prSet presAssocID="{0970B3A7-6CB9-4581-8FE1-673053EF8274}" presName="aNode" presStyleLbl="fgAcc1" presStyleIdx="2" presStyleCnt="3" custScaleX="14257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D0C27C8-3F52-4592-9446-1BAA67AD2FE6}" type="pres">
      <dgm:prSet presAssocID="{0970B3A7-6CB9-4581-8FE1-673053EF8274}" presName="aSpace" presStyleCnt="0"/>
      <dgm:spPr/>
    </dgm:pt>
  </dgm:ptLst>
  <dgm:cxnLst>
    <dgm:cxn modelId="{0D1E234D-A829-4B3D-9218-4BF58844C9D1}" type="presOf" srcId="{955BC1FB-274E-48CB-945B-E40A72A20DD1}" destId="{5E293685-FB01-4145-8FD5-257665BD4416}" srcOrd="0" destOrd="0" presId="urn:microsoft.com/office/officeart/2005/8/layout/pyramid2"/>
    <dgm:cxn modelId="{5AAE548D-48B1-47D4-B7B0-B8EA8AFBB388}" type="presOf" srcId="{5F9C6556-2E6D-4B85-B8AF-FA967F6961A0}" destId="{82BB93CB-59A3-4E0A-BC3F-C540B433B407}" srcOrd="0" destOrd="0" presId="urn:microsoft.com/office/officeart/2005/8/layout/pyramid2"/>
    <dgm:cxn modelId="{C94A6857-0479-4458-B698-3181DADFEB8F}" type="presOf" srcId="{0970B3A7-6CB9-4581-8FE1-673053EF8274}" destId="{FE407F95-DF54-4CBD-BE28-30E202148322}" srcOrd="0" destOrd="0" presId="urn:microsoft.com/office/officeart/2005/8/layout/pyramid2"/>
    <dgm:cxn modelId="{4201D079-9378-490E-B413-9E85E1D66FF2}" type="presOf" srcId="{347620FB-E9DD-4E92-8E4E-47CC92DBE93D}" destId="{8236B5B0-5CAB-41E4-A772-C61EE60938D7}" srcOrd="0" destOrd="0" presId="urn:microsoft.com/office/officeart/2005/8/layout/pyramid2"/>
    <dgm:cxn modelId="{CF6E0D9D-18D0-4553-8AA9-6F104BC5CFBC}" srcId="{955BC1FB-274E-48CB-945B-E40A72A20DD1}" destId="{347620FB-E9DD-4E92-8E4E-47CC92DBE93D}" srcOrd="1" destOrd="0" parTransId="{5A27B472-1F05-4CC8-B5F8-CDC27E1FD8DA}" sibTransId="{E4797475-426A-43CD-BD85-94E1B61F31D7}"/>
    <dgm:cxn modelId="{B5FBB693-C046-4EFC-8E2C-B86A41669B0B}" srcId="{955BC1FB-274E-48CB-945B-E40A72A20DD1}" destId="{5F9C6556-2E6D-4B85-B8AF-FA967F6961A0}" srcOrd="0" destOrd="0" parTransId="{90D92BD0-266B-4425-9A8A-99A7C199E2F1}" sibTransId="{43ECEF00-185E-4A2B-9BFC-45998D2ADC7C}"/>
    <dgm:cxn modelId="{FE0379CC-2D36-4916-9613-CC883F5B1775}" srcId="{955BC1FB-274E-48CB-945B-E40A72A20DD1}" destId="{0970B3A7-6CB9-4581-8FE1-673053EF8274}" srcOrd="2" destOrd="0" parTransId="{C8F697B6-C024-4883-BAD4-0D5AED289CE8}" sibTransId="{81141891-41EB-45B8-A5D2-47690B99ACA5}"/>
    <dgm:cxn modelId="{376C7667-0F39-4111-BBC1-4DC1C131DA8A}" type="presParOf" srcId="{5E293685-FB01-4145-8FD5-257665BD4416}" destId="{0DF87FBE-AA50-4909-81F0-061BC27EA7F6}" srcOrd="0" destOrd="0" presId="urn:microsoft.com/office/officeart/2005/8/layout/pyramid2"/>
    <dgm:cxn modelId="{91963503-88FA-40CE-A14E-EFDD7ED0A315}" type="presParOf" srcId="{5E293685-FB01-4145-8FD5-257665BD4416}" destId="{E468B5FE-F132-4901-B8DC-810683752E81}" srcOrd="1" destOrd="0" presId="urn:microsoft.com/office/officeart/2005/8/layout/pyramid2"/>
    <dgm:cxn modelId="{A994CA6A-5501-4C65-A27E-48EFE5A670D6}" type="presParOf" srcId="{E468B5FE-F132-4901-B8DC-810683752E81}" destId="{82BB93CB-59A3-4E0A-BC3F-C540B433B407}" srcOrd="0" destOrd="0" presId="urn:microsoft.com/office/officeart/2005/8/layout/pyramid2"/>
    <dgm:cxn modelId="{F39404FB-A9C7-4C7D-A068-38E2EAC66842}" type="presParOf" srcId="{E468B5FE-F132-4901-B8DC-810683752E81}" destId="{002C2260-48E9-49DE-A7C6-CB22FAA740F4}" srcOrd="1" destOrd="0" presId="urn:microsoft.com/office/officeart/2005/8/layout/pyramid2"/>
    <dgm:cxn modelId="{C48C8D3A-2A84-4BF5-9C5A-F7461E4E50D3}" type="presParOf" srcId="{E468B5FE-F132-4901-B8DC-810683752E81}" destId="{8236B5B0-5CAB-41E4-A772-C61EE60938D7}" srcOrd="2" destOrd="0" presId="urn:microsoft.com/office/officeart/2005/8/layout/pyramid2"/>
    <dgm:cxn modelId="{547FA5C8-5D8E-4B6D-BF7B-1629506064A0}" type="presParOf" srcId="{E468B5FE-F132-4901-B8DC-810683752E81}" destId="{2FD67ADC-3F63-42E3-9947-CE92E754D20A}" srcOrd="3" destOrd="0" presId="urn:microsoft.com/office/officeart/2005/8/layout/pyramid2"/>
    <dgm:cxn modelId="{F35AA363-1B4B-47A2-B597-814E0CD016C2}" type="presParOf" srcId="{E468B5FE-F132-4901-B8DC-810683752E81}" destId="{FE407F95-DF54-4CBD-BE28-30E202148322}" srcOrd="4" destOrd="0" presId="urn:microsoft.com/office/officeart/2005/8/layout/pyramid2"/>
    <dgm:cxn modelId="{5C2F32EF-A814-4DC0-8D5E-FD369A4B561E}" type="presParOf" srcId="{E468B5FE-F132-4901-B8DC-810683752E81}" destId="{9D0C27C8-3F52-4592-9446-1BAA67AD2FE6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5BC1FB-274E-48CB-945B-E40A72A20DD1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5F9C6556-2E6D-4B85-B8AF-FA967F6961A0}">
      <dgm:prSet phldrT="[Text]"/>
      <dgm:spPr/>
      <dgm:t>
        <a:bodyPr/>
        <a:lstStyle/>
        <a:p>
          <a:pPr algn="l"/>
          <a:r>
            <a:rPr lang="cs-CZ" dirty="0" smtClean="0"/>
            <a:t>Výrobní režie</a:t>
          </a:r>
          <a:endParaRPr lang="cs-CZ" dirty="0"/>
        </a:p>
      </dgm:t>
    </dgm:pt>
    <dgm:pt modelId="{90D92BD0-266B-4425-9A8A-99A7C199E2F1}" type="parTrans" cxnId="{B5FBB693-C046-4EFC-8E2C-B86A41669B0B}">
      <dgm:prSet/>
      <dgm:spPr/>
      <dgm:t>
        <a:bodyPr/>
        <a:lstStyle/>
        <a:p>
          <a:endParaRPr lang="cs-CZ"/>
        </a:p>
      </dgm:t>
    </dgm:pt>
    <dgm:pt modelId="{43ECEF00-185E-4A2B-9BFC-45998D2ADC7C}" type="sibTrans" cxnId="{B5FBB693-C046-4EFC-8E2C-B86A41669B0B}">
      <dgm:prSet/>
      <dgm:spPr/>
      <dgm:t>
        <a:bodyPr/>
        <a:lstStyle/>
        <a:p>
          <a:endParaRPr lang="cs-CZ"/>
        </a:p>
      </dgm:t>
    </dgm:pt>
    <dgm:pt modelId="{347620FB-E9DD-4E92-8E4E-47CC92DBE93D}">
      <dgm:prSet phldrT="[Text]"/>
      <dgm:spPr/>
      <dgm:t>
        <a:bodyPr/>
        <a:lstStyle/>
        <a:p>
          <a:pPr algn="l"/>
          <a:r>
            <a:rPr lang="cs-CZ" dirty="0" smtClean="0"/>
            <a:t>Správní režie</a:t>
          </a:r>
          <a:endParaRPr lang="cs-CZ" dirty="0"/>
        </a:p>
      </dgm:t>
    </dgm:pt>
    <dgm:pt modelId="{5A27B472-1F05-4CC8-B5F8-CDC27E1FD8DA}" type="parTrans" cxnId="{CF6E0D9D-18D0-4553-8AA9-6F104BC5CFBC}">
      <dgm:prSet/>
      <dgm:spPr/>
      <dgm:t>
        <a:bodyPr/>
        <a:lstStyle/>
        <a:p>
          <a:endParaRPr lang="cs-CZ"/>
        </a:p>
      </dgm:t>
    </dgm:pt>
    <dgm:pt modelId="{E4797475-426A-43CD-BD85-94E1B61F31D7}" type="sibTrans" cxnId="{CF6E0D9D-18D0-4553-8AA9-6F104BC5CFBC}">
      <dgm:prSet/>
      <dgm:spPr/>
      <dgm:t>
        <a:bodyPr/>
        <a:lstStyle/>
        <a:p>
          <a:endParaRPr lang="cs-CZ"/>
        </a:p>
      </dgm:t>
    </dgm:pt>
    <dgm:pt modelId="{0970B3A7-6CB9-4581-8FE1-673053EF8274}">
      <dgm:prSet phldrT="[Text]"/>
      <dgm:spPr/>
      <dgm:t>
        <a:bodyPr/>
        <a:lstStyle/>
        <a:p>
          <a:pPr algn="l"/>
          <a:r>
            <a:rPr lang="cs-CZ" dirty="0" smtClean="0"/>
            <a:t>Odbytová režie</a:t>
          </a:r>
          <a:endParaRPr lang="cs-CZ" dirty="0"/>
        </a:p>
      </dgm:t>
    </dgm:pt>
    <dgm:pt modelId="{C8F697B6-C024-4883-BAD4-0D5AED289CE8}" type="parTrans" cxnId="{FE0379CC-2D36-4916-9613-CC883F5B1775}">
      <dgm:prSet/>
      <dgm:spPr/>
      <dgm:t>
        <a:bodyPr/>
        <a:lstStyle/>
        <a:p>
          <a:endParaRPr lang="cs-CZ"/>
        </a:p>
      </dgm:t>
    </dgm:pt>
    <dgm:pt modelId="{81141891-41EB-45B8-A5D2-47690B99ACA5}" type="sibTrans" cxnId="{FE0379CC-2D36-4916-9613-CC883F5B1775}">
      <dgm:prSet/>
      <dgm:spPr/>
      <dgm:t>
        <a:bodyPr/>
        <a:lstStyle/>
        <a:p>
          <a:endParaRPr lang="cs-CZ"/>
        </a:p>
      </dgm:t>
    </dgm:pt>
    <dgm:pt modelId="{5E293685-FB01-4145-8FD5-257665BD4416}" type="pres">
      <dgm:prSet presAssocID="{955BC1FB-274E-48CB-945B-E40A72A20DD1}" presName="compositeShape" presStyleCnt="0">
        <dgm:presLayoutVars>
          <dgm:dir/>
          <dgm:resizeHandles/>
        </dgm:presLayoutVars>
      </dgm:prSet>
      <dgm:spPr/>
    </dgm:pt>
    <dgm:pt modelId="{0DF87FBE-AA50-4909-81F0-061BC27EA7F6}" type="pres">
      <dgm:prSet presAssocID="{955BC1FB-274E-48CB-945B-E40A72A20DD1}" presName="pyramid" presStyleLbl="node1" presStyleIdx="0" presStyleCnt="1" custLinFactNeighborX="-34259" custLinFactNeighborY="607"/>
      <dgm:spPr/>
    </dgm:pt>
    <dgm:pt modelId="{E468B5FE-F132-4901-B8DC-810683752E81}" type="pres">
      <dgm:prSet presAssocID="{955BC1FB-274E-48CB-945B-E40A72A20DD1}" presName="theList" presStyleCnt="0"/>
      <dgm:spPr/>
    </dgm:pt>
    <dgm:pt modelId="{82BB93CB-59A3-4E0A-BC3F-C540B433B407}" type="pres">
      <dgm:prSet presAssocID="{5F9C6556-2E6D-4B85-B8AF-FA967F6961A0}" presName="aNode" presStyleLbl="fgAcc1" presStyleIdx="0" presStyleCnt="3" custScaleX="1475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02C2260-48E9-49DE-A7C6-CB22FAA740F4}" type="pres">
      <dgm:prSet presAssocID="{5F9C6556-2E6D-4B85-B8AF-FA967F6961A0}" presName="aSpace" presStyleCnt="0"/>
      <dgm:spPr/>
    </dgm:pt>
    <dgm:pt modelId="{8236B5B0-5CAB-41E4-A772-C61EE60938D7}" type="pres">
      <dgm:prSet presAssocID="{347620FB-E9DD-4E92-8E4E-47CC92DBE93D}" presName="aNode" presStyleLbl="fgAcc1" presStyleIdx="1" presStyleCnt="3" custScaleX="14257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D67ADC-3F63-42E3-9947-CE92E754D20A}" type="pres">
      <dgm:prSet presAssocID="{347620FB-E9DD-4E92-8E4E-47CC92DBE93D}" presName="aSpace" presStyleCnt="0"/>
      <dgm:spPr/>
    </dgm:pt>
    <dgm:pt modelId="{FE407F95-DF54-4CBD-BE28-30E202148322}" type="pres">
      <dgm:prSet presAssocID="{0970B3A7-6CB9-4581-8FE1-673053EF8274}" presName="aNode" presStyleLbl="fgAcc1" presStyleIdx="2" presStyleCnt="3" custScaleX="14257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D0C27C8-3F52-4592-9446-1BAA67AD2FE6}" type="pres">
      <dgm:prSet presAssocID="{0970B3A7-6CB9-4581-8FE1-673053EF8274}" presName="aSpace" presStyleCnt="0"/>
      <dgm:spPr/>
    </dgm:pt>
  </dgm:ptLst>
  <dgm:cxnLst>
    <dgm:cxn modelId="{FE0379CC-2D36-4916-9613-CC883F5B1775}" srcId="{955BC1FB-274E-48CB-945B-E40A72A20DD1}" destId="{0970B3A7-6CB9-4581-8FE1-673053EF8274}" srcOrd="2" destOrd="0" parTransId="{C8F697B6-C024-4883-BAD4-0D5AED289CE8}" sibTransId="{81141891-41EB-45B8-A5D2-47690B99ACA5}"/>
    <dgm:cxn modelId="{32A00BBC-78CF-4D23-ACA8-2C9AA20B3DDF}" type="presOf" srcId="{955BC1FB-274E-48CB-945B-E40A72A20DD1}" destId="{5E293685-FB01-4145-8FD5-257665BD4416}" srcOrd="0" destOrd="0" presId="urn:microsoft.com/office/officeart/2005/8/layout/pyramid2"/>
    <dgm:cxn modelId="{58483A24-42E9-4987-AA81-C9663B2741A0}" type="presOf" srcId="{347620FB-E9DD-4E92-8E4E-47CC92DBE93D}" destId="{8236B5B0-5CAB-41E4-A772-C61EE60938D7}" srcOrd="0" destOrd="0" presId="urn:microsoft.com/office/officeart/2005/8/layout/pyramid2"/>
    <dgm:cxn modelId="{B5FBB693-C046-4EFC-8E2C-B86A41669B0B}" srcId="{955BC1FB-274E-48CB-945B-E40A72A20DD1}" destId="{5F9C6556-2E6D-4B85-B8AF-FA967F6961A0}" srcOrd="0" destOrd="0" parTransId="{90D92BD0-266B-4425-9A8A-99A7C199E2F1}" sibTransId="{43ECEF00-185E-4A2B-9BFC-45998D2ADC7C}"/>
    <dgm:cxn modelId="{CF6E0D9D-18D0-4553-8AA9-6F104BC5CFBC}" srcId="{955BC1FB-274E-48CB-945B-E40A72A20DD1}" destId="{347620FB-E9DD-4E92-8E4E-47CC92DBE93D}" srcOrd="1" destOrd="0" parTransId="{5A27B472-1F05-4CC8-B5F8-CDC27E1FD8DA}" sibTransId="{E4797475-426A-43CD-BD85-94E1B61F31D7}"/>
    <dgm:cxn modelId="{459F5FE2-A187-4169-A0AB-6655B51795D1}" type="presOf" srcId="{0970B3A7-6CB9-4581-8FE1-673053EF8274}" destId="{FE407F95-DF54-4CBD-BE28-30E202148322}" srcOrd="0" destOrd="0" presId="urn:microsoft.com/office/officeart/2005/8/layout/pyramid2"/>
    <dgm:cxn modelId="{85D89DD3-983C-4C9A-9223-63A0629C41A2}" type="presOf" srcId="{5F9C6556-2E6D-4B85-B8AF-FA967F6961A0}" destId="{82BB93CB-59A3-4E0A-BC3F-C540B433B407}" srcOrd="0" destOrd="0" presId="urn:microsoft.com/office/officeart/2005/8/layout/pyramid2"/>
    <dgm:cxn modelId="{55BF4613-5122-4740-853D-5FC1B56F3CE0}" type="presParOf" srcId="{5E293685-FB01-4145-8FD5-257665BD4416}" destId="{0DF87FBE-AA50-4909-81F0-061BC27EA7F6}" srcOrd="0" destOrd="0" presId="urn:microsoft.com/office/officeart/2005/8/layout/pyramid2"/>
    <dgm:cxn modelId="{C81A6AC0-1215-468B-9BA7-83A26B063525}" type="presParOf" srcId="{5E293685-FB01-4145-8FD5-257665BD4416}" destId="{E468B5FE-F132-4901-B8DC-810683752E81}" srcOrd="1" destOrd="0" presId="urn:microsoft.com/office/officeart/2005/8/layout/pyramid2"/>
    <dgm:cxn modelId="{1F430D37-E2F2-4D60-A58D-EB8C9534AE2B}" type="presParOf" srcId="{E468B5FE-F132-4901-B8DC-810683752E81}" destId="{82BB93CB-59A3-4E0A-BC3F-C540B433B407}" srcOrd="0" destOrd="0" presId="urn:microsoft.com/office/officeart/2005/8/layout/pyramid2"/>
    <dgm:cxn modelId="{74CF90F5-5690-46F7-B401-87E2C339BB59}" type="presParOf" srcId="{E468B5FE-F132-4901-B8DC-810683752E81}" destId="{002C2260-48E9-49DE-A7C6-CB22FAA740F4}" srcOrd="1" destOrd="0" presId="urn:microsoft.com/office/officeart/2005/8/layout/pyramid2"/>
    <dgm:cxn modelId="{C7214B81-B407-4CD4-84DE-F4C3C26E7C2E}" type="presParOf" srcId="{E468B5FE-F132-4901-B8DC-810683752E81}" destId="{8236B5B0-5CAB-41E4-A772-C61EE60938D7}" srcOrd="2" destOrd="0" presId="urn:microsoft.com/office/officeart/2005/8/layout/pyramid2"/>
    <dgm:cxn modelId="{9328D638-A1D5-4822-B3C3-A4B6D8309AEA}" type="presParOf" srcId="{E468B5FE-F132-4901-B8DC-810683752E81}" destId="{2FD67ADC-3F63-42E3-9947-CE92E754D20A}" srcOrd="3" destOrd="0" presId="urn:microsoft.com/office/officeart/2005/8/layout/pyramid2"/>
    <dgm:cxn modelId="{8A24DECF-866E-40DE-A574-30CB633D5B9B}" type="presParOf" srcId="{E468B5FE-F132-4901-B8DC-810683752E81}" destId="{FE407F95-DF54-4CBD-BE28-30E202148322}" srcOrd="4" destOrd="0" presId="urn:microsoft.com/office/officeart/2005/8/layout/pyramid2"/>
    <dgm:cxn modelId="{DFE248C0-2293-4E2A-909B-FE730A527130}" type="presParOf" srcId="{E468B5FE-F132-4901-B8DC-810683752E81}" destId="{9D0C27C8-3F52-4592-9446-1BAA67AD2FE6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87FBE-AA50-4909-81F0-061BC27EA7F6}">
      <dsp:nvSpPr>
        <dsp:cNvPr id="0" name=""/>
        <dsp:cNvSpPr/>
      </dsp:nvSpPr>
      <dsp:spPr>
        <a:xfrm>
          <a:off x="0" y="0"/>
          <a:ext cx="4708525" cy="470852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B93CB-59A3-4E0A-BC3F-C540B433B407}">
      <dsp:nvSpPr>
        <dsp:cNvPr id="0" name=""/>
        <dsp:cNvSpPr/>
      </dsp:nvSpPr>
      <dsp:spPr>
        <a:xfrm>
          <a:off x="2671182" y="473381"/>
          <a:ext cx="4514512" cy="11145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 dirty="0" smtClean="0"/>
            <a:t>Přímý materiál</a:t>
          </a:r>
          <a:endParaRPr lang="cs-CZ" sz="3100" kern="1200" dirty="0"/>
        </a:p>
      </dsp:txBody>
      <dsp:txXfrm>
        <a:off x="2725592" y="527791"/>
        <a:ext cx="4405692" cy="1005776"/>
      </dsp:txXfrm>
    </dsp:sp>
    <dsp:sp modelId="{8236B5B0-5CAB-41E4-A772-C61EE60938D7}">
      <dsp:nvSpPr>
        <dsp:cNvPr id="0" name=""/>
        <dsp:cNvSpPr/>
      </dsp:nvSpPr>
      <dsp:spPr>
        <a:xfrm>
          <a:off x="2746655" y="1727302"/>
          <a:ext cx="4363566" cy="11145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 dirty="0" smtClean="0"/>
            <a:t>Přímé mzdy</a:t>
          </a:r>
          <a:endParaRPr lang="cs-CZ" sz="3100" kern="1200" dirty="0"/>
        </a:p>
      </dsp:txBody>
      <dsp:txXfrm>
        <a:off x="2801065" y="1781712"/>
        <a:ext cx="4254746" cy="1005776"/>
      </dsp:txXfrm>
    </dsp:sp>
    <dsp:sp modelId="{FE407F95-DF54-4CBD-BE28-30E202148322}">
      <dsp:nvSpPr>
        <dsp:cNvPr id="0" name=""/>
        <dsp:cNvSpPr/>
      </dsp:nvSpPr>
      <dsp:spPr>
        <a:xfrm>
          <a:off x="2746655" y="2981222"/>
          <a:ext cx="4363566" cy="11145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 dirty="0" smtClean="0"/>
            <a:t>Ostatní přímé náklady</a:t>
          </a:r>
          <a:endParaRPr lang="cs-CZ" sz="3100" kern="1200" dirty="0"/>
        </a:p>
      </dsp:txBody>
      <dsp:txXfrm>
        <a:off x="2801065" y="3035632"/>
        <a:ext cx="4254746" cy="100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6BEB2-4FD7-4DEE-9CAA-2151E68668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42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AB54-0DC0-40D9-AA90-0152C73AB6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0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042BF-2C39-4352-BFC7-0676FAC94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03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9C4DA-80FF-45C8-AB54-E89B2420E2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7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CB23A-BB3B-4FCF-82C8-E02BE4C98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036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CFF86-6112-4DDA-B37E-47EFF8AD9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73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1630E-DF4D-4E6F-A9B2-164AD283F5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7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E568D-AA5E-4C5A-B122-BF67FDE75E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32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3FBE2-FE93-445B-9BEA-2C21A3757C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48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662F1-1A75-4465-AA57-5F67657ECB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08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75CBD-A38E-406B-858E-B525C1961C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94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97E6B3E-06CF-4966-9D83-D442B14B6D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31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portal.justice.cz/Justice2/Uvod/uvod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60363" y="388938"/>
            <a:ext cx="8489950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6400">
                <a:solidFill>
                  <a:srgbClr val="FFFF66"/>
                </a:solidFill>
                <a:cs typeface="Arial" charset="0"/>
              </a:rPr>
              <a:t>Výukový materiál</a:t>
            </a:r>
          </a:p>
          <a:p>
            <a:pPr algn="ctr" eaLnBrk="1" hangingPunct="1"/>
            <a:r>
              <a:rPr lang="cs-CZ" sz="2500">
                <a:solidFill>
                  <a:srgbClr val="FFFF66"/>
                </a:solidFill>
                <a:cs typeface="Arial" charset="0"/>
              </a:rPr>
              <a:t>zpracovaný v rámci projektu</a:t>
            </a:r>
          </a:p>
        </p:txBody>
      </p:sp>
      <p:pic>
        <p:nvPicPr>
          <p:cNvPr id="3076" name="Obrázek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903288" y="4398963"/>
            <a:ext cx="1690687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Označení: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6983413" y="4398963"/>
            <a:ext cx="12573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Sada: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903288" y="4854575"/>
            <a:ext cx="27654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Ověření ve výuce: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6977063" y="4854575"/>
            <a:ext cx="116681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Třída:</a:t>
            </a:r>
          </a:p>
        </p:txBody>
      </p:sp>
      <p:sp>
        <p:nvSpPr>
          <p:cNvPr id="3081" name="TextovéPole 8"/>
          <p:cNvSpPr txBox="1">
            <a:spLocks noChangeArrowheads="1"/>
          </p:cNvSpPr>
          <p:nvPr/>
        </p:nvSpPr>
        <p:spPr bwMode="auto">
          <a:xfrm>
            <a:off x="903288" y="5329238"/>
            <a:ext cx="13255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Datum:</a:t>
            </a:r>
          </a:p>
        </p:txBody>
      </p:sp>
      <p:sp>
        <p:nvSpPr>
          <p:cNvPr id="3082" name="TextovéPole 9"/>
          <p:cNvSpPr txBox="1">
            <a:spLocks noChangeArrowheads="1"/>
          </p:cNvSpPr>
          <p:nvPr/>
        </p:nvSpPr>
        <p:spPr bwMode="auto">
          <a:xfrm>
            <a:off x="903288" y="3925888"/>
            <a:ext cx="379412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Registrační číslo projektu:</a:t>
            </a:r>
          </a:p>
        </p:txBody>
      </p:sp>
      <p:pic>
        <p:nvPicPr>
          <p:cNvPr id="3083" name="Obrázek 10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ovéPole 11"/>
          <p:cNvSpPr txBox="1">
            <a:spLocks noChangeArrowheads="1"/>
          </p:cNvSpPr>
          <p:nvPr/>
        </p:nvSpPr>
        <p:spPr bwMode="auto">
          <a:xfrm>
            <a:off x="4429125" y="3925888"/>
            <a:ext cx="41751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CZ.1.07/1.5.00/34.0199</a:t>
            </a:r>
          </a:p>
        </p:txBody>
      </p:sp>
      <p:sp>
        <p:nvSpPr>
          <p:cNvPr id="3085" name="TextovéPole 12"/>
          <p:cNvSpPr txBox="1">
            <a:spLocks noChangeArrowheads="1"/>
          </p:cNvSpPr>
          <p:nvPr/>
        </p:nvSpPr>
        <p:spPr bwMode="auto">
          <a:xfrm>
            <a:off x="7840663" y="4398963"/>
            <a:ext cx="503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2</a:t>
            </a:r>
          </a:p>
        </p:txBody>
      </p:sp>
      <p:sp>
        <p:nvSpPr>
          <p:cNvPr id="3086" name="TextovéPole 13"/>
          <p:cNvSpPr txBox="1">
            <a:spLocks noChangeArrowheads="1"/>
          </p:cNvSpPr>
          <p:nvPr/>
        </p:nvSpPr>
        <p:spPr bwMode="auto">
          <a:xfrm>
            <a:off x="2339975" y="4398963"/>
            <a:ext cx="4464050" cy="404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 smtClean="0">
                <a:solidFill>
                  <a:srgbClr val="FFFF66"/>
                </a:solidFill>
                <a:cs typeface="Arial" charset="0"/>
              </a:rPr>
              <a:t>VY_32_INOVACE_UCE_SA_2_03</a:t>
            </a:r>
            <a:endParaRPr 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3087" name="TextovéPole 14"/>
          <p:cNvSpPr txBox="1">
            <a:spLocks noChangeArrowheads="1"/>
          </p:cNvSpPr>
          <p:nvPr/>
        </p:nvSpPr>
        <p:spPr bwMode="auto">
          <a:xfrm>
            <a:off x="3360738" y="4854575"/>
            <a:ext cx="1665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9. 1. 2013</a:t>
            </a:r>
          </a:p>
        </p:txBody>
      </p:sp>
      <p:sp>
        <p:nvSpPr>
          <p:cNvPr id="3088" name="TextovéPole 15"/>
          <p:cNvSpPr txBox="1">
            <a:spLocks noChangeArrowheads="1"/>
          </p:cNvSpPr>
          <p:nvPr/>
        </p:nvSpPr>
        <p:spPr bwMode="auto">
          <a:xfrm>
            <a:off x="7834313" y="4854575"/>
            <a:ext cx="6985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4.B</a:t>
            </a:r>
          </a:p>
        </p:txBody>
      </p:sp>
      <p:sp>
        <p:nvSpPr>
          <p:cNvPr id="3089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20. 12. 2012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Výrobní režie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Náklady společné všem výrobkům:</a:t>
            </a:r>
          </a:p>
          <a:p>
            <a:pPr eaLnBrk="1" hangingPunct="1">
              <a:buFontTx/>
              <a:buNone/>
            </a:pPr>
            <a:endParaRPr lang="cs-CZ" i="1" smtClean="0"/>
          </a:p>
          <a:p>
            <a:pPr eaLnBrk="1" hangingPunct="1">
              <a:buFont typeface="Wingdings" pitchFamily="2" charset="2"/>
              <a:buChar char="ü"/>
            </a:pPr>
            <a:r>
              <a:rPr lang="cs-CZ" smtClean="0"/>
              <a:t>Pomocný materiál, provozovací látky, čisticí prostředky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mtClean="0"/>
              <a:t>Mzda mistra ve výrobě, vrátného, uklízečky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mtClean="0"/>
              <a:t>Energie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mtClean="0"/>
              <a:t>Opravy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mtClean="0"/>
              <a:t>Nájemné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mtClean="0"/>
              <a:t>Odpisy dlouhodobého majetku</a:t>
            </a:r>
          </a:p>
          <a:p>
            <a:pPr algn="ctr" eaLnBrk="1" hangingPunct="1">
              <a:buFontTx/>
              <a:buNone/>
            </a:pPr>
            <a:endParaRPr lang="cs-CZ" b="1" smtClean="0"/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Správní režie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Náklady spojené s </a:t>
            </a:r>
            <a:r>
              <a:rPr lang="cs-CZ" sz="2400" smtClean="0">
                <a:solidFill>
                  <a:srgbClr val="FFFF00"/>
                </a:solidFill>
              </a:rPr>
              <a:t>řízením</a:t>
            </a:r>
            <a:r>
              <a:rPr lang="cs-CZ" sz="2400" smtClean="0"/>
              <a:t> podniku: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Mzdy managementu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Cestovné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Telefon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Nájemné administrativní budovy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Odbytová režie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Náklady spojené s </a:t>
            </a:r>
            <a:r>
              <a:rPr lang="cs-CZ" sz="2400" smtClean="0">
                <a:solidFill>
                  <a:srgbClr val="FFFF00"/>
                </a:solidFill>
              </a:rPr>
              <a:t>odbytem</a:t>
            </a:r>
            <a:r>
              <a:rPr lang="cs-CZ" sz="2400" smtClean="0"/>
              <a:t>: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Mzdy pracovníků odbytu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Cestovné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Telefon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Nájemné skladu výrobků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Náklady marketingu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smtClean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Doplňte tabulku pro variantu výroby </a:t>
            </a:r>
          </a:p>
          <a:p>
            <a:pPr eaLnBrk="1" hangingPunct="1">
              <a:buFontTx/>
              <a:buNone/>
            </a:pPr>
            <a:r>
              <a:rPr lang="cs-CZ" smtClean="0"/>
              <a:t>dámských kožených kabelek: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750" y="2349500"/>
          <a:ext cx="8064500" cy="2595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161"/>
                <a:gridCol w="5472339"/>
              </a:tblGrid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Položka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Náklad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Přímý materiál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6" marR="91436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Přímé mzdy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6" marR="91436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Ostatní přímé náklady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6" marR="91436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Výrobní režie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6" marR="91436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Správní režie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6" marR="91436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Odbytová režie</a:t>
                      </a:r>
                      <a:endParaRPr lang="cs-CZ" sz="1800" dirty="0"/>
                    </a:p>
                  </a:txBody>
                  <a:tcPr marL="91436" marR="91436" marT="45714" marB="45714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6" marR="91436" marT="45714" marB="4571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smtClean="0"/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Doplňte tabulku pro variantu výroby </a:t>
            </a:r>
          </a:p>
          <a:p>
            <a:pPr eaLnBrk="1" hangingPunct="1">
              <a:buFontTx/>
              <a:buNone/>
            </a:pPr>
            <a:r>
              <a:rPr lang="cs-CZ" smtClean="0"/>
              <a:t>dámských kožených kabelek: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750" y="2349500"/>
          <a:ext cx="8064500" cy="3133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161"/>
                <a:gridCol w="5472339"/>
              </a:tblGrid>
              <a:tr h="370724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Položka</a:t>
                      </a:r>
                      <a:endParaRPr lang="cs-CZ" sz="1800" dirty="0"/>
                    </a:p>
                  </a:txBody>
                  <a:tcPr marL="91436" marR="91436"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Náklad</a:t>
                      </a:r>
                      <a:endParaRPr lang="cs-CZ" sz="1800" dirty="0"/>
                    </a:p>
                  </a:txBody>
                  <a:tcPr marL="91436" marR="91436" marT="45707" marB="45707"/>
                </a:tc>
              </a:tr>
              <a:tr h="370724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Přímý materiál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kůže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</a:tr>
              <a:tr h="370724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Přímé mzdy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mzda dělníka, který</a:t>
                      </a:r>
                      <a:r>
                        <a:rPr lang="cs-CZ" sz="1800" baseline="0" dirty="0" smtClean="0"/>
                        <a:t> řeže kůži a šije kabelky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</a:tr>
              <a:tr h="640051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Ostatní přímé náklady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sociální</a:t>
                      </a:r>
                      <a:r>
                        <a:rPr lang="cs-CZ" sz="1800" baseline="0" dirty="0" smtClean="0"/>
                        <a:t> a zdravotní pojištění z přímých mezd placené zaměstnavatelem za zaměstnance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</a:tr>
              <a:tr h="370724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Výrobní režie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mzda mistra ve výrobě, uklízečky,</a:t>
                      </a:r>
                      <a:r>
                        <a:rPr lang="cs-CZ" sz="1800" baseline="0" dirty="0" smtClean="0"/>
                        <a:t> vrátného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</a:tr>
              <a:tr h="370724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Správní režie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mzda ředitele firmy</a:t>
                      </a:r>
                      <a:r>
                        <a:rPr lang="cs-CZ" sz="1800" baseline="0" dirty="0" smtClean="0"/>
                        <a:t> a jeho sekretářky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</a:tr>
              <a:tr h="640051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Odbytová režie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mzda pracovníka v marketingu, prodejce, náklady na balení výrobků </a:t>
                      </a:r>
                      <a:endParaRPr lang="cs-CZ" sz="1800" dirty="0"/>
                    </a:p>
                  </a:txBody>
                  <a:tcPr marL="91436" marR="91436" marT="45707" marB="45707" anchor="ctr"/>
                </a:tc>
              </a:tr>
            </a:tbl>
          </a:graphicData>
        </a:graphic>
      </p:graphicFrame>
      <p:sp>
        <p:nvSpPr>
          <p:cNvPr id="5" name="Veselý obličej 4"/>
          <p:cNvSpPr/>
          <p:nvPr/>
        </p:nvSpPr>
        <p:spPr>
          <a:xfrm>
            <a:off x="8027988" y="333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>
                    <a:lumMod val="85000"/>
                  </a:schemeClr>
                </a:solidFill>
                <a:latin typeface="Arial" charset="0"/>
              </a:rPr>
              <a:t>Zdroje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1) Štohl, P. Učebnice účetnictví pro střední školy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 a veřejnost. Znojmo : Nakladatelství Štohl Pavel Ing. </a:t>
            </a:r>
          </a:p>
          <a:p>
            <a:pPr marL="381000" indent="-381000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 – vzdělávací středisko. 2012. ISBN 978-80-903915-3-6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2) http://business.center.cz/business/pravo/zakony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3) http://portal.justice.cz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4) www.mfcr.cz/cps/rde/xchg/mfcr/xls/platna_legislativa_ucetni_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standardy_75927.html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5) Účtová osnova, České účetní standardy – postupy účtování pro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podnikatele : ANAG. 2012. ISBN 978-80-7263-729-4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6) Obchodní zákoník a předpisy související : ANAG. 2012. ISBN 978-80-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7263-720-1</a:t>
            </a:r>
          </a:p>
          <a:p>
            <a:pPr marL="381000" indent="-381000" eaLnBrk="1" hangingPunct="1"/>
            <a:endParaRPr lang="cs-CZ" smtClean="0">
              <a:latin typeface="Arial" charset="0"/>
            </a:endParaRPr>
          </a:p>
          <a:p>
            <a:pPr marL="381000" indent="-381000" eaLnBrk="1" hangingPunct="1"/>
            <a:endParaRPr lang="cs-CZ" smtClean="0">
              <a:latin typeface="Arial" charset="0"/>
              <a:hlinkClick r:id="rId2"/>
            </a:endParaRPr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mtClean="0"/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z="2400" smtClean="0">
              <a:latin typeface="Arial" charset="0"/>
            </a:endParaRPr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Obrázek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ovéPole 2"/>
          <p:cNvSpPr txBox="1">
            <a:spLocks noChangeArrowheads="1"/>
          </p:cNvSpPr>
          <p:nvPr/>
        </p:nvSpPr>
        <p:spPr bwMode="auto">
          <a:xfrm>
            <a:off x="446088" y="514350"/>
            <a:ext cx="8251825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4000" b="1">
                <a:solidFill>
                  <a:srgbClr val="FFFF66"/>
                </a:solidFill>
                <a:cs typeface="Arial" charset="0"/>
              </a:rPr>
              <a:t>Rozpočet – horizontální struktura</a:t>
            </a:r>
          </a:p>
        </p:txBody>
      </p:sp>
      <p:pic>
        <p:nvPicPr>
          <p:cNvPr id="4100" name="Obrázek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34950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ovéPole 4"/>
          <p:cNvSpPr txBox="1">
            <a:spLocks noChangeArrowheads="1"/>
          </p:cNvSpPr>
          <p:nvPr/>
        </p:nvSpPr>
        <p:spPr bwMode="auto">
          <a:xfrm>
            <a:off x="503238" y="4835525"/>
            <a:ext cx="42052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Jméno autora (vč. titulu):</a:t>
            </a:r>
          </a:p>
        </p:txBody>
      </p:sp>
      <p:sp>
        <p:nvSpPr>
          <p:cNvPr id="4102" name="TextovéPole 5"/>
          <p:cNvSpPr txBox="1">
            <a:spLocks noChangeArrowheads="1"/>
          </p:cNvSpPr>
          <p:nvPr/>
        </p:nvSpPr>
        <p:spPr bwMode="auto">
          <a:xfrm>
            <a:off x="514350" y="5272088"/>
            <a:ext cx="23288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Škola – adresa:</a:t>
            </a:r>
          </a:p>
        </p:txBody>
      </p:sp>
      <p:sp>
        <p:nvSpPr>
          <p:cNvPr id="4103" name="TextovéPole 6"/>
          <p:cNvSpPr txBox="1">
            <a:spLocks noChangeArrowheads="1"/>
          </p:cNvSpPr>
          <p:nvPr/>
        </p:nvSpPr>
        <p:spPr bwMode="auto">
          <a:xfrm>
            <a:off x="503238" y="3533775"/>
            <a:ext cx="13477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Ročník:</a:t>
            </a:r>
          </a:p>
        </p:txBody>
      </p:sp>
      <p:sp>
        <p:nvSpPr>
          <p:cNvPr id="4104" name="TextovéPole 7"/>
          <p:cNvSpPr txBox="1">
            <a:spLocks noChangeArrowheads="1"/>
          </p:cNvSpPr>
          <p:nvPr/>
        </p:nvSpPr>
        <p:spPr bwMode="auto">
          <a:xfrm>
            <a:off x="492125" y="2708275"/>
            <a:ext cx="26050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Předmět:</a:t>
            </a:r>
          </a:p>
        </p:txBody>
      </p:sp>
      <p:sp>
        <p:nvSpPr>
          <p:cNvPr id="4105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Anotace:</a:t>
            </a:r>
          </a:p>
        </p:txBody>
      </p:sp>
      <p:sp>
        <p:nvSpPr>
          <p:cNvPr id="4106" name="TextovéPole 9"/>
          <p:cNvSpPr txBox="1">
            <a:spLocks noChangeArrowheads="1"/>
          </p:cNvSpPr>
          <p:nvPr/>
        </p:nvSpPr>
        <p:spPr bwMode="auto">
          <a:xfrm>
            <a:off x="2851150" y="3533775"/>
            <a:ext cx="178435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4. ročník</a:t>
            </a:r>
          </a:p>
        </p:txBody>
      </p:sp>
      <p:sp>
        <p:nvSpPr>
          <p:cNvPr id="4107" name="TextovéPole 10"/>
          <p:cNvSpPr txBox="1">
            <a:spLocks noChangeArrowheads="1"/>
          </p:cNvSpPr>
          <p:nvPr/>
        </p:nvSpPr>
        <p:spPr bwMode="auto">
          <a:xfrm>
            <a:off x="2851150" y="2709863"/>
            <a:ext cx="2035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Účetnictví</a:t>
            </a:r>
          </a:p>
        </p:txBody>
      </p:sp>
      <p:sp>
        <p:nvSpPr>
          <p:cNvPr id="4108" name="TextovéPole 11"/>
          <p:cNvSpPr txBox="1">
            <a:spLocks noChangeArrowheads="1"/>
          </p:cNvSpPr>
          <p:nvPr/>
        </p:nvSpPr>
        <p:spPr bwMode="auto">
          <a:xfrm>
            <a:off x="3922713" y="4835525"/>
            <a:ext cx="407035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Ing. Hana Samcová</a:t>
            </a:r>
          </a:p>
        </p:txBody>
      </p:sp>
      <p:sp>
        <p:nvSpPr>
          <p:cNvPr id="4109" name="TextovéPole 12"/>
          <p:cNvSpPr txBox="1">
            <a:spLocks noChangeArrowheads="1"/>
          </p:cNvSpPr>
          <p:nvPr/>
        </p:nvSpPr>
        <p:spPr bwMode="auto">
          <a:xfrm>
            <a:off x="2693988" y="5272088"/>
            <a:ext cx="50053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100" b="1">
                <a:solidFill>
                  <a:srgbClr val="FFFF66"/>
                </a:solidFill>
                <a:cs typeface="Arial" charset="0"/>
              </a:rPr>
              <a:t>OA a VOŠE Tábor, Jiráskova 1615</a:t>
            </a:r>
            <a:endParaRPr 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4110" name="TextovéPole 8"/>
          <p:cNvSpPr txBox="1">
            <a:spLocks noChangeArrowheads="1"/>
          </p:cNvSpPr>
          <p:nvPr/>
        </p:nvSpPr>
        <p:spPr bwMode="auto">
          <a:xfrm>
            <a:off x="2851150" y="3965575"/>
            <a:ext cx="589756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Členění nákladů v rozpočtu, přímé a režijní náklady, vlastní náklady výroby a výkonu</a:t>
            </a:r>
          </a:p>
        </p:txBody>
      </p:sp>
      <p:sp>
        <p:nvSpPr>
          <p:cNvPr id="4111" name="TextovéPole 7"/>
          <p:cNvSpPr txBox="1">
            <a:spLocks noChangeArrowheads="1"/>
          </p:cNvSpPr>
          <p:nvPr/>
        </p:nvSpPr>
        <p:spPr bwMode="auto">
          <a:xfrm>
            <a:off x="490538" y="3101975"/>
            <a:ext cx="2605087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FF"/>
                </a:solidFill>
                <a:cs typeface="Arial" charset="0"/>
              </a:rPr>
              <a:t>Tematická oblast:</a:t>
            </a:r>
          </a:p>
        </p:txBody>
      </p:sp>
      <p:sp>
        <p:nvSpPr>
          <p:cNvPr id="4112" name="TextovéPole 10"/>
          <p:cNvSpPr txBox="1">
            <a:spLocks noChangeArrowheads="1"/>
          </p:cNvSpPr>
          <p:nvPr/>
        </p:nvSpPr>
        <p:spPr bwMode="auto">
          <a:xfrm>
            <a:off x="2849563" y="3103563"/>
            <a:ext cx="56816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732" tIns="40366" rIns="80732" bIns="40366">
            <a:spAutoFit/>
          </a:bodyPr>
          <a:lstStyle>
            <a:lvl1pPr defTabSz="8080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080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080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100" b="1">
                <a:solidFill>
                  <a:srgbClr val="FFFF66"/>
                </a:solidFill>
                <a:cs typeface="Arial" charset="0"/>
              </a:rPr>
              <a:t>Vnitropodnikové účetnictví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Členění   nákladů       v   rozpočtu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20938"/>
            <a:ext cx="6400800" cy="3744912"/>
          </a:xfrm>
        </p:spPr>
        <p:txBody>
          <a:bodyPr/>
          <a:lstStyle/>
          <a:p>
            <a:pPr eaLnBrk="1" hangingPunct="1"/>
            <a:r>
              <a:rPr lang="cs-CZ" b="1" smtClean="0"/>
              <a:t>Horizontální struktura 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 členění podle </a:t>
            </a:r>
          </a:p>
          <a:p>
            <a:pPr eaLnBrk="1" hangingPunct="1"/>
            <a:r>
              <a:rPr lang="cs-CZ" b="1" smtClean="0">
                <a:solidFill>
                  <a:srgbClr val="FFFF00"/>
                </a:solidFill>
              </a:rPr>
              <a:t>položek </a:t>
            </a:r>
          </a:p>
          <a:p>
            <a:pPr eaLnBrk="1" hangingPunct="1"/>
            <a:r>
              <a:rPr lang="cs-CZ" b="1" smtClean="0">
                <a:solidFill>
                  <a:srgbClr val="FFFF00"/>
                </a:solidFill>
              </a:rPr>
              <a:t>kalkulačního vzorce</a:t>
            </a:r>
          </a:p>
        </p:txBody>
      </p:sp>
      <p:sp>
        <p:nvSpPr>
          <p:cNvPr id="8" name="Šipka doprava 7"/>
          <p:cNvSpPr/>
          <p:nvPr/>
        </p:nvSpPr>
        <p:spPr>
          <a:xfrm>
            <a:off x="2700338" y="3141663"/>
            <a:ext cx="381635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8493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Horizontální struktura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968875"/>
          </a:xfrm>
          <a:ln w="76200">
            <a:solidFill>
              <a:srgbClr val="FFFF00"/>
            </a:solidFill>
          </a:ln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cs-CZ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b="1" dirty="0" smtClean="0"/>
              <a:t>1. Přímý materiál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b="1" dirty="0" smtClean="0"/>
              <a:t>2. Přímé mzdy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b="1" dirty="0" smtClean="0"/>
              <a:t>3. Ostatní přímé náklady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dirty="0" smtClean="0"/>
              <a:t>    </a:t>
            </a:r>
            <a:r>
              <a:rPr lang="cs-CZ" b="1" i="1" dirty="0" smtClean="0">
                <a:solidFill>
                  <a:srgbClr val="FFFF00"/>
                </a:solidFill>
              </a:rPr>
              <a:t>Součet přímých nákladů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b="1" dirty="0" smtClean="0"/>
              <a:t>4. Výrobní režie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dirty="0" smtClean="0"/>
              <a:t>    </a:t>
            </a:r>
            <a:r>
              <a:rPr lang="cs-CZ" b="1" i="1" dirty="0" smtClean="0">
                <a:solidFill>
                  <a:srgbClr val="FFFF00"/>
                </a:solidFill>
              </a:rPr>
              <a:t>Vlastní náklady výroby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b="1" dirty="0" smtClean="0"/>
              <a:t>5. Správní režie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dirty="0" smtClean="0"/>
              <a:t>    </a:t>
            </a:r>
            <a:r>
              <a:rPr lang="cs-CZ" b="1" i="1" dirty="0" smtClean="0">
                <a:solidFill>
                  <a:srgbClr val="FFFF00"/>
                </a:solidFill>
              </a:rPr>
              <a:t>Vlastní náklady výkonu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b="1" dirty="0" smtClean="0"/>
              <a:t>6. Odbytová režie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dirty="0" smtClean="0"/>
              <a:t>    </a:t>
            </a:r>
            <a:r>
              <a:rPr lang="cs-CZ" b="1" i="1" dirty="0" smtClean="0">
                <a:solidFill>
                  <a:srgbClr val="FFFF00"/>
                </a:solidFill>
              </a:rPr>
              <a:t>Úplné vlastní náklady výkonu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cs-CZ" dirty="0" smtClean="0">
                <a:solidFill>
                  <a:srgbClr val="FFFF00"/>
                </a:solidFill>
              </a:rPr>
              <a:t>       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</p:txBody>
      </p:sp>
      <p:sp>
        <p:nvSpPr>
          <p:cNvPr id="5" name="Šipka doprava 4"/>
          <p:cNvSpPr/>
          <p:nvPr/>
        </p:nvSpPr>
        <p:spPr>
          <a:xfrm>
            <a:off x="3419475" y="981075"/>
            <a:ext cx="2232025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Přímé náklady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Přímý materiál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cs-CZ" b="1" smtClean="0">
                <a:solidFill>
                  <a:srgbClr val="FFFF00"/>
                </a:solidFill>
              </a:rPr>
              <a:t>Základní materiál</a:t>
            </a:r>
            <a:r>
              <a:rPr lang="cs-CZ" b="1" smtClean="0"/>
              <a:t>, tvořící podstatu výrobku.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Tx/>
              <a:buNone/>
            </a:pPr>
            <a:r>
              <a:rPr lang="cs-CZ" sz="2400" smtClean="0"/>
              <a:t>         Doplňte tabulku vlastními příklady: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403350" y="3141663"/>
          <a:ext cx="6096000" cy="296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Výrobek</a:t>
                      </a:r>
                      <a:endParaRPr lang="cs-CZ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Přímý materiál</a:t>
                      </a:r>
                      <a:endParaRPr lang="cs-CZ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Nábytek – masiv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Dřevo</a:t>
                      </a:r>
                      <a:endParaRPr lang="cs-CZ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Košile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Bavlněná látka</a:t>
                      </a:r>
                      <a:endParaRPr lang="cs-CZ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25" marB="457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Přímé mzdy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cs-CZ" b="1" smtClean="0">
                <a:solidFill>
                  <a:srgbClr val="FFFF00"/>
                </a:solidFill>
              </a:rPr>
              <a:t>Mzdy výrobních dělníků</a:t>
            </a:r>
            <a:r>
              <a:rPr lang="cs-CZ" b="1" smtClean="0"/>
              <a:t>,</a:t>
            </a:r>
          </a:p>
          <a:p>
            <a:pPr algn="ctr" eaLnBrk="1" hangingPunct="1">
              <a:buFontTx/>
              <a:buNone/>
            </a:pPr>
            <a:r>
              <a:rPr lang="cs-CZ" b="1" smtClean="0"/>
              <a:t> placených úkolovou mzdou.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Tx/>
              <a:buNone/>
            </a:pPr>
            <a:r>
              <a:rPr lang="cs-CZ" sz="2400" smtClean="0"/>
              <a:t>          Doplňte tabulku vlastními příklady: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476375" y="3573463"/>
          <a:ext cx="6096000" cy="2224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Výrobek</a:t>
                      </a:r>
                      <a:endParaRPr lang="cs-CZ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Přímá mzdy</a:t>
                      </a:r>
                      <a:endParaRPr lang="cs-CZ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Nábytek – masiv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truhlář</a:t>
                      </a:r>
                      <a:endParaRPr lang="cs-CZ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Košile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švadlena</a:t>
                      </a:r>
                      <a:endParaRPr lang="cs-CZ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00" marB="457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Ostatní přímé náklady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Náklady s </a:t>
            </a:r>
            <a:r>
              <a:rPr lang="cs-CZ" sz="2400" smtClean="0">
                <a:solidFill>
                  <a:srgbClr val="FFFF00"/>
                </a:solidFill>
              </a:rPr>
              <a:t>přímým vztahem k jednotce výkonu </a:t>
            </a:r>
            <a:r>
              <a:rPr lang="cs-CZ" sz="2400" smtClean="0"/>
              <a:t>(jednomu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výrobku) kromě přímých mezd a přímého materiálu: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Pojistné z přímých mezd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Energie do výrobních strojů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cs-CZ" sz="2400" smtClean="0"/>
              <a:t>Odpisy (uvažujeme-li pouze fyzické opotřebení            v důsledku činnosti)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Režijní náklady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211</TotalTime>
  <Words>496</Words>
  <Application>Microsoft Office PowerPoint</Application>
  <PresentationFormat>Předvádění na obrazovce (4:3)</PresentationFormat>
  <Paragraphs>150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Vrchol</vt:lpstr>
      <vt:lpstr>Prezentace aplikace PowerPoint</vt:lpstr>
      <vt:lpstr>Prezentace aplikace PowerPoint</vt:lpstr>
      <vt:lpstr>Členění   nákladů       v   rozpočtu</vt:lpstr>
      <vt:lpstr>Horizontální struktura</vt:lpstr>
      <vt:lpstr>Přímé náklady</vt:lpstr>
      <vt:lpstr>Přímý materiál</vt:lpstr>
      <vt:lpstr>Přímé mzdy</vt:lpstr>
      <vt:lpstr>Ostatní přímé náklady</vt:lpstr>
      <vt:lpstr>Režijní náklady</vt:lpstr>
      <vt:lpstr>Výrobní režie</vt:lpstr>
      <vt:lpstr>Správní režie</vt:lpstr>
      <vt:lpstr>Odbytová režie</vt:lpstr>
      <vt:lpstr>Prezentace aplikace PowerPoint</vt:lpstr>
      <vt:lpstr>Prezentace aplikace PowerPoint</vt:lpstr>
      <vt:lpstr>Zdroje</vt:lpstr>
    </vt:vector>
  </TitlesOfParts>
  <Company>OA Tábor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OA</dc:creator>
  <cp:lastModifiedBy>admin</cp:lastModifiedBy>
  <cp:revision>21</cp:revision>
  <dcterms:created xsi:type="dcterms:W3CDTF">2012-09-04T16:18:34Z</dcterms:created>
  <dcterms:modified xsi:type="dcterms:W3CDTF">2013-07-18T12:10:51Z</dcterms:modified>
</cp:coreProperties>
</file>