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8" r:id="rId4"/>
    <p:sldId id="268" r:id="rId5"/>
    <p:sldId id="269" r:id="rId6"/>
    <p:sldId id="260" r:id="rId7"/>
    <p:sldId id="262" r:id="rId8"/>
    <p:sldId id="261" r:id="rId9"/>
    <p:sldId id="263" r:id="rId10"/>
    <p:sldId id="271" r:id="rId11"/>
    <p:sldId id="273" r:id="rId12"/>
    <p:sldId id="270" r:id="rId13"/>
    <p:sldId id="274" r:id="rId14"/>
    <p:sldId id="265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362F-CAEA-4711-B305-0F453F980B2F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03D9A-55C9-4197-BA12-853F803969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8C6F7-B72E-416E-B97D-7213AD960EE3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AB1C2-179D-4245-982B-FB7ED98266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DDC2E-4018-42DC-9CC9-5BFFAD2B0CAE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8019C-3E87-4FFD-92C1-78C20AABFF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1F984-C7D4-4A26-9B62-18FD5E829110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8CA90-A027-458F-9010-26B5C0634A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30B36-DE14-4FAA-B950-A707E40E56D2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67944-63CB-4546-9FD2-CBD342F8F4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04DE3-5831-4262-885F-5EB8B8CBF793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483EC-A498-4171-853E-042A26CA41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1882D-579F-4342-AF15-AF8A11DDA2DE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9E318-100A-4DD5-849C-4721E6000B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DEBB-BADC-4027-92B7-27EABE60232E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47750-EC10-48C1-8D53-6E1AFBC81B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82AC6-C772-47FF-B270-59D82559FFD8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73FB9-0267-4D51-9662-050D09C039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31B28-1010-4782-BEA8-2D5D63916FCD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A70D5-C9D2-447F-908F-41ABF801EA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59DEA-BA17-4FA8-A77D-ACC08D4ED5B4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E078A-0EBF-4381-9400-9344DB078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064B25-87BD-4F8D-A287-990D96CF1A03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FEB124-B964-4FEB-A4F3-8A89F116C8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business.center.cz/business/pravo/za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business.center.cz/business/pravo/za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portal.justice.cz/Justice2/Uvod/uvod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business.center.cz/business/pravo/zakony/obchza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business.center.cz/business/pravo/zakony/obchza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business.center.cz/business/pravo/zakony/obchza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>
                <a:solidFill>
                  <a:srgbClr val="FFFF66"/>
                </a:solidFill>
                <a:cs typeface="Arial" charset="0"/>
              </a:rPr>
              <a:t>Výukový materiál</a:t>
            </a:r>
          </a:p>
          <a:p>
            <a:pPr algn="ctr"/>
            <a:r>
              <a:rPr lang="cs-CZ" sz="2500">
                <a:solidFill>
                  <a:srgbClr val="FFFF66"/>
                </a:solidFill>
                <a:cs typeface="Arial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Označení:</a:t>
            </a:r>
            <a:endParaRPr lang="cs-CZ" sz="21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3709" y="4398963"/>
            <a:ext cx="12573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Sada: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7359" y="4854575"/>
            <a:ext cx="1166813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Registrační </a:t>
            </a:r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9323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CZ.1.07/1.5.00/34.0199</a:t>
            </a:r>
          </a:p>
        </p:txBody>
      </p:sp>
      <p:sp>
        <p:nvSpPr>
          <p:cNvPr id="13324" name="TextovéPole 12"/>
          <p:cNvSpPr txBox="1">
            <a:spLocks noChangeArrowheads="1"/>
          </p:cNvSpPr>
          <p:nvPr/>
        </p:nvSpPr>
        <p:spPr bwMode="auto">
          <a:xfrm>
            <a:off x="7840959" y="4398963"/>
            <a:ext cx="50323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1</a:t>
            </a:r>
          </a:p>
        </p:txBody>
      </p:sp>
      <p:sp>
        <p:nvSpPr>
          <p:cNvPr id="13325" name="TextovéPole 13"/>
          <p:cNvSpPr txBox="1">
            <a:spLocks noChangeArrowheads="1"/>
          </p:cNvSpPr>
          <p:nvPr/>
        </p:nvSpPr>
        <p:spPr bwMode="auto">
          <a:xfrm>
            <a:off x="2325613" y="4398963"/>
            <a:ext cx="4651746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smtClean="0">
                <a:solidFill>
                  <a:srgbClr val="FFFF66"/>
                </a:solidFill>
                <a:cs typeface="Arial" charset="0"/>
              </a:rPr>
              <a:t>VY_32_INOVACE_UCE_SA_1_02</a:t>
            </a:r>
            <a:endParaRPr lang="cs-CZ" sz="2100" b="1" dirty="0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3326" name="TextovéPole 14"/>
          <p:cNvSpPr txBox="1">
            <a:spLocks noChangeArrowheads="1"/>
          </p:cNvSpPr>
          <p:nvPr/>
        </p:nvSpPr>
        <p:spPr bwMode="auto">
          <a:xfrm>
            <a:off x="3360738" y="4854575"/>
            <a:ext cx="16652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3. 10. 2012</a:t>
            </a:r>
          </a:p>
        </p:txBody>
      </p:sp>
      <p:sp>
        <p:nvSpPr>
          <p:cNvPr id="13327" name="TextovéPole 15"/>
          <p:cNvSpPr txBox="1">
            <a:spLocks noChangeArrowheads="1"/>
          </p:cNvSpPr>
          <p:nvPr/>
        </p:nvSpPr>
        <p:spPr bwMode="auto">
          <a:xfrm>
            <a:off x="7834610" y="4854575"/>
            <a:ext cx="62582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4.B</a:t>
            </a:r>
          </a:p>
        </p:txBody>
      </p:sp>
      <p:sp>
        <p:nvSpPr>
          <p:cNvPr id="13328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27. 9. 2012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008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5) </a:t>
            </a:r>
            <a:r>
              <a:rPr lang="cs-CZ" dirty="0" smtClean="0">
                <a:solidFill>
                  <a:srgbClr val="FF0000"/>
                </a:solidFill>
              </a:rPr>
              <a:t>Orgány společnosti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288" y="1412875"/>
            <a:ext cx="8229600" cy="49577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cs-CZ" sz="1800" dirty="0" err="1" smtClean="0">
                <a:solidFill>
                  <a:srgbClr val="FF0000"/>
                </a:solidFill>
              </a:rPr>
              <a:t>ObchZ</a:t>
            </a:r>
            <a:r>
              <a:rPr lang="cs-CZ" sz="1800" dirty="0" smtClean="0">
                <a:solidFill>
                  <a:srgbClr val="FF0000"/>
                </a:solidFill>
              </a:rPr>
              <a:t> § 184 - 201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sz="2400" dirty="0" smtClean="0">
                <a:hlinkClick r:id="rId2"/>
              </a:rPr>
              <a:t>mailto:http://business.center.cz/business/pravo/zak</a:t>
            </a:r>
            <a:endParaRPr lang="cs-CZ" sz="2400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Nejvyšším orgánem </a:t>
            </a:r>
            <a:r>
              <a:rPr lang="cs-CZ" dirty="0" smtClean="0"/>
              <a:t>společnosti je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b="1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Statutárním orgánem </a:t>
            </a:r>
            <a:r>
              <a:rPr lang="cs-CZ" dirty="0" smtClean="0"/>
              <a:t>společnosti je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Další orgány</a:t>
            </a:r>
          </a:p>
          <a:p>
            <a:pPr marL="0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b="1" dirty="0" smtClean="0">
              <a:solidFill>
                <a:schemeClr val="lt1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750" y="2924175"/>
          <a:ext cx="788538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5384"/>
              </a:tblGrid>
              <a:tr h="302136">
                <a:tc>
                  <a:txBody>
                    <a:bodyPr/>
                    <a:lstStyle/>
                    <a:p>
                      <a:pPr algn="ctr"/>
                      <a:endParaRPr lang="cs-CZ" sz="2800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39750" y="4437063"/>
          <a:ext cx="784887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576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750" y="5805488"/>
          <a:ext cx="784887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504056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008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5) </a:t>
            </a:r>
            <a:r>
              <a:rPr lang="cs-CZ" dirty="0" smtClean="0">
                <a:solidFill>
                  <a:srgbClr val="FF0000"/>
                </a:solidFill>
              </a:rPr>
              <a:t>Orgány společnosti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288" y="1412875"/>
            <a:ext cx="8229600" cy="49577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cs-CZ" sz="1800" dirty="0" err="1" smtClean="0">
                <a:solidFill>
                  <a:srgbClr val="FF0000"/>
                </a:solidFill>
              </a:rPr>
              <a:t>ObchZ</a:t>
            </a:r>
            <a:r>
              <a:rPr lang="cs-CZ" sz="1800" dirty="0" smtClean="0">
                <a:solidFill>
                  <a:srgbClr val="FF0000"/>
                </a:solidFill>
              </a:rPr>
              <a:t> § 184 - 201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sz="2400" dirty="0" smtClean="0">
                <a:hlinkClick r:id="rId2"/>
              </a:rPr>
              <a:t>mailto:http://business.center.cz/business/pravo/zak</a:t>
            </a:r>
            <a:endParaRPr lang="cs-CZ" sz="2400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Nejvyšším orgánem </a:t>
            </a:r>
            <a:r>
              <a:rPr lang="cs-CZ" dirty="0" smtClean="0"/>
              <a:t>společnosti je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b="1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Statutárním orgánem </a:t>
            </a:r>
            <a:r>
              <a:rPr lang="cs-CZ" dirty="0" smtClean="0"/>
              <a:t>společnosti je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cs-CZ" b="1" dirty="0" smtClean="0"/>
              <a:t>Další orgány</a:t>
            </a:r>
          </a:p>
          <a:p>
            <a:pPr marL="0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b="1" dirty="0" smtClean="0">
              <a:solidFill>
                <a:schemeClr val="lt1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750" y="2924175"/>
          <a:ext cx="788511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5384"/>
              </a:tblGrid>
              <a:tr h="302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1" dirty="0" smtClean="0"/>
                        <a:t>valná</a:t>
                      </a:r>
                      <a:r>
                        <a:rPr lang="cs-CZ" sz="2400" b="1" baseline="0" dirty="0" smtClean="0"/>
                        <a:t> hromada, tj. shromáždění všech společníků</a:t>
                      </a:r>
                      <a:endParaRPr lang="cs-CZ" sz="2400" b="1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468313" y="4437063"/>
          <a:ext cx="7921625" cy="576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představenstvo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8313" y="5805488"/>
          <a:ext cx="79216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dozorčí rada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Veselý obličej 7"/>
          <p:cNvSpPr/>
          <p:nvPr/>
        </p:nvSpPr>
        <p:spPr>
          <a:xfrm>
            <a:off x="8388350" y="260350"/>
            <a:ext cx="539750" cy="477838"/>
          </a:xfrm>
          <a:prstGeom prst="smileyF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Kontrolní otázky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4596" name="Group 20"/>
          <p:cNvGraphicFramePr>
            <a:graphicFrameLocks noGrp="1"/>
          </p:cNvGraphicFramePr>
          <p:nvPr>
            <p:ph sz="quarter" idx="1"/>
          </p:nvPr>
        </p:nvGraphicFramePr>
        <p:xfrm>
          <a:off x="323850" y="2276475"/>
          <a:ext cx="8504238" cy="2560638"/>
        </p:xfrm>
        <a:graphic>
          <a:graphicData uri="http://schemas.openxmlformats.org/drawingml/2006/table">
            <a:tbl>
              <a:tblPr/>
              <a:tblGrid>
                <a:gridCol w="4895850"/>
                <a:gridCol w="36083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Book Antiqua" pitchFamily="18" charset="0"/>
                        </a:rPr>
                        <a:t>Povinná </a:t>
                      </a:r>
                      <a:r>
                        <a:rPr kumimoji="0" lang="cs-CZ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Book Antiqua" pitchFamily="18" charset="0"/>
                        </a:rPr>
                        <a:t>minimální výše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Book Antiqua" pitchFamily="18" charset="0"/>
                        </a:rPr>
                        <a:t>základního kapitálu bez veřejné nabídky akcií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itchFamily="18" charset="0"/>
                        </a:rPr>
                        <a:t>Maximální počet společníků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itchFamily="18" charset="0"/>
                        </a:rPr>
                        <a:t>Nejvyšším orgánem společnosti 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itchFamily="18" charset="0"/>
                        </a:rPr>
                        <a:t>Dokument při založení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itchFamily="18" charset="0"/>
                        </a:rPr>
                        <a:t>v případě více než 1 společníka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Kontrolní otázky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5622" name="Group 22"/>
          <p:cNvGraphicFramePr>
            <a:graphicFrameLocks noGrp="1"/>
          </p:cNvGraphicFramePr>
          <p:nvPr>
            <p:ph sz="quarter" idx="1"/>
          </p:nvPr>
        </p:nvGraphicFramePr>
        <p:xfrm>
          <a:off x="323850" y="2276475"/>
          <a:ext cx="8504238" cy="2560638"/>
        </p:xfrm>
        <a:graphic>
          <a:graphicData uri="http://schemas.openxmlformats.org/drawingml/2006/table">
            <a:tbl>
              <a:tblPr/>
              <a:tblGrid>
                <a:gridCol w="4968875"/>
                <a:gridCol w="35353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Povinná </a:t>
                      </a:r>
                      <a:r>
                        <a:rPr kumimoji="0" lang="cs-CZ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minimální výše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základního kapitálu bez veřejné nabídky akcií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2 000 000,- 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Maximální počet společníků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není stanoven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Nejvyšším orgánem společnosti 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valná hromada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Dokument při založení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v případě více než 1 společníka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zakladatelská smlouva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6D3"/>
                    </a:solidFill>
                  </a:tcPr>
                </a:tc>
              </a:tr>
            </a:tbl>
          </a:graphicData>
        </a:graphic>
      </p:graphicFrame>
      <p:sp>
        <p:nvSpPr>
          <p:cNvPr id="5" name="Veselý obličej 4"/>
          <p:cNvSpPr/>
          <p:nvPr/>
        </p:nvSpPr>
        <p:spPr>
          <a:xfrm>
            <a:off x="8388350" y="6092825"/>
            <a:ext cx="539750" cy="477838"/>
          </a:xfrm>
          <a:prstGeom prst="smileyF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cs-CZ" smtClean="0">
                <a:solidFill>
                  <a:srgbClr val="7B9899"/>
                </a:solidFill>
                <a:latin typeface="Arial" charset="0"/>
              </a:rPr>
              <a:t>Zdroje</a:t>
            </a:r>
          </a:p>
        </p:txBody>
      </p:sp>
      <p:sp>
        <p:nvSpPr>
          <p:cNvPr id="2662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1) Štohl, P. Učebnice účetnictví pro střední školy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a veřejnost. Znojmo : Nakladatelství Štohl Pavel Ing.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– vzdělávací středisko. 2012. ISBN 978-80-87237-47-2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2) http://business.center.cz/business/pravo/zakony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3) http://portal.justice.cz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4) www.mfcr.cz/cps/rde/xchg/mfcr/xls/platna_legislativa_ucetni_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standardy_75927.html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5) Účtová osnova, České účetní standardy – postupy účtování pro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podnikatele : ANAG. 2012. ISBN 978-80-7263-729-4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6) Obchodní zákoník a předpisy související : ANAG. 2012. ISBN 978-80-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7263-720-1</a:t>
            </a:r>
          </a:p>
          <a:p>
            <a:pPr marL="381000" indent="-381000" eaLnBrk="1" hangingPunct="1"/>
            <a:endParaRPr lang="cs-CZ" smtClean="0">
              <a:latin typeface="Arial" charset="0"/>
            </a:endParaRPr>
          </a:p>
          <a:p>
            <a:pPr marL="381000" indent="-381000" eaLnBrk="1" hangingPunct="1"/>
            <a:endParaRPr lang="cs-CZ" smtClean="0">
              <a:latin typeface="Arial" charset="0"/>
              <a:hlinkClick r:id="rId2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/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z="2400" smtClean="0">
              <a:latin typeface="Arial" charset="0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3600" b="1" dirty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Akciová společnost - charakteristika</a:t>
            </a:r>
          </a:p>
        </p:txBody>
      </p:sp>
      <p:pic>
        <p:nvPicPr>
          <p:cNvPr id="14339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1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503238" y="4824388"/>
            <a:ext cx="42052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503238" y="3528243"/>
            <a:ext cx="13477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14343" name="TextovéPole 7"/>
          <p:cNvSpPr txBox="1">
            <a:spLocks noChangeArrowheads="1"/>
          </p:cNvSpPr>
          <p:nvPr/>
        </p:nvSpPr>
        <p:spPr bwMode="auto">
          <a:xfrm>
            <a:off x="492125" y="2708920"/>
            <a:ext cx="26050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14344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000" b="1">
                <a:solidFill>
                  <a:srgbClr val="FFFFFF"/>
                </a:solidFill>
              </a:rPr>
              <a:t>Anotace</a:t>
            </a:r>
            <a:r>
              <a:rPr lang="cs-CZ" b="1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14345" name="TextovéPole 9"/>
          <p:cNvSpPr txBox="1">
            <a:spLocks noChangeArrowheads="1"/>
          </p:cNvSpPr>
          <p:nvPr/>
        </p:nvSpPr>
        <p:spPr bwMode="auto">
          <a:xfrm>
            <a:off x="2859658" y="3528243"/>
            <a:ext cx="1784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4. ročník</a:t>
            </a:r>
          </a:p>
        </p:txBody>
      </p:sp>
      <p:sp>
        <p:nvSpPr>
          <p:cNvPr id="14346" name="TextovéPole 10"/>
          <p:cNvSpPr txBox="1">
            <a:spLocks noChangeArrowheads="1"/>
          </p:cNvSpPr>
          <p:nvPr/>
        </p:nvSpPr>
        <p:spPr bwMode="auto">
          <a:xfrm>
            <a:off x="2824857" y="2710507"/>
            <a:ext cx="203517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Účetnictví</a:t>
            </a:r>
          </a:p>
        </p:txBody>
      </p:sp>
      <p:sp>
        <p:nvSpPr>
          <p:cNvPr id="14347" name="TextovéPole 11"/>
          <p:cNvSpPr txBox="1">
            <a:spLocks noChangeArrowheads="1"/>
          </p:cNvSpPr>
          <p:nvPr/>
        </p:nvSpPr>
        <p:spPr bwMode="auto">
          <a:xfrm>
            <a:off x="3922713" y="4824388"/>
            <a:ext cx="40703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Ing. Hana Samcová</a:t>
            </a:r>
          </a:p>
        </p:txBody>
      </p:sp>
      <p:sp>
        <p:nvSpPr>
          <p:cNvPr id="14348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pt-BR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4349" name="TextovéPole 8"/>
          <p:cNvSpPr txBox="1">
            <a:spLocks noChangeArrowheads="1"/>
          </p:cNvSpPr>
          <p:nvPr/>
        </p:nvSpPr>
        <p:spPr bwMode="auto">
          <a:xfrm>
            <a:off x="2850901" y="3965575"/>
            <a:ext cx="5897563" cy="6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000" dirty="0" smtClean="0">
                <a:solidFill>
                  <a:srgbClr val="FFFF66"/>
                </a:solidFill>
                <a:cs typeface="Arial" charset="0"/>
              </a:rPr>
              <a:t>Výklad </a:t>
            </a:r>
            <a:r>
              <a:rPr lang="cs-CZ" sz="2000" dirty="0">
                <a:solidFill>
                  <a:srgbClr val="FFFF66"/>
                </a:solidFill>
                <a:cs typeface="Arial" charset="0"/>
              </a:rPr>
              <a:t>základního kapitálu a. s. a postavení společníků </a:t>
            </a:r>
            <a:r>
              <a:rPr lang="cs-CZ" sz="2000" dirty="0" smtClean="0">
                <a:solidFill>
                  <a:srgbClr val="FFFF66"/>
                </a:solidFill>
                <a:cs typeface="Arial" charset="0"/>
              </a:rPr>
              <a:t>ověřen </a:t>
            </a:r>
            <a:r>
              <a:rPr lang="cs-CZ" sz="2000" dirty="0">
                <a:solidFill>
                  <a:srgbClr val="FFFF66"/>
                </a:solidFill>
                <a:cs typeface="Arial" charset="0"/>
              </a:rPr>
              <a:t>kontrolními otázkami</a:t>
            </a:r>
          </a:p>
        </p:txBody>
      </p:sp>
      <p:sp>
        <p:nvSpPr>
          <p:cNvPr id="15" name="TextovéPole 7"/>
          <p:cNvSpPr txBox="1">
            <a:spLocks noChangeArrowheads="1"/>
          </p:cNvSpPr>
          <p:nvPr/>
        </p:nvSpPr>
        <p:spPr bwMode="auto">
          <a:xfrm>
            <a:off x="483047" y="3121980"/>
            <a:ext cx="26050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cs-CZ" sz="2100" b="1" dirty="0" smtClean="0">
                <a:solidFill>
                  <a:srgbClr val="FFFFFF"/>
                </a:solidFill>
                <a:cs typeface="Arial" charset="0"/>
              </a:rPr>
              <a:t>Tematická oblast:</a:t>
            </a:r>
            <a:endParaRPr lang="cs-CZ" sz="21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TextovéPole 10"/>
          <p:cNvSpPr txBox="1">
            <a:spLocks noChangeArrowheads="1"/>
          </p:cNvSpPr>
          <p:nvPr/>
        </p:nvSpPr>
        <p:spPr bwMode="auto">
          <a:xfrm>
            <a:off x="2843213" y="3123567"/>
            <a:ext cx="5897563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cs-CZ" sz="2000" b="1" dirty="0" smtClean="0">
                <a:solidFill>
                  <a:srgbClr val="FFFF66"/>
                </a:solidFill>
                <a:cs typeface="Arial" charset="0"/>
              </a:rPr>
              <a:t>Právní formy podnikání – odlišnosti v účtování</a:t>
            </a:r>
            <a:endParaRPr lang="cs-CZ" sz="2000" b="1" dirty="0">
              <a:solidFill>
                <a:srgbClr val="FFFF66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0081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dirty="0" smtClean="0"/>
              <a:t>Charakteristické znaky  </a:t>
            </a:r>
            <a:br>
              <a:rPr lang="cs-CZ" sz="3600" dirty="0" smtClean="0"/>
            </a:br>
            <a:r>
              <a:rPr lang="cs-CZ" sz="3600" dirty="0" smtClean="0"/>
              <a:t> 1) </a:t>
            </a:r>
            <a:r>
              <a:rPr lang="cs-CZ" sz="3600" dirty="0" smtClean="0">
                <a:solidFill>
                  <a:srgbClr val="C00000"/>
                </a:solidFill>
              </a:rPr>
              <a:t>základní kapitál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8229600" cy="5100637"/>
          </a:xfrm>
        </p:spPr>
        <p:txBody>
          <a:bodyPr>
            <a:normAutofit/>
          </a:bodyPr>
          <a:lstStyle/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3600" b="1" u="sng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3600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Obchodní kapitálová společnost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3600" dirty="0" smtClean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Základní kapitál </a:t>
            </a:r>
            <a:r>
              <a:rPr lang="cs-CZ" sz="3600" dirty="0" smtClean="0"/>
              <a:t>je podložen vydáním majetkových cenných papírů – akcií.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3600" dirty="0" smtClean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Souhrn nominálních hodnot akcií </a:t>
            </a:r>
            <a:r>
              <a:rPr lang="cs-CZ" sz="3600" dirty="0" smtClean="0"/>
              <a:t>tvoří hodnotu základního kapitálu a. s.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081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1) </a:t>
            </a:r>
            <a:r>
              <a:rPr lang="cs-CZ" dirty="0" smtClean="0">
                <a:solidFill>
                  <a:srgbClr val="C00000"/>
                </a:solidFill>
              </a:rPr>
              <a:t>základní kapitál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29600" cy="4957762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Povinná </a:t>
            </a:r>
            <a:r>
              <a:rPr lang="cs-CZ" sz="2400" b="1" i="1" dirty="0" smtClean="0"/>
              <a:t>minimální výše </a:t>
            </a:r>
            <a:r>
              <a:rPr lang="cs-CZ" sz="2400" dirty="0" smtClean="0"/>
              <a:t>základního kapitálu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err="1" smtClean="0"/>
              <a:t>ObchZ</a:t>
            </a:r>
            <a:r>
              <a:rPr lang="cs-CZ" sz="2400" dirty="0" smtClean="0"/>
              <a:t> § 162/3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hlinkClick r:id="rId2"/>
              </a:rPr>
              <a:t>mailto:http://business.center.cz/business/pravo/zakon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hlinkClick r:id="rId2"/>
              </a:rPr>
              <a:t>y/</a:t>
            </a:r>
            <a:r>
              <a:rPr lang="cs-CZ" sz="2400" dirty="0" err="1" smtClean="0">
                <a:hlinkClick r:id="rId2"/>
              </a:rPr>
              <a:t>obchzak</a:t>
            </a:r>
            <a:r>
              <a:rPr lang="cs-CZ" sz="2400" dirty="0" smtClean="0">
                <a:hlinkClick r:id="rId2"/>
              </a:rPr>
              <a:t>/</a:t>
            </a:r>
            <a:endParaRPr lang="cs-CZ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11188" y="3933825"/>
          <a:ext cx="7776864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2160240">
                <a:tc>
                  <a:txBody>
                    <a:bodyPr/>
                    <a:lstStyle/>
                    <a:p>
                      <a:pPr algn="l"/>
                      <a:r>
                        <a:rPr lang="cs-CZ" sz="2400" b="0" i="1" dirty="0" smtClean="0"/>
                        <a:t>Doplňte:</a:t>
                      </a:r>
                    </a:p>
                    <a:p>
                      <a:pPr algn="l"/>
                      <a:r>
                        <a:rPr lang="cs-CZ" sz="2800" b="1" dirty="0" smtClean="0"/>
                        <a:t>Bez veřejné nabídky akcií:            ………...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Kč</a:t>
                      </a:r>
                    </a:p>
                    <a:p>
                      <a:pPr algn="l"/>
                      <a:endParaRPr lang="cs-CZ" sz="2800" b="1" dirty="0" smtClean="0"/>
                    </a:p>
                    <a:p>
                      <a:pPr algn="l"/>
                      <a:r>
                        <a:rPr lang="cs-CZ" sz="2800" b="1" dirty="0" smtClean="0"/>
                        <a:t>S veřejnou nabídkou akcií:           ………...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Kč </a:t>
                      </a:r>
                      <a:r>
                        <a:rPr lang="cs-CZ" sz="2000" b="1" dirty="0" smtClean="0">
                          <a:solidFill>
                            <a:srgbClr val="C00000"/>
                          </a:solidFill>
                        </a:rPr>
                        <a:t>    </a:t>
                      </a:r>
                      <a:endParaRPr lang="cs-CZ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081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1) </a:t>
            </a:r>
            <a:r>
              <a:rPr lang="cs-CZ" dirty="0" smtClean="0">
                <a:solidFill>
                  <a:srgbClr val="C00000"/>
                </a:solidFill>
              </a:rPr>
              <a:t>základní kapitál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29600" cy="4957762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Povinná </a:t>
            </a:r>
            <a:r>
              <a:rPr lang="cs-CZ" sz="2400" b="1" i="1" dirty="0" smtClean="0"/>
              <a:t>minimální výše </a:t>
            </a:r>
            <a:r>
              <a:rPr lang="cs-CZ" sz="2400" dirty="0" smtClean="0"/>
              <a:t>základního kapitálu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err="1" smtClean="0"/>
              <a:t>ObchZ</a:t>
            </a:r>
            <a:r>
              <a:rPr lang="cs-CZ" sz="2400" dirty="0" smtClean="0"/>
              <a:t> § 162/3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hlinkClick r:id="rId2"/>
              </a:rPr>
              <a:t>mailto:http://business.center.cz/business/pravo/zakon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hlinkClick r:id="rId2"/>
              </a:rPr>
              <a:t>y/</a:t>
            </a:r>
            <a:r>
              <a:rPr lang="cs-CZ" sz="2400" dirty="0" err="1" smtClean="0">
                <a:hlinkClick r:id="rId2"/>
              </a:rPr>
              <a:t>obchzak</a:t>
            </a:r>
            <a:r>
              <a:rPr lang="cs-CZ" sz="2400" dirty="0" smtClean="0">
                <a:hlinkClick r:id="rId2"/>
              </a:rPr>
              <a:t>/</a:t>
            </a:r>
            <a:endParaRPr lang="cs-CZ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11188" y="3933825"/>
          <a:ext cx="7776864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2160240">
                <a:tc>
                  <a:txBody>
                    <a:bodyPr/>
                    <a:lstStyle/>
                    <a:p>
                      <a:pPr algn="l"/>
                      <a:endParaRPr lang="cs-CZ" sz="2000" b="1" dirty="0" smtClean="0"/>
                    </a:p>
                    <a:p>
                      <a:pPr algn="l"/>
                      <a:r>
                        <a:rPr lang="cs-CZ" sz="2800" b="1" dirty="0" smtClean="0"/>
                        <a:t>Bez veřejné nabídky akcií:           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2 000 </a:t>
                      </a:r>
                      <a:r>
                        <a:rPr lang="cs-CZ" sz="2800" b="1" dirty="0" err="1" smtClean="0">
                          <a:solidFill>
                            <a:srgbClr val="C00000"/>
                          </a:solidFill>
                        </a:rPr>
                        <a:t>000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,- Kč</a:t>
                      </a:r>
                    </a:p>
                    <a:p>
                      <a:pPr algn="l"/>
                      <a:endParaRPr lang="cs-CZ" sz="2800" b="1" dirty="0" smtClean="0"/>
                    </a:p>
                    <a:p>
                      <a:pPr algn="l"/>
                      <a:r>
                        <a:rPr lang="cs-CZ" sz="2800" b="1" dirty="0" smtClean="0"/>
                        <a:t>S veřejnou nabídkou akcií:        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20 000 </a:t>
                      </a:r>
                      <a:r>
                        <a:rPr lang="cs-CZ" sz="2800" b="1" dirty="0" err="1" smtClean="0">
                          <a:solidFill>
                            <a:srgbClr val="C00000"/>
                          </a:solidFill>
                        </a:rPr>
                        <a:t>000</a:t>
                      </a:r>
                      <a:r>
                        <a:rPr lang="cs-CZ" sz="2800" b="1" dirty="0" smtClean="0">
                          <a:solidFill>
                            <a:srgbClr val="C00000"/>
                          </a:solidFill>
                        </a:rPr>
                        <a:t>,- Kč </a:t>
                      </a:r>
                      <a:r>
                        <a:rPr lang="cs-CZ" sz="2000" b="1" dirty="0" smtClean="0">
                          <a:solidFill>
                            <a:srgbClr val="C00000"/>
                          </a:solidFill>
                        </a:rPr>
                        <a:t>    </a:t>
                      </a:r>
                      <a:endParaRPr lang="cs-CZ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Veselý obličej 4"/>
          <p:cNvSpPr/>
          <p:nvPr/>
        </p:nvSpPr>
        <p:spPr>
          <a:xfrm>
            <a:off x="8388350" y="6092825"/>
            <a:ext cx="539750" cy="477838"/>
          </a:xfrm>
          <a:prstGeom prst="smileyF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2) </a:t>
            </a:r>
            <a:r>
              <a:rPr lang="cs-CZ" dirty="0" smtClean="0">
                <a:solidFill>
                  <a:srgbClr val="C00000"/>
                </a:solidFill>
              </a:rPr>
              <a:t>společníci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8434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cs-CZ" b="1" i="1" smtClean="0"/>
              <a:t>Fyzické i právnické </a:t>
            </a:r>
            <a:r>
              <a:rPr lang="cs-CZ" smtClean="0"/>
              <a:t>osoby               ObchZ § 162/1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000" smtClean="0">
                <a:hlinkClick r:id="rId2"/>
              </a:rPr>
              <a:t>mailto:http://business.center.cz/business/pravo/zakony/obchzak/</a:t>
            </a:r>
            <a:endParaRPr lang="cs-CZ" sz="2000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Maximální počet společníků: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Minimální počet společníků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55650" y="3068638"/>
          <a:ext cx="763284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216024">
                <a:tc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755650" y="4221163"/>
          <a:ext cx="7632848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2088232">
                <a:tc>
                  <a:txBody>
                    <a:bodyPr/>
                    <a:lstStyle/>
                    <a:p>
                      <a:pPr algn="l"/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2) </a:t>
            </a:r>
            <a:r>
              <a:rPr lang="cs-CZ" dirty="0" smtClean="0">
                <a:solidFill>
                  <a:srgbClr val="C00000"/>
                </a:solidFill>
              </a:rPr>
              <a:t>společníci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9458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cs-CZ" b="1" i="1" smtClean="0"/>
              <a:t>Fyzické i právnické </a:t>
            </a:r>
            <a:r>
              <a:rPr lang="cs-CZ" smtClean="0"/>
              <a:t>osoby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ObchZ § 162/1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Maximální počet společníků: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Minimální počet společníků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84213" y="3141663"/>
          <a:ext cx="763284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není stanoven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84213" y="4292600"/>
          <a:ext cx="7632848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1440160"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Jediný</a:t>
                      </a:r>
                      <a:r>
                        <a:rPr lang="cs-CZ" sz="2400" dirty="0" smtClean="0"/>
                        <a:t> zakladatel (pouze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i="1" baseline="0" dirty="0" smtClean="0">
                          <a:solidFill>
                            <a:srgbClr val="C00000"/>
                          </a:solidFill>
                        </a:rPr>
                        <a:t>právnická osoba</a:t>
                      </a:r>
                      <a:r>
                        <a:rPr lang="cs-CZ" sz="2400" baseline="0" dirty="0" smtClean="0"/>
                        <a:t>).</a:t>
                      </a:r>
                    </a:p>
                    <a:p>
                      <a:pPr algn="l"/>
                      <a:endParaRPr lang="cs-CZ" sz="2400" baseline="0" dirty="0" smtClean="0"/>
                    </a:p>
                    <a:p>
                      <a:pPr algn="l"/>
                      <a:r>
                        <a:rPr lang="cs-CZ" sz="2400" baseline="0" dirty="0" smtClean="0"/>
                        <a:t>Dva a více zakladatelů (fyzické i právnické osoby).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Veselý obličej 5"/>
          <p:cNvSpPr/>
          <p:nvPr/>
        </p:nvSpPr>
        <p:spPr>
          <a:xfrm>
            <a:off x="8388350" y="6092825"/>
            <a:ext cx="539750" cy="477838"/>
          </a:xfrm>
          <a:prstGeom prst="smileyF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3) </a:t>
            </a:r>
            <a:r>
              <a:rPr lang="cs-CZ" dirty="0" smtClean="0">
                <a:solidFill>
                  <a:srgbClr val="C00000"/>
                </a:solidFill>
              </a:rPr>
              <a:t>založení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b="1" i="1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b="1" i="1" dirty="0" smtClean="0"/>
              <a:t>Založení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lphaLcParenR"/>
              <a:defRPr/>
            </a:pPr>
            <a:r>
              <a:rPr lang="cs-CZ" dirty="0"/>
              <a:t>u</a:t>
            </a:r>
            <a:r>
              <a:rPr lang="cs-CZ" dirty="0" smtClean="0"/>
              <a:t>zavření </a:t>
            </a:r>
            <a:r>
              <a:rPr lang="cs-CZ" b="1" i="1" dirty="0" smtClean="0">
                <a:solidFill>
                  <a:srgbClr val="C00000"/>
                </a:solidFill>
              </a:rPr>
              <a:t>zakladatelské smlouvy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      (v případě více než 1 společníka)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lphaLcParenR"/>
              <a:defRPr/>
            </a:pPr>
            <a:r>
              <a:rPr lang="cs-CZ" dirty="0"/>
              <a:t>s</a:t>
            </a:r>
            <a:r>
              <a:rPr lang="cs-CZ" dirty="0" smtClean="0"/>
              <a:t>epsání </a:t>
            </a:r>
            <a:r>
              <a:rPr lang="cs-CZ" b="1" i="1" dirty="0" smtClean="0">
                <a:solidFill>
                  <a:srgbClr val="C00000"/>
                </a:solidFill>
              </a:rPr>
              <a:t>zakladatelské listiny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b="1" dirty="0"/>
              <a:t> </a:t>
            </a:r>
            <a:r>
              <a:rPr lang="cs-CZ" b="1" dirty="0" smtClean="0"/>
              <a:t>     </a:t>
            </a:r>
            <a:r>
              <a:rPr lang="cs-CZ" dirty="0" smtClean="0"/>
              <a:t>(v případě 1 společníka)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Charakteristické znaky</a:t>
            </a:r>
            <a:br>
              <a:rPr lang="cs-CZ" dirty="0" smtClean="0"/>
            </a:br>
            <a:r>
              <a:rPr lang="cs-CZ" dirty="0" smtClean="0"/>
              <a:t>4) </a:t>
            </a:r>
            <a:r>
              <a:rPr lang="cs-CZ" dirty="0" smtClean="0">
                <a:solidFill>
                  <a:srgbClr val="C00000"/>
                </a:solidFill>
              </a:rPr>
              <a:t>vznik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i="1" dirty="0" smtClean="0">
                <a:solidFill>
                  <a:srgbClr val="FFFF00"/>
                </a:solidFill>
              </a:rPr>
              <a:t>Vznik = den zápisu do Obchodního rejstříku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solidFill>
                  <a:srgbClr val="FF5050"/>
                </a:solidFill>
              </a:rPr>
              <a:t>Podmínky</a:t>
            </a:r>
            <a:r>
              <a:rPr lang="cs-CZ" sz="2400" dirty="0" smtClean="0"/>
              <a:t> vzniku: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cs-CZ" sz="2400" dirty="0" smtClean="0"/>
              <a:t>Upisovatelé upsali celou výši základního kapitálu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cs-CZ" sz="2400" dirty="0" smtClean="0"/>
              <a:t>Je </a:t>
            </a:r>
            <a:r>
              <a:rPr lang="cs-CZ" sz="2400" b="1" i="1" dirty="0" smtClean="0"/>
              <a:t>splaceno </a:t>
            </a:r>
          </a:p>
          <a:p>
            <a:pPr marL="594360" indent="-4572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a) minimálně 30 % nominální hodnoty všech akcií, které</a:t>
            </a:r>
          </a:p>
          <a:p>
            <a:pPr marL="594360" indent="-4572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    se splácí v penězích</a:t>
            </a:r>
          </a:p>
          <a:p>
            <a:pPr marL="594360" indent="-4572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b) celé emisní ážio</a:t>
            </a:r>
          </a:p>
          <a:p>
            <a:pPr marL="594360" indent="-4572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/>
              <a:t>c) veškeré nepeněžité vklady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Char char="-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469</TotalTime>
  <Words>512</Words>
  <Application>Microsoft Office PowerPoint</Application>
  <PresentationFormat>Předvádění na obrazovce (4:3)</PresentationFormat>
  <Paragraphs>162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Vrchol</vt:lpstr>
      <vt:lpstr>Prezentace aplikace PowerPoint</vt:lpstr>
      <vt:lpstr>Prezentace aplikace PowerPoint</vt:lpstr>
      <vt:lpstr>Charakteristické znaky    1) základní kapitál </vt:lpstr>
      <vt:lpstr>Charakteristické znaky 1) základní kapitál </vt:lpstr>
      <vt:lpstr>Charakteristické znaky 1) základní kapitál </vt:lpstr>
      <vt:lpstr>Charakteristické znaky 2) společníci</vt:lpstr>
      <vt:lpstr>Charakteristické znaky 2) společníci</vt:lpstr>
      <vt:lpstr>Charakteristické znaky 3) založení</vt:lpstr>
      <vt:lpstr>Charakteristické znaky 4) vznik</vt:lpstr>
      <vt:lpstr> 5) Orgány společnosti </vt:lpstr>
      <vt:lpstr> 5) Orgány společnosti </vt:lpstr>
      <vt:lpstr>Kontrolní otázky</vt:lpstr>
      <vt:lpstr>Kontrolní otázky</vt:lpstr>
      <vt:lpstr>Zdroje</vt:lpstr>
    </vt:vector>
  </TitlesOfParts>
  <Company>OA Tábor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Akciová společnost</dc:title>
  <dc:creator>OA</dc:creator>
  <cp:lastModifiedBy>admin</cp:lastModifiedBy>
  <cp:revision>33</cp:revision>
  <dcterms:created xsi:type="dcterms:W3CDTF">2013-01-13T08:42:13Z</dcterms:created>
  <dcterms:modified xsi:type="dcterms:W3CDTF">2013-02-19T09:02:38Z</dcterms:modified>
</cp:coreProperties>
</file>