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15A"/>
    <a:srgbClr val="F68426"/>
    <a:srgbClr val="B96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5" Type="http://schemas.openxmlformats.org/officeDocument/2006/relationships/image" Target="../media/image1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Relationship Id="rId14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BBDCB-B3B3-4D93-8171-55F07EDBDA6F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D9694-1D05-4C8D-973A-4574BD7BB2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EBF02-E7B6-4125-B03E-A4AB00435C2A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F08E3-26B1-46C4-A7BE-3684B219A3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E2AE2-4B7F-465C-A4CA-FA59F0E36C4E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787AA-FF08-4F0C-BCC7-0AEC3270AA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61444-1036-42E7-9CE6-D9EC969380BF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21E93-18EB-4A69-BEE4-174FF74A26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6D8D0-DD00-4A26-B9B0-0EEDBEE786DC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F0D60-F987-4346-BC94-512A7681BB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BEB45-B425-409A-85CC-03363B81C77A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60A99-84EC-4571-8F68-220D04C243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513E0-4D0C-4552-9A7B-57AFBEB28689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F99A7-7558-4B5E-9A3F-AE5F1229EE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21052-CD20-478A-A950-5BE0CA9166E6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6BD7F-1BAC-46AE-BBB0-FA4D973E33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E2960-5065-4EB6-A842-DB996467A809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1F5DD-12AC-4C66-82AA-8090732C05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DE1A8-56EA-4A43-A06C-F369F646337F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BBEF2-2D25-4CA2-9E1A-15D83CF2C4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11B23-7C3B-4F63-AC8B-2D6977A294D4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1945-BAE1-4642-B04D-5EBE765B02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96A55"/>
            </a:gs>
            <a:gs pos="100000">
              <a:srgbClr val="F8A15A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638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B37E7B-10D6-43DF-B86D-96F86FC2F938}" type="datetimeFigureOut">
              <a:rPr lang="cs-CZ"/>
              <a:pPr>
                <a:defRPr/>
              </a:pPr>
              <a:t>17.7.2013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FEA7BC-E2B5-4C1F-B2B2-329AF791EA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0.wmf"/><Relationship Id="rId26" Type="http://schemas.openxmlformats.org/officeDocument/2006/relationships/oleObject" Target="../embeddings/oleObject14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8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3.bin"/><Relationship Id="rId33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29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7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5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9.bin"/><Relationship Id="rId31" Type="http://schemas.openxmlformats.org/officeDocument/2006/relationships/image" Target="../media/image15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6.bin"/><Relationship Id="rId35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2875"/>
            <a:ext cx="8820150" cy="20621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60363" y="388938"/>
            <a:ext cx="8489950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algn="ctr" defTabSz="808038"/>
            <a:r>
              <a:rPr lang="cs-CZ" sz="6400">
                <a:solidFill>
                  <a:srgbClr val="FFFF66"/>
                </a:solidFill>
                <a:cs typeface="Arial" charset="0"/>
              </a:rPr>
              <a:t>Výukový materiál</a:t>
            </a:r>
          </a:p>
          <a:p>
            <a:pPr algn="ctr" defTabSz="808038"/>
            <a:r>
              <a:rPr lang="cs-CZ" sz="2500">
                <a:solidFill>
                  <a:srgbClr val="FFFF66"/>
                </a:solidFill>
                <a:cs typeface="Arial" charset="0"/>
              </a:rPr>
              <a:t>zpracovaný v rámci projektu</a:t>
            </a:r>
          </a:p>
        </p:txBody>
      </p:sp>
      <p:pic>
        <p:nvPicPr>
          <p:cNvPr id="13315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903288" y="4398963"/>
            <a:ext cx="16906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Označení:</a:t>
            </a: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6983413" y="4398963"/>
            <a:ext cx="125730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Sada:</a:t>
            </a:r>
          </a:p>
        </p:txBody>
      </p:sp>
      <p:sp>
        <p:nvSpPr>
          <p:cNvPr id="13318" name="TextovéPole 6"/>
          <p:cNvSpPr txBox="1">
            <a:spLocks noChangeArrowheads="1"/>
          </p:cNvSpPr>
          <p:nvPr/>
        </p:nvSpPr>
        <p:spPr bwMode="auto">
          <a:xfrm>
            <a:off x="903288" y="4854575"/>
            <a:ext cx="27654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Ověření ve výuce:</a:t>
            </a:r>
          </a:p>
        </p:txBody>
      </p:sp>
      <p:sp>
        <p:nvSpPr>
          <p:cNvPr id="13319" name="TextovéPole 7"/>
          <p:cNvSpPr txBox="1">
            <a:spLocks noChangeArrowheads="1"/>
          </p:cNvSpPr>
          <p:nvPr/>
        </p:nvSpPr>
        <p:spPr bwMode="auto">
          <a:xfrm>
            <a:off x="6977063" y="4854575"/>
            <a:ext cx="116681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Třída:</a:t>
            </a:r>
          </a:p>
        </p:txBody>
      </p:sp>
      <p:sp>
        <p:nvSpPr>
          <p:cNvPr id="13320" name="TextovéPole 8"/>
          <p:cNvSpPr txBox="1">
            <a:spLocks noChangeArrowheads="1"/>
          </p:cNvSpPr>
          <p:nvPr/>
        </p:nvSpPr>
        <p:spPr bwMode="auto">
          <a:xfrm>
            <a:off x="903288" y="5329238"/>
            <a:ext cx="132556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Datum:</a:t>
            </a:r>
          </a:p>
        </p:txBody>
      </p:sp>
      <p:sp>
        <p:nvSpPr>
          <p:cNvPr id="13321" name="TextovéPole 9"/>
          <p:cNvSpPr txBox="1">
            <a:spLocks noChangeArrowheads="1"/>
          </p:cNvSpPr>
          <p:nvPr/>
        </p:nvSpPr>
        <p:spPr bwMode="auto">
          <a:xfrm>
            <a:off x="903288" y="3925888"/>
            <a:ext cx="3794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Registrační číslo projektu:</a:t>
            </a:r>
          </a:p>
        </p:txBody>
      </p:sp>
      <p:pic>
        <p:nvPicPr>
          <p:cNvPr id="13322" name="Obrázek 10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1650" y="2614613"/>
            <a:ext cx="5737225" cy="100647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23" name="TextovéPole 11"/>
          <p:cNvSpPr txBox="1">
            <a:spLocks noChangeArrowheads="1"/>
          </p:cNvSpPr>
          <p:nvPr/>
        </p:nvSpPr>
        <p:spPr bwMode="auto">
          <a:xfrm>
            <a:off x="4429125" y="3925888"/>
            <a:ext cx="41751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CZ.1.07/1.5.00/34.0199</a:t>
            </a:r>
          </a:p>
        </p:txBody>
      </p:sp>
      <p:sp>
        <p:nvSpPr>
          <p:cNvPr id="13324" name="TextovéPole 12"/>
          <p:cNvSpPr txBox="1">
            <a:spLocks noChangeArrowheads="1"/>
          </p:cNvSpPr>
          <p:nvPr/>
        </p:nvSpPr>
        <p:spPr bwMode="auto">
          <a:xfrm>
            <a:off x="7840663" y="4398963"/>
            <a:ext cx="503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3</a:t>
            </a:r>
          </a:p>
        </p:txBody>
      </p:sp>
      <p:sp>
        <p:nvSpPr>
          <p:cNvPr id="13325" name="TextovéPole 13"/>
          <p:cNvSpPr txBox="1">
            <a:spLocks noChangeArrowheads="1"/>
          </p:cNvSpPr>
          <p:nvPr/>
        </p:nvSpPr>
        <p:spPr bwMode="auto">
          <a:xfrm>
            <a:off x="2339975" y="4398963"/>
            <a:ext cx="4464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VY_32_INOVACE_MAT_SU_3_17</a:t>
            </a:r>
          </a:p>
        </p:txBody>
      </p:sp>
      <p:sp>
        <p:nvSpPr>
          <p:cNvPr id="13326" name="TextovéPole 14"/>
          <p:cNvSpPr txBox="1">
            <a:spLocks noChangeArrowheads="1"/>
          </p:cNvSpPr>
          <p:nvPr/>
        </p:nvSpPr>
        <p:spPr bwMode="auto">
          <a:xfrm>
            <a:off x="3360738" y="4854575"/>
            <a:ext cx="16652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3. 4. 2013</a:t>
            </a:r>
          </a:p>
        </p:txBody>
      </p:sp>
      <p:sp>
        <p:nvSpPr>
          <p:cNvPr id="13327" name="TextovéPole 15"/>
          <p:cNvSpPr txBox="1">
            <a:spLocks noChangeArrowheads="1"/>
          </p:cNvSpPr>
          <p:nvPr/>
        </p:nvSpPr>
        <p:spPr bwMode="auto">
          <a:xfrm>
            <a:off x="7834313" y="4854575"/>
            <a:ext cx="7000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2.A</a:t>
            </a:r>
          </a:p>
        </p:txBody>
      </p:sp>
      <p:sp>
        <p:nvSpPr>
          <p:cNvPr id="13328" name="TextovéPole 16"/>
          <p:cNvSpPr txBox="1">
            <a:spLocks noChangeArrowheads="1"/>
          </p:cNvSpPr>
          <p:nvPr/>
        </p:nvSpPr>
        <p:spPr bwMode="auto">
          <a:xfrm>
            <a:off x="1954213" y="5329238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2. 4. 2013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488" y="185738"/>
            <a:ext cx="8820150" cy="2063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1507" name="TextovéPole 2"/>
          <p:cNvSpPr txBox="1">
            <a:spLocks noChangeArrowheads="1"/>
          </p:cNvSpPr>
          <p:nvPr/>
        </p:nvSpPr>
        <p:spPr bwMode="auto">
          <a:xfrm>
            <a:off x="381000" y="304800"/>
            <a:ext cx="825182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algn="ctr" defTabSz="808038"/>
            <a:r>
              <a:rPr lang="cs-CZ" sz="5400">
                <a:solidFill>
                  <a:srgbClr val="FFFF66"/>
                </a:solidFill>
                <a:cs typeface="Arial" charset="0"/>
              </a:rPr>
              <a:t>Goniometrická funkce</a:t>
            </a:r>
          </a:p>
          <a:p>
            <a:pPr algn="ctr" defTabSz="808038"/>
            <a:r>
              <a:rPr lang="cs-CZ" sz="5400">
                <a:solidFill>
                  <a:srgbClr val="FFFF66"/>
                </a:solidFill>
                <a:cs typeface="Arial" charset="0"/>
              </a:rPr>
              <a:t>sinus</a:t>
            </a:r>
            <a:endParaRPr lang="cs-CZ" sz="2000">
              <a:solidFill>
                <a:srgbClr val="FFFF66"/>
              </a:solidFill>
              <a:cs typeface="Arial" charset="0"/>
            </a:endParaRPr>
          </a:p>
        </p:txBody>
      </p:sp>
      <p:pic>
        <p:nvPicPr>
          <p:cNvPr id="21508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34950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1509" name="TextovéPole 4"/>
          <p:cNvSpPr txBox="1">
            <a:spLocks noChangeArrowheads="1"/>
          </p:cNvSpPr>
          <p:nvPr/>
        </p:nvSpPr>
        <p:spPr bwMode="auto">
          <a:xfrm>
            <a:off x="503238" y="4835525"/>
            <a:ext cx="42052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Jméno autora (vč. titulu):</a:t>
            </a:r>
          </a:p>
        </p:txBody>
      </p:sp>
      <p:sp>
        <p:nvSpPr>
          <p:cNvPr id="21510" name="TextovéPole 5"/>
          <p:cNvSpPr txBox="1">
            <a:spLocks noChangeArrowheads="1"/>
          </p:cNvSpPr>
          <p:nvPr/>
        </p:nvSpPr>
        <p:spPr bwMode="auto">
          <a:xfrm>
            <a:off x="514350" y="5272088"/>
            <a:ext cx="232886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Škola – adresa:</a:t>
            </a:r>
          </a:p>
        </p:txBody>
      </p:sp>
      <p:sp>
        <p:nvSpPr>
          <p:cNvPr id="21511" name="TextovéPole 6"/>
          <p:cNvSpPr txBox="1">
            <a:spLocks noChangeArrowheads="1"/>
          </p:cNvSpPr>
          <p:nvPr/>
        </p:nvSpPr>
        <p:spPr bwMode="auto">
          <a:xfrm>
            <a:off x="503238" y="3533775"/>
            <a:ext cx="13477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Ročník:</a:t>
            </a:r>
          </a:p>
        </p:txBody>
      </p:sp>
      <p:sp>
        <p:nvSpPr>
          <p:cNvPr id="21512" name="TextovéPole 7"/>
          <p:cNvSpPr txBox="1">
            <a:spLocks noChangeArrowheads="1"/>
          </p:cNvSpPr>
          <p:nvPr/>
        </p:nvSpPr>
        <p:spPr bwMode="auto">
          <a:xfrm>
            <a:off x="492125" y="2708275"/>
            <a:ext cx="26050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Předmět:</a:t>
            </a:r>
          </a:p>
        </p:txBody>
      </p:sp>
      <p:sp>
        <p:nvSpPr>
          <p:cNvPr id="21513" name="TextovéPole 8"/>
          <p:cNvSpPr txBox="1">
            <a:spLocks noChangeArrowheads="1"/>
          </p:cNvSpPr>
          <p:nvPr/>
        </p:nvSpPr>
        <p:spPr bwMode="auto">
          <a:xfrm>
            <a:off x="503238" y="3965575"/>
            <a:ext cx="2217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Anotace:</a:t>
            </a:r>
          </a:p>
        </p:txBody>
      </p:sp>
      <p:sp>
        <p:nvSpPr>
          <p:cNvPr id="21514" name="TextovéPole 9"/>
          <p:cNvSpPr txBox="1">
            <a:spLocks noChangeArrowheads="1"/>
          </p:cNvSpPr>
          <p:nvPr/>
        </p:nvSpPr>
        <p:spPr bwMode="auto">
          <a:xfrm>
            <a:off x="2851150" y="3533775"/>
            <a:ext cx="1784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2. ročník</a:t>
            </a:r>
          </a:p>
        </p:txBody>
      </p:sp>
      <p:sp>
        <p:nvSpPr>
          <p:cNvPr id="21515" name="TextovéPole 10"/>
          <p:cNvSpPr txBox="1">
            <a:spLocks noChangeArrowheads="1"/>
          </p:cNvSpPr>
          <p:nvPr/>
        </p:nvSpPr>
        <p:spPr bwMode="auto">
          <a:xfrm>
            <a:off x="2851150" y="2709863"/>
            <a:ext cx="20351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Matematika</a:t>
            </a:r>
          </a:p>
        </p:txBody>
      </p:sp>
      <p:sp>
        <p:nvSpPr>
          <p:cNvPr id="21516" name="TextovéPole 11"/>
          <p:cNvSpPr txBox="1">
            <a:spLocks noChangeArrowheads="1"/>
          </p:cNvSpPr>
          <p:nvPr/>
        </p:nvSpPr>
        <p:spPr bwMode="auto">
          <a:xfrm>
            <a:off x="3922713" y="4835525"/>
            <a:ext cx="4070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Mgr. Jana Studničková</a:t>
            </a:r>
          </a:p>
        </p:txBody>
      </p:sp>
      <p:sp>
        <p:nvSpPr>
          <p:cNvPr id="21517" name="TextovéPole 12"/>
          <p:cNvSpPr txBox="1">
            <a:spLocks noChangeArrowheads="1"/>
          </p:cNvSpPr>
          <p:nvPr/>
        </p:nvSpPr>
        <p:spPr bwMode="auto">
          <a:xfrm>
            <a:off x="2693988" y="5272088"/>
            <a:ext cx="50053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pt-BR" sz="2100" b="1">
                <a:solidFill>
                  <a:srgbClr val="FFFF66"/>
                </a:solidFill>
                <a:cs typeface="Arial" charset="0"/>
              </a:rPr>
              <a:t>OA a VOŠE Tábor, Jiráskova 1615</a:t>
            </a:r>
            <a:endParaRPr lang="cs-CZ" sz="2100" b="1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21518" name="TextovéPole 8"/>
          <p:cNvSpPr txBox="1">
            <a:spLocks noChangeArrowheads="1"/>
          </p:cNvSpPr>
          <p:nvPr/>
        </p:nvSpPr>
        <p:spPr bwMode="auto">
          <a:xfrm>
            <a:off x="2851150" y="3965575"/>
            <a:ext cx="58975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Goniometrická funkce sinus – předpis, graf, vlastnosti</a:t>
            </a:r>
          </a:p>
        </p:txBody>
      </p:sp>
      <p:sp>
        <p:nvSpPr>
          <p:cNvPr id="21519" name="TextovéPole 7"/>
          <p:cNvSpPr txBox="1">
            <a:spLocks noChangeArrowheads="1"/>
          </p:cNvSpPr>
          <p:nvPr/>
        </p:nvSpPr>
        <p:spPr bwMode="auto">
          <a:xfrm>
            <a:off x="490538" y="3101975"/>
            <a:ext cx="2605087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FF"/>
                </a:solidFill>
                <a:cs typeface="Arial" charset="0"/>
              </a:rPr>
              <a:t>Tematická oblast:</a:t>
            </a:r>
          </a:p>
        </p:txBody>
      </p:sp>
      <p:sp>
        <p:nvSpPr>
          <p:cNvPr id="21520" name="TextovéPole 10"/>
          <p:cNvSpPr txBox="1">
            <a:spLocks noChangeArrowheads="1"/>
          </p:cNvSpPr>
          <p:nvPr/>
        </p:nvSpPr>
        <p:spPr bwMode="auto">
          <a:xfrm>
            <a:off x="2849563" y="3103563"/>
            <a:ext cx="56816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sz="2100" b="1">
                <a:solidFill>
                  <a:srgbClr val="FFFF66"/>
                </a:solidFill>
                <a:cs typeface="Arial" charset="0"/>
              </a:rPr>
              <a:t>Funkce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571500" y="285750"/>
            <a:ext cx="78581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2800">
                <a:latin typeface="Calibri" pitchFamily="34" charset="0"/>
              </a:rPr>
              <a:t>Do tabulky vypište hodnoty funkce </a:t>
            </a:r>
            <a:r>
              <a:rPr lang="cs-CZ" sz="2800" b="1">
                <a:latin typeface="Calibri" pitchFamily="34" charset="0"/>
              </a:rPr>
              <a:t>y = sin x</a:t>
            </a:r>
            <a:r>
              <a:rPr lang="cs-CZ" sz="2800">
                <a:latin typeface="Calibri" pitchFamily="34" charset="0"/>
              </a:rPr>
              <a:t>, vyjádřete jednotlivé úhly v obloukové míře a potom zakreslete graf této funkce. </a:t>
            </a:r>
          </a:p>
        </p:txBody>
      </p:sp>
      <p:graphicFrame>
        <p:nvGraphicFramePr>
          <p:cNvPr id="1113" name="Group 89"/>
          <p:cNvGraphicFramePr>
            <a:graphicFrameLocks noGrp="1"/>
          </p:cNvGraphicFramePr>
          <p:nvPr/>
        </p:nvGraphicFramePr>
        <p:xfrm>
          <a:off x="642938" y="2214563"/>
          <a:ext cx="8001000" cy="28194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  <a:gridCol w="800100"/>
                <a:gridCol w="800100"/>
                <a:gridCol w="800100"/>
                <a:gridCol w="800100"/>
                <a:gridCol w="800100"/>
                <a:gridCol w="800100"/>
                <a:gridCol w="800100"/>
                <a:gridCol w="800100"/>
              </a:tblGrid>
              <a:tr h="704850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y = sin 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X (°)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X (rad)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643063" y="3786188"/>
          <a:ext cx="2857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Rovnice" r:id="rId3" imgW="126720" imgH="177480" progId="Equation.3">
                  <p:embed/>
                </p:oleObj>
              </mc:Choice>
              <mc:Fallback>
                <p:oleObj name="Rovnice" r:id="rId3" imgW="12672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786188"/>
                        <a:ext cx="2857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2428875" y="3643313"/>
          <a:ext cx="328613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Rovnice" r:id="rId5" imgW="164880" imgH="393480" progId="Equation.3">
                  <p:embed/>
                </p:oleObj>
              </mc:Choice>
              <mc:Fallback>
                <p:oleObj name="Rovnice" r:id="rId5" imgW="16488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3643313"/>
                        <a:ext cx="328613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7958138" y="3857625"/>
          <a:ext cx="5143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Rovnice" r:id="rId7" imgW="228600" imgH="177480" progId="Equation.3">
                  <p:embed/>
                </p:oleObj>
              </mc:Choice>
              <mc:Fallback>
                <p:oleObj name="Rovnice" r:id="rId7" imgW="228600" imgH="177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8138" y="3857625"/>
                        <a:ext cx="5143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6486525" y="3897313"/>
          <a:ext cx="3143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Rovnice" r:id="rId9" imgW="139680" imgH="139680" progId="Equation.3">
                  <p:embed/>
                </p:oleObj>
              </mc:Choice>
              <mc:Fallback>
                <p:oleObj name="Rovnice" r:id="rId9" imgW="139680" imgH="1396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6525" y="3897313"/>
                        <a:ext cx="314325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3286125" y="3643313"/>
          <a:ext cx="328613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Rovnice" r:id="rId11" imgW="164880" imgH="393480" progId="Equation.3">
                  <p:embed/>
                </p:oleObj>
              </mc:Choice>
              <mc:Fallback>
                <p:oleObj name="Rovnice" r:id="rId11" imgW="16488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3643313"/>
                        <a:ext cx="328613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4071938" y="3643313"/>
          <a:ext cx="328612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Rovnice" r:id="rId13" imgW="164880" imgH="393480" progId="Equation.3">
                  <p:embed/>
                </p:oleObj>
              </mc:Choice>
              <mc:Fallback>
                <p:oleObj name="Rovnice" r:id="rId13" imgW="16488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3643313"/>
                        <a:ext cx="328612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4857750" y="3643313"/>
          <a:ext cx="328613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Rovnice" r:id="rId15" imgW="164880" imgH="393480" progId="Equation.3">
                  <p:embed/>
                </p:oleObj>
              </mc:Choice>
              <mc:Fallback>
                <p:oleObj name="Rovnice" r:id="rId15" imgW="16488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3643313"/>
                        <a:ext cx="328613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5568950" y="3643313"/>
          <a:ext cx="479425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Rovnice" r:id="rId17" imgW="241200" imgH="393480" progId="Equation.3">
                  <p:embed/>
                </p:oleObj>
              </mc:Choice>
              <mc:Fallback>
                <p:oleObj name="Rovnice" r:id="rId17" imgW="24120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950" y="3643313"/>
                        <a:ext cx="479425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7140575" y="3643313"/>
          <a:ext cx="479425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Rovnice" r:id="rId19" imgW="241200" imgH="393480" progId="Equation.3">
                  <p:embed/>
                </p:oleObj>
              </mc:Choice>
              <mc:Fallback>
                <p:oleObj name="Rovnice" r:id="rId19" imgW="241200" imgH="393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0575" y="3643313"/>
                        <a:ext cx="479425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7" name="Object 23"/>
          <p:cNvGraphicFramePr>
            <a:graphicFrameLocks noChangeAspect="1"/>
          </p:cNvGraphicFramePr>
          <p:nvPr/>
        </p:nvGraphicFramePr>
        <p:xfrm>
          <a:off x="1643063" y="4572000"/>
          <a:ext cx="2857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Rovnice" r:id="rId21" imgW="126720" imgH="177480" progId="Equation.3">
                  <p:embed/>
                </p:oleObj>
              </mc:Choice>
              <mc:Fallback>
                <p:oleObj name="Rovnice" r:id="rId21" imgW="126720" imgH="177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4572000"/>
                        <a:ext cx="2857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8" name="Object 24"/>
          <p:cNvGraphicFramePr>
            <a:graphicFrameLocks noChangeAspect="1"/>
          </p:cNvGraphicFramePr>
          <p:nvPr/>
        </p:nvGraphicFramePr>
        <p:xfrm>
          <a:off x="7200900" y="4584700"/>
          <a:ext cx="4572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Rovnice" r:id="rId22" imgW="203040" imgH="164880" progId="Equation.3">
                  <p:embed/>
                </p:oleObj>
              </mc:Choice>
              <mc:Fallback>
                <p:oleObj name="Rovnice" r:id="rId22" imgW="203040" imgH="1648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900" y="4584700"/>
                        <a:ext cx="4572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6429375" y="4572000"/>
          <a:ext cx="2857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Rovnice" r:id="rId24" imgW="126720" imgH="177480" progId="Equation.3">
                  <p:embed/>
                </p:oleObj>
              </mc:Choice>
              <mc:Fallback>
                <p:oleObj name="Rovnice" r:id="rId24" imgW="126720" imgH="1774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4572000"/>
                        <a:ext cx="2857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8072438" y="4572000"/>
          <a:ext cx="2857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Rovnice" r:id="rId25" imgW="126720" imgH="177480" progId="Equation.3">
                  <p:embed/>
                </p:oleObj>
              </mc:Choice>
              <mc:Fallback>
                <p:oleObj name="Rovnice" r:id="rId25" imgW="126720" imgH="1774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2438" y="4572000"/>
                        <a:ext cx="2857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/>
        </p:nvGraphicFramePr>
        <p:xfrm>
          <a:off x="4972050" y="4584700"/>
          <a:ext cx="20002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Rovnice" r:id="rId26" imgW="88560" imgH="164880" progId="Equation.3">
                  <p:embed/>
                </p:oleObj>
              </mc:Choice>
              <mc:Fallback>
                <p:oleObj name="Rovnice" r:id="rId26" imgW="88560" imgH="1648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4584700"/>
                        <a:ext cx="200025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/>
        </p:nvGraphicFramePr>
        <p:xfrm>
          <a:off x="2441575" y="4357688"/>
          <a:ext cx="303213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Rovnice" r:id="rId28" imgW="152280" imgH="393480" progId="Equation.3">
                  <p:embed/>
                </p:oleObj>
              </mc:Choice>
              <mc:Fallback>
                <p:oleObj name="Rovnice" r:id="rId28" imgW="152280" imgH="3934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575" y="4357688"/>
                        <a:ext cx="303213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/>
        </p:nvGraphicFramePr>
        <p:xfrm>
          <a:off x="3143250" y="4286250"/>
          <a:ext cx="5302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Rovnice" r:id="rId30" imgW="266400" imgH="431640" progId="Equation.3">
                  <p:embed/>
                </p:oleObj>
              </mc:Choice>
              <mc:Fallback>
                <p:oleObj name="Rovnice" r:id="rId30" imgW="266400" imgH="43164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4286250"/>
                        <a:ext cx="530225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/>
        </p:nvGraphicFramePr>
        <p:xfrm>
          <a:off x="4013200" y="4286250"/>
          <a:ext cx="5048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Rovnice" r:id="rId32" imgW="253800" imgH="431640" progId="Equation.3">
                  <p:embed/>
                </p:oleObj>
              </mc:Choice>
              <mc:Fallback>
                <p:oleObj name="Rovnice" r:id="rId32" imgW="253800" imgH="43164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4286250"/>
                        <a:ext cx="504825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5472113" y="4286250"/>
          <a:ext cx="73183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Rovnice" r:id="rId34" imgW="368280" imgH="431640" progId="Equation.3">
                  <p:embed/>
                </p:oleObj>
              </mc:Choice>
              <mc:Fallback>
                <p:oleObj name="Rovnice" r:id="rId34" imgW="368280" imgH="43164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113" y="4286250"/>
                        <a:ext cx="731837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bdélník 2"/>
          <p:cNvSpPr>
            <a:spLocks noChangeArrowheads="1"/>
          </p:cNvSpPr>
          <p:nvPr/>
        </p:nvSpPr>
        <p:spPr bwMode="auto">
          <a:xfrm>
            <a:off x="857250" y="500063"/>
            <a:ext cx="7643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2800">
                <a:latin typeface="Calibri" pitchFamily="34" charset="0"/>
              </a:rPr>
              <a:t>Zakreslete graf funkce </a:t>
            </a:r>
            <a:r>
              <a:rPr lang="cs-CZ" sz="2800" b="1">
                <a:latin typeface="Calibri" pitchFamily="34" charset="0"/>
              </a:rPr>
              <a:t>y = sin x</a:t>
            </a:r>
            <a:r>
              <a:rPr lang="cs-CZ" sz="2800">
                <a:latin typeface="Calibri" pitchFamily="34" charset="0"/>
              </a:rPr>
              <a:t>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738" y="1143000"/>
            <a:ext cx="887095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57250" y="500063"/>
            <a:ext cx="72866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Zapište vlastnosti funkce </a:t>
            </a:r>
            <a:r>
              <a:rPr lang="cs-CZ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y = sin x:</a:t>
            </a:r>
            <a:r>
              <a:rPr lang="cs-CZ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00063" y="1214438"/>
          <a:ext cx="21431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Rovnice" r:id="rId3" imgW="634680" imgH="203040" progId="Equation.3">
                  <p:embed/>
                </p:oleObj>
              </mc:Choice>
              <mc:Fallback>
                <p:oleObj name="Rovnice" r:id="rId3" imgW="63468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214438"/>
                        <a:ext cx="21431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286375" y="1143000"/>
          <a:ext cx="256857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Rovnice" r:id="rId5" imgW="901440" imgH="253800" progId="Equation.3">
                  <p:embed/>
                </p:oleObj>
              </mc:Choice>
              <mc:Fallback>
                <p:oleObj name="Rovnice" r:id="rId5" imgW="9014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1143000"/>
                        <a:ext cx="2568575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28625" y="2071688"/>
          <a:ext cx="25717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Rovnice" r:id="rId7" imgW="812520" imgH="203040" progId="Equation.3">
                  <p:embed/>
                </p:oleObj>
              </mc:Choice>
              <mc:Fallback>
                <p:oleObj name="Rovnice" r:id="rId7" imgW="81252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071688"/>
                        <a:ext cx="25717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214938" y="2000250"/>
          <a:ext cx="3306762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Rovnice" r:id="rId9" imgW="1041120" imgH="203040" progId="Equation.3">
                  <p:embed/>
                </p:oleObj>
              </mc:Choice>
              <mc:Fallback>
                <p:oleObj name="Rovnice" r:id="rId9" imgW="104112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2000250"/>
                        <a:ext cx="3306762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00063" y="2857500"/>
          <a:ext cx="371475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Rovnice" r:id="rId11" imgW="1218960" imgH="203040" progId="Equation.3">
                  <p:embed/>
                </p:oleObj>
              </mc:Choice>
              <mc:Fallback>
                <p:oleObj name="Rovnice" r:id="rId11" imgW="121896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2857500"/>
                        <a:ext cx="3714750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714375" y="3571875"/>
          <a:ext cx="7929563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Rovnice" r:id="rId13" imgW="2044440" imgH="431640" progId="Equation.3">
                  <p:embed/>
                </p:oleObj>
              </mc:Choice>
              <mc:Fallback>
                <p:oleObj name="Rovnice" r:id="rId13" imgW="204444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3571875"/>
                        <a:ext cx="7929563" cy="1514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072063" y="2786063"/>
          <a:ext cx="37496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Rovnice" r:id="rId15" imgW="1180800" imgH="203040" progId="Equation.3">
                  <p:embed/>
                </p:oleObj>
              </mc:Choice>
              <mc:Fallback>
                <p:oleObj name="Rovnice" r:id="rId15" imgW="118080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3" y="2786063"/>
                        <a:ext cx="37496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642938" y="5072063"/>
          <a:ext cx="7929562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Rovnice" r:id="rId17" imgW="2044440" imgH="431640" progId="Equation.3">
                  <p:embed/>
                </p:oleObj>
              </mc:Choice>
              <mc:Fallback>
                <p:oleObj name="Rovnice" r:id="rId17" imgW="204444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5072063"/>
                        <a:ext cx="7929562" cy="1514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381000" y="838200"/>
            <a:ext cx="8382000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cs-CZ" sz="2000" b="1">
                <a:solidFill>
                  <a:srgbClr val="000000"/>
                </a:solidFill>
                <a:latin typeface="Verdana" pitchFamily="34" charset="0"/>
              </a:rPr>
              <a:t>Seznam použité literatury a pramenů: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cs-CZ" sz="1400">
                <a:solidFill>
                  <a:srgbClr val="000000"/>
                </a:solidFill>
                <a:latin typeface="Verdana" pitchFamily="34" charset="0"/>
              </a:rPr>
              <a:t>Hudcová Milada a Kubičíková Libuše, Sbírka úloh z matematiky pro SOŠ, SOU a nástavbové studium. Praha, Prometheus 2000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cs-CZ" sz="1400">
                <a:solidFill>
                  <a:srgbClr val="000000"/>
                </a:solidFill>
                <a:latin typeface="Verdana" pitchFamily="34" charset="0"/>
              </a:rPr>
              <a:t>Odvárko Oldřich, Matematika pro gymnázia – Funkce. Praha, Prometheus 1193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cs-CZ" sz="1400">
                <a:solidFill>
                  <a:srgbClr val="000000"/>
                </a:solidFill>
                <a:latin typeface="Verdana" pitchFamily="34" charset="0"/>
              </a:rPr>
              <a:t>Objekty použité k vytvoření sešitu jsou vlastní originální tvorbou autora nebo vytvořené v programu Derive</a:t>
            </a:r>
          </a:p>
        </p:txBody>
      </p:sp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2362200" y="3657600"/>
            <a:ext cx="3962400" cy="1692275"/>
          </a:xfrm>
          <a:prstGeom prst="rect">
            <a:avLst/>
          </a:prstGeom>
          <a:solidFill>
            <a:srgbClr val="FFFFCC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cs-CZ" sz="2000" dirty="0">
                <a:solidFill>
                  <a:srgbClr val="000000"/>
                </a:solidFill>
                <a:latin typeface="Verdana" pitchFamily="34" charset="0"/>
              </a:rPr>
              <a:t>Autor:</a:t>
            </a:r>
          </a:p>
          <a:p>
            <a:pPr marL="342900" indent="-342900" algn="ctr">
              <a:spcBef>
                <a:spcPct val="50000"/>
              </a:spcBef>
            </a:pPr>
            <a:r>
              <a:rPr lang="cs-CZ" sz="1400" dirty="0">
                <a:solidFill>
                  <a:srgbClr val="000000"/>
                </a:solidFill>
                <a:latin typeface="Verdana" pitchFamily="34" charset="0"/>
              </a:rPr>
              <a:t>Mgr. Jana Studničková</a:t>
            </a:r>
          </a:p>
          <a:p>
            <a:pPr marL="342900" indent="-342900" algn="ctr">
              <a:spcBef>
                <a:spcPct val="50000"/>
              </a:spcBef>
            </a:pPr>
            <a:r>
              <a:rPr lang="cs-CZ" sz="1400" dirty="0">
                <a:solidFill>
                  <a:srgbClr val="000000"/>
                </a:solidFill>
                <a:latin typeface="Verdana" pitchFamily="34" charset="0"/>
              </a:rPr>
              <a:t>OA a VOŠE Tábor</a:t>
            </a:r>
          </a:p>
          <a:p>
            <a:pPr marL="342900" indent="-342900" algn="ctr">
              <a:spcBef>
                <a:spcPct val="50000"/>
              </a:spcBef>
            </a:pPr>
            <a:r>
              <a:rPr lang="cs-CZ" sz="1400" dirty="0">
                <a:solidFill>
                  <a:srgbClr val="000000"/>
                </a:solidFill>
                <a:latin typeface="Verdana" pitchFamily="34" charset="0"/>
              </a:rPr>
              <a:t>studnickova@oatabor.cz</a:t>
            </a:r>
          </a:p>
          <a:p>
            <a:pPr marL="342900" indent="-342900" algn="ctr">
              <a:spcBef>
                <a:spcPct val="50000"/>
              </a:spcBef>
            </a:pPr>
            <a:r>
              <a:rPr lang="cs-CZ" sz="1400" smtClean="0">
                <a:solidFill>
                  <a:srgbClr val="000000"/>
                </a:solidFill>
                <a:latin typeface="Verdana" pitchFamily="34" charset="0"/>
              </a:rPr>
              <a:t>duben</a:t>
            </a:r>
            <a:r>
              <a:rPr lang="cs-CZ" sz="140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cs-CZ" sz="1400">
                <a:solidFill>
                  <a:srgbClr val="000000"/>
                </a:solidFill>
                <a:latin typeface="Verdana" pitchFamily="34" charset="0"/>
              </a:rPr>
              <a:t>2013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211</Words>
  <Application>Microsoft Office PowerPoint</Application>
  <PresentationFormat>Předvádění na obrazovce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Motiv sady Office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admin</cp:lastModifiedBy>
  <cp:revision>16</cp:revision>
  <dcterms:modified xsi:type="dcterms:W3CDTF">2013-07-17T08:45:49Z</dcterms:modified>
</cp:coreProperties>
</file>