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9" r:id="rId2"/>
    <p:sldId id="270" r:id="rId3"/>
    <p:sldId id="268" r:id="rId4"/>
    <p:sldId id="256" r:id="rId5"/>
    <p:sldId id="257" r:id="rId6"/>
    <p:sldId id="267" r:id="rId7"/>
    <p:sldId id="258" r:id="rId8"/>
    <p:sldId id="259" r:id="rId9"/>
    <p:sldId id="263" r:id="rId10"/>
    <p:sldId id="261" r:id="rId11"/>
    <p:sldId id="262" r:id="rId12"/>
    <p:sldId id="265" r:id="rId13"/>
    <p:sldId id="271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5" autoAdjust="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CCA98-7BA3-4D1B-BFBA-C5ED5B69E6D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5E7C3F8-4138-4F95-94E5-901DA019022F}">
      <dgm:prSet phldrT="[Text]" custT="1"/>
      <dgm:spPr/>
      <dgm:t>
        <a:bodyPr/>
        <a:lstStyle/>
        <a:p>
          <a:pPr algn="ctr"/>
          <a:r>
            <a:rPr lang="cs-CZ" sz="3600" dirty="0" smtClean="0"/>
            <a:t>      </a:t>
          </a:r>
          <a:r>
            <a:rPr lang="cs-CZ" sz="3600" b="1" dirty="0" smtClean="0">
              <a:solidFill>
                <a:srgbClr val="002060"/>
              </a:solidFill>
            </a:rPr>
            <a:t>FINANČNÍ</a:t>
          </a:r>
          <a:r>
            <a:rPr lang="cs-CZ" sz="4100" dirty="0" smtClean="0"/>
            <a:t>	</a:t>
          </a:r>
          <a:endParaRPr lang="cs-CZ" sz="4100" dirty="0"/>
        </a:p>
      </dgm:t>
    </dgm:pt>
    <dgm:pt modelId="{20E03635-E19A-4D0A-A683-26988055B172}" type="parTrans" cxnId="{AA71DCC9-4CD3-43E6-BBCC-F72133320611}">
      <dgm:prSet/>
      <dgm:spPr/>
      <dgm:t>
        <a:bodyPr/>
        <a:lstStyle/>
        <a:p>
          <a:endParaRPr lang="cs-CZ"/>
        </a:p>
      </dgm:t>
    </dgm:pt>
    <dgm:pt modelId="{91062549-FC92-4242-8AE8-720AA04D9447}" type="sibTrans" cxnId="{AA71DCC9-4CD3-43E6-BBCC-F72133320611}">
      <dgm:prSet/>
      <dgm:spPr/>
      <dgm:t>
        <a:bodyPr/>
        <a:lstStyle/>
        <a:p>
          <a:endParaRPr lang="cs-CZ"/>
        </a:p>
      </dgm:t>
    </dgm:pt>
    <dgm:pt modelId="{1C11B7AB-B80C-4FD6-A12C-5B6E57DBC348}">
      <dgm:prSet phldrT="[Text]" custT="1"/>
      <dgm:spPr/>
      <dgm:t>
        <a:bodyPr/>
        <a:lstStyle/>
        <a:p>
          <a:r>
            <a:rPr lang="cs-CZ" sz="2000" dirty="0" smtClean="0"/>
            <a:t>Účetní případy podniku jako celku</a:t>
          </a:r>
          <a:endParaRPr lang="cs-CZ" sz="2000" dirty="0"/>
        </a:p>
      </dgm:t>
    </dgm:pt>
    <dgm:pt modelId="{C12EE38B-9007-4E45-AFEC-76D9D8497690}" type="parTrans" cxnId="{7FD93541-D594-4639-8076-A51424BD12A1}">
      <dgm:prSet/>
      <dgm:spPr/>
      <dgm:t>
        <a:bodyPr/>
        <a:lstStyle/>
        <a:p>
          <a:endParaRPr lang="cs-CZ"/>
        </a:p>
      </dgm:t>
    </dgm:pt>
    <dgm:pt modelId="{6A028728-56B1-4D66-9DD2-0E0A87B8B8FF}" type="sibTrans" cxnId="{7FD93541-D594-4639-8076-A51424BD12A1}">
      <dgm:prSet/>
      <dgm:spPr/>
      <dgm:t>
        <a:bodyPr/>
        <a:lstStyle/>
        <a:p>
          <a:endParaRPr lang="cs-CZ"/>
        </a:p>
      </dgm:t>
    </dgm:pt>
    <dgm:pt modelId="{D9599781-C583-4070-AC02-58BA749AEB3E}">
      <dgm:prSet phldrT="[Text]" custT="1"/>
      <dgm:spPr/>
      <dgm:t>
        <a:bodyPr/>
        <a:lstStyle/>
        <a:p>
          <a:r>
            <a:rPr lang="cs-CZ" sz="2000" dirty="0" smtClean="0"/>
            <a:t>Výstup určen i  mimo podnik  (finanční úřad, banka, akcionáři)</a:t>
          </a:r>
          <a:endParaRPr lang="cs-CZ" sz="2000" dirty="0"/>
        </a:p>
      </dgm:t>
    </dgm:pt>
    <dgm:pt modelId="{C98CF38C-B2C3-4FB5-99B0-8048857E538E}" type="parTrans" cxnId="{282E45AA-4E82-4C49-B3C7-3D061F1BF19D}">
      <dgm:prSet/>
      <dgm:spPr/>
      <dgm:t>
        <a:bodyPr/>
        <a:lstStyle/>
        <a:p>
          <a:endParaRPr lang="cs-CZ"/>
        </a:p>
      </dgm:t>
    </dgm:pt>
    <dgm:pt modelId="{871905D5-1695-45BB-863C-85431EC0331C}" type="sibTrans" cxnId="{282E45AA-4E82-4C49-B3C7-3D061F1BF19D}">
      <dgm:prSet/>
      <dgm:spPr/>
      <dgm:t>
        <a:bodyPr/>
        <a:lstStyle/>
        <a:p>
          <a:endParaRPr lang="cs-CZ"/>
        </a:p>
      </dgm:t>
    </dgm:pt>
    <dgm:pt modelId="{315F6B4F-B8F3-4451-BF72-99CF1A911CB0}">
      <dgm:prSet phldrT="[Text]"/>
      <dgm:spPr/>
      <dgm:t>
        <a:bodyPr/>
        <a:lstStyle/>
        <a:p>
          <a:r>
            <a:rPr lang="cs-CZ" b="1" dirty="0" smtClean="0">
              <a:solidFill>
                <a:srgbClr val="002060"/>
              </a:solidFill>
            </a:rPr>
            <a:t>MANAŽERSKÉ =</a:t>
          </a:r>
        </a:p>
        <a:p>
          <a:r>
            <a:rPr lang="cs-CZ" b="1" dirty="0" smtClean="0">
              <a:solidFill>
                <a:srgbClr val="002060"/>
              </a:solidFill>
            </a:rPr>
            <a:t>VNITROPODNIKOVÉ</a:t>
          </a:r>
          <a:endParaRPr lang="cs-CZ" b="1" dirty="0">
            <a:solidFill>
              <a:srgbClr val="002060"/>
            </a:solidFill>
          </a:endParaRPr>
        </a:p>
      </dgm:t>
    </dgm:pt>
    <dgm:pt modelId="{5AB19EEC-FD1D-4A2D-9EAA-F953A1B3A019}" type="parTrans" cxnId="{A8B196A2-1608-4E7E-946E-7C15271D5F88}">
      <dgm:prSet/>
      <dgm:spPr/>
      <dgm:t>
        <a:bodyPr/>
        <a:lstStyle/>
        <a:p>
          <a:endParaRPr lang="cs-CZ"/>
        </a:p>
      </dgm:t>
    </dgm:pt>
    <dgm:pt modelId="{16AE3DB5-AD39-4B58-B7C4-6CD67D24FFC1}" type="sibTrans" cxnId="{A8B196A2-1608-4E7E-946E-7C15271D5F88}">
      <dgm:prSet/>
      <dgm:spPr/>
      <dgm:t>
        <a:bodyPr/>
        <a:lstStyle/>
        <a:p>
          <a:endParaRPr lang="cs-CZ"/>
        </a:p>
      </dgm:t>
    </dgm:pt>
    <dgm:pt modelId="{9FC37FBF-EA4D-4D00-A8AC-D62928859672}">
      <dgm:prSet phldrT="[Text]" custT="1"/>
      <dgm:spPr/>
      <dgm:t>
        <a:bodyPr/>
        <a:lstStyle/>
        <a:p>
          <a:r>
            <a:rPr lang="cs-CZ" sz="2000" dirty="0" smtClean="0"/>
            <a:t>Hospodaření uvnitř podniku      v jednotlivých vnitro-podnikových útvarech  (hospodářských střediscích)</a:t>
          </a:r>
          <a:endParaRPr lang="cs-CZ" sz="2000" dirty="0"/>
        </a:p>
      </dgm:t>
    </dgm:pt>
    <dgm:pt modelId="{6C8319E6-FD32-4C1D-AF6C-D76F770D4F7E}" type="parTrans" cxnId="{A443D759-C051-42EB-925C-387939CE8C34}">
      <dgm:prSet/>
      <dgm:spPr/>
      <dgm:t>
        <a:bodyPr/>
        <a:lstStyle/>
        <a:p>
          <a:endParaRPr lang="cs-CZ"/>
        </a:p>
      </dgm:t>
    </dgm:pt>
    <dgm:pt modelId="{8F71AC24-C8E0-434F-B88A-4CBF8A285C2E}" type="sibTrans" cxnId="{A443D759-C051-42EB-925C-387939CE8C34}">
      <dgm:prSet/>
      <dgm:spPr/>
      <dgm:t>
        <a:bodyPr/>
        <a:lstStyle/>
        <a:p>
          <a:endParaRPr lang="cs-CZ"/>
        </a:p>
      </dgm:t>
    </dgm:pt>
    <dgm:pt modelId="{211D65A2-C9A6-4CB3-BE3A-023CC730BED2}">
      <dgm:prSet phldrT="[Text]" custT="1"/>
      <dgm:spPr/>
      <dgm:t>
        <a:bodyPr/>
        <a:lstStyle/>
        <a:p>
          <a:r>
            <a:rPr lang="cs-CZ" sz="2000" dirty="0" smtClean="0"/>
            <a:t>Upraveno vnitropodnikovými předpisy</a:t>
          </a:r>
          <a:endParaRPr lang="cs-CZ" sz="2000" dirty="0"/>
        </a:p>
      </dgm:t>
    </dgm:pt>
    <dgm:pt modelId="{C36E498B-7514-45D5-B07E-5BD2C0D54563}" type="parTrans" cxnId="{C8C7FD78-52CF-4D42-B5B8-75544B6B7EBD}">
      <dgm:prSet/>
      <dgm:spPr/>
      <dgm:t>
        <a:bodyPr/>
        <a:lstStyle/>
        <a:p>
          <a:endParaRPr lang="cs-CZ"/>
        </a:p>
      </dgm:t>
    </dgm:pt>
    <dgm:pt modelId="{FB9E3937-5CA6-4387-B60F-E76853B569B8}" type="sibTrans" cxnId="{C8C7FD78-52CF-4D42-B5B8-75544B6B7EBD}">
      <dgm:prSet/>
      <dgm:spPr/>
      <dgm:t>
        <a:bodyPr/>
        <a:lstStyle/>
        <a:p>
          <a:endParaRPr lang="cs-CZ"/>
        </a:p>
      </dgm:t>
    </dgm:pt>
    <dgm:pt modelId="{C35F5A85-8E0C-482A-8880-BFD705818246}">
      <dgm:prSet phldrT="[Text]" custT="1"/>
      <dgm:spPr/>
      <dgm:t>
        <a:bodyPr/>
        <a:lstStyle/>
        <a:p>
          <a:r>
            <a:rPr lang="cs-CZ" sz="2000" dirty="0" smtClean="0"/>
            <a:t>Upraveno Zákonem                   o účetnictví</a:t>
          </a:r>
          <a:endParaRPr lang="cs-CZ" sz="2000" dirty="0"/>
        </a:p>
      </dgm:t>
    </dgm:pt>
    <dgm:pt modelId="{6CCAC91F-D4A1-44AC-B08C-379D1F683F40}" type="parTrans" cxnId="{2E7C1720-43F5-45E7-B670-4E2C9F966B60}">
      <dgm:prSet/>
      <dgm:spPr/>
      <dgm:t>
        <a:bodyPr/>
        <a:lstStyle/>
        <a:p>
          <a:endParaRPr lang="cs-CZ"/>
        </a:p>
      </dgm:t>
    </dgm:pt>
    <dgm:pt modelId="{E2838883-5131-47D9-96F7-01649CD50DC2}" type="sibTrans" cxnId="{2E7C1720-43F5-45E7-B670-4E2C9F966B60}">
      <dgm:prSet/>
      <dgm:spPr/>
      <dgm:t>
        <a:bodyPr/>
        <a:lstStyle/>
        <a:p>
          <a:endParaRPr lang="cs-CZ"/>
        </a:p>
      </dgm:t>
    </dgm:pt>
    <dgm:pt modelId="{804CEC21-30A2-45B1-9432-C28E615BE071}">
      <dgm:prSet phldrT="[Text]" custT="1"/>
      <dgm:spPr/>
      <dgm:t>
        <a:bodyPr/>
        <a:lstStyle/>
        <a:p>
          <a:r>
            <a:rPr lang="cs-CZ" sz="2000" dirty="0" smtClean="0"/>
            <a:t>Výstup určen podnikovému managementu</a:t>
          </a:r>
          <a:endParaRPr lang="cs-CZ" sz="2000" dirty="0"/>
        </a:p>
      </dgm:t>
    </dgm:pt>
    <dgm:pt modelId="{BB512BFC-D113-408A-9DC1-126CEEE65928}" type="parTrans" cxnId="{D6A8B534-BD95-485C-9D0C-5B27FEB819C8}">
      <dgm:prSet/>
      <dgm:spPr/>
      <dgm:t>
        <a:bodyPr/>
        <a:lstStyle/>
        <a:p>
          <a:endParaRPr lang="cs-CZ"/>
        </a:p>
      </dgm:t>
    </dgm:pt>
    <dgm:pt modelId="{4EB34234-A33C-48F1-8BB7-D176ACBF120E}" type="sibTrans" cxnId="{D6A8B534-BD95-485C-9D0C-5B27FEB819C8}">
      <dgm:prSet/>
      <dgm:spPr/>
      <dgm:t>
        <a:bodyPr/>
        <a:lstStyle/>
        <a:p>
          <a:endParaRPr lang="cs-CZ"/>
        </a:p>
      </dgm:t>
    </dgm:pt>
    <dgm:pt modelId="{60775EBA-D1EF-4CED-B5DD-E1CD6C0D2AF4}" type="pres">
      <dgm:prSet presAssocID="{BCBCCA98-7BA3-4D1B-BFBA-C5ED5B69E6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3B8CBDC-8448-419D-97C0-9BE643DAEBC2}" type="pres">
      <dgm:prSet presAssocID="{75E7C3F8-4138-4F95-94E5-901DA019022F}" presName="composite" presStyleCnt="0"/>
      <dgm:spPr/>
    </dgm:pt>
    <dgm:pt modelId="{AD6C86C6-FEFB-4B29-B53B-2D41F6959B74}" type="pres">
      <dgm:prSet presAssocID="{75E7C3F8-4138-4F95-94E5-901DA019022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C0E768-BA2B-43D2-AEA2-378362FB432C}" type="pres">
      <dgm:prSet presAssocID="{75E7C3F8-4138-4F95-94E5-901DA019022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EE0F76-5535-4EAD-AB7F-9469440F13C9}" type="pres">
      <dgm:prSet presAssocID="{91062549-FC92-4242-8AE8-720AA04D9447}" presName="space" presStyleCnt="0"/>
      <dgm:spPr/>
    </dgm:pt>
    <dgm:pt modelId="{20345B5A-6349-46DD-9406-2423E8B75F48}" type="pres">
      <dgm:prSet presAssocID="{315F6B4F-B8F3-4451-BF72-99CF1A911CB0}" presName="composite" presStyleCnt="0"/>
      <dgm:spPr/>
    </dgm:pt>
    <dgm:pt modelId="{4477CF12-1287-4E5D-AF0D-C129D8D1A7A0}" type="pres">
      <dgm:prSet presAssocID="{315F6B4F-B8F3-4451-BF72-99CF1A911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A1399B-CDE6-4562-B861-D380DC8D4064}" type="pres">
      <dgm:prSet presAssocID="{315F6B4F-B8F3-4451-BF72-99CF1A911CB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8B196A2-1608-4E7E-946E-7C15271D5F88}" srcId="{BCBCCA98-7BA3-4D1B-BFBA-C5ED5B69E6D9}" destId="{315F6B4F-B8F3-4451-BF72-99CF1A911CB0}" srcOrd="1" destOrd="0" parTransId="{5AB19EEC-FD1D-4A2D-9EAA-F953A1B3A019}" sibTransId="{16AE3DB5-AD39-4B58-B7C4-6CD67D24FFC1}"/>
    <dgm:cxn modelId="{6B907934-1829-4525-A1B3-7E59756B7691}" type="presOf" srcId="{9FC37FBF-EA4D-4D00-A8AC-D62928859672}" destId="{9CA1399B-CDE6-4562-B861-D380DC8D4064}" srcOrd="0" destOrd="0" presId="urn:microsoft.com/office/officeart/2005/8/layout/hList1"/>
    <dgm:cxn modelId="{C8C7FD78-52CF-4D42-B5B8-75544B6B7EBD}" srcId="{315F6B4F-B8F3-4451-BF72-99CF1A911CB0}" destId="{211D65A2-C9A6-4CB3-BE3A-023CC730BED2}" srcOrd="2" destOrd="0" parTransId="{C36E498B-7514-45D5-B07E-5BD2C0D54563}" sibTransId="{FB9E3937-5CA6-4387-B60F-E76853B569B8}"/>
    <dgm:cxn modelId="{AA71DCC9-4CD3-43E6-BBCC-F72133320611}" srcId="{BCBCCA98-7BA3-4D1B-BFBA-C5ED5B69E6D9}" destId="{75E7C3F8-4138-4F95-94E5-901DA019022F}" srcOrd="0" destOrd="0" parTransId="{20E03635-E19A-4D0A-A683-26988055B172}" sibTransId="{91062549-FC92-4242-8AE8-720AA04D9447}"/>
    <dgm:cxn modelId="{135549BF-5609-4A77-B90B-44E075E7FC9A}" type="presOf" srcId="{1C11B7AB-B80C-4FD6-A12C-5B6E57DBC348}" destId="{1BC0E768-BA2B-43D2-AEA2-378362FB432C}" srcOrd="0" destOrd="0" presId="urn:microsoft.com/office/officeart/2005/8/layout/hList1"/>
    <dgm:cxn modelId="{7BA78150-8658-4588-B4C5-821571BEE9DC}" type="presOf" srcId="{75E7C3F8-4138-4F95-94E5-901DA019022F}" destId="{AD6C86C6-FEFB-4B29-B53B-2D41F6959B74}" srcOrd="0" destOrd="0" presId="urn:microsoft.com/office/officeart/2005/8/layout/hList1"/>
    <dgm:cxn modelId="{7EC19D8F-7116-431C-B443-E84CCB19E5CA}" type="presOf" srcId="{804CEC21-30A2-45B1-9432-C28E615BE071}" destId="{9CA1399B-CDE6-4562-B861-D380DC8D4064}" srcOrd="0" destOrd="1" presId="urn:microsoft.com/office/officeart/2005/8/layout/hList1"/>
    <dgm:cxn modelId="{3D94A9AB-C21D-42C8-AE86-263162D3612B}" type="presOf" srcId="{BCBCCA98-7BA3-4D1B-BFBA-C5ED5B69E6D9}" destId="{60775EBA-D1EF-4CED-B5DD-E1CD6C0D2AF4}" srcOrd="0" destOrd="0" presId="urn:microsoft.com/office/officeart/2005/8/layout/hList1"/>
    <dgm:cxn modelId="{282E45AA-4E82-4C49-B3C7-3D061F1BF19D}" srcId="{75E7C3F8-4138-4F95-94E5-901DA019022F}" destId="{D9599781-C583-4070-AC02-58BA749AEB3E}" srcOrd="1" destOrd="0" parTransId="{C98CF38C-B2C3-4FB5-99B0-8048857E538E}" sibTransId="{871905D5-1695-45BB-863C-85431EC0331C}"/>
    <dgm:cxn modelId="{D6A8B534-BD95-485C-9D0C-5B27FEB819C8}" srcId="{315F6B4F-B8F3-4451-BF72-99CF1A911CB0}" destId="{804CEC21-30A2-45B1-9432-C28E615BE071}" srcOrd="1" destOrd="0" parTransId="{BB512BFC-D113-408A-9DC1-126CEEE65928}" sibTransId="{4EB34234-A33C-48F1-8BB7-D176ACBF120E}"/>
    <dgm:cxn modelId="{7FD93541-D594-4639-8076-A51424BD12A1}" srcId="{75E7C3F8-4138-4F95-94E5-901DA019022F}" destId="{1C11B7AB-B80C-4FD6-A12C-5B6E57DBC348}" srcOrd="0" destOrd="0" parTransId="{C12EE38B-9007-4E45-AFEC-76D9D8497690}" sibTransId="{6A028728-56B1-4D66-9DD2-0E0A87B8B8FF}"/>
    <dgm:cxn modelId="{2E7C1720-43F5-45E7-B670-4E2C9F966B60}" srcId="{75E7C3F8-4138-4F95-94E5-901DA019022F}" destId="{C35F5A85-8E0C-482A-8880-BFD705818246}" srcOrd="2" destOrd="0" parTransId="{6CCAC91F-D4A1-44AC-B08C-379D1F683F40}" sibTransId="{E2838883-5131-47D9-96F7-01649CD50DC2}"/>
    <dgm:cxn modelId="{E611A191-C08D-460A-BAF8-D382816B769D}" type="presOf" srcId="{315F6B4F-B8F3-4451-BF72-99CF1A911CB0}" destId="{4477CF12-1287-4E5D-AF0D-C129D8D1A7A0}" srcOrd="0" destOrd="0" presId="urn:microsoft.com/office/officeart/2005/8/layout/hList1"/>
    <dgm:cxn modelId="{C05A537C-6B2A-4216-A99E-1D8D07A000AD}" type="presOf" srcId="{C35F5A85-8E0C-482A-8880-BFD705818246}" destId="{1BC0E768-BA2B-43D2-AEA2-378362FB432C}" srcOrd="0" destOrd="2" presId="urn:microsoft.com/office/officeart/2005/8/layout/hList1"/>
    <dgm:cxn modelId="{53A75B51-B505-46D6-87F4-7287B6324396}" type="presOf" srcId="{D9599781-C583-4070-AC02-58BA749AEB3E}" destId="{1BC0E768-BA2B-43D2-AEA2-378362FB432C}" srcOrd="0" destOrd="1" presId="urn:microsoft.com/office/officeart/2005/8/layout/hList1"/>
    <dgm:cxn modelId="{A443D759-C051-42EB-925C-387939CE8C34}" srcId="{315F6B4F-B8F3-4451-BF72-99CF1A911CB0}" destId="{9FC37FBF-EA4D-4D00-A8AC-D62928859672}" srcOrd="0" destOrd="0" parTransId="{6C8319E6-FD32-4C1D-AF6C-D76F770D4F7E}" sibTransId="{8F71AC24-C8E0-434F-B88A-4CBF8A285C2E}"/>
    <dgm:cxn modelId="{3651E558-3921-4CA5-A7F6-91CAEC91AC42}" type="presOf" srcId="{211D65A2-C9A6-4CB3-BE3A-023CC730BED2}" destId="{9CA1399B-CDE6-4562-B861-D380DC8D4064}" srcOrd="0" destOrd="2" presId="urn:microsoft.com/office/officeart/2005/8/layout/hList1"/>
    <dgm:cxn modelId="{5C2FF3B6-F4B3-46A7-BC31-4BA34A008B76}" type="presParOf" srcId="{60775EBA-D1EF-4CED-B5DD-E1CD6C0D2AF4}" destId="{03B8CBDC-8448-419D-97C0-9BE643DAEBC2}" srcOrd="0" destOrd="0" presId="urn:microsoft.com/office/officeart/2005/8/layout/hList1"/>
    <dgm:cxn modelId="{EE87D14A-82DB-4165-9BD9-5BD1D4B64219}" type="presParOf" srcId="{03B8CBDC-8448-419D-97C0-9BE643DAEBC2}" destId="{AD6C86C6-FEFB-4B29-B53B-2D41F6959B74}" srcOrd="0" destOrd="0" presId="urn:microsoft.com/office/officeart/2005/8/layout/hList1"/>
    <dgm:cxn modelId="{09808957-8125-4BB7-8A00-B76FF13FEA63}" type="presParOf" srcId="{03B8CBDC-8448-419D-97C0-9BE643DAEBC2}" destId="{1BC0E768-BA2B-43D2-AEA2-378362FB432C}" srcOrd="1" destOrd="0" presId="urn:microsoft.com/office/officeart/2005/8/layout/hList1"/>
    <dgm:cxn modelId="{22C62394-8918-48F4-A090-ABF548CA6EF4}" type="presParOf" srcId="{60775EBA-D1EF-4CED-B5DD-E1CD6C0D2AF4}" destId="{76EE0F76-5535-4EAD-AB7F-9469440F13C9}" srcOrd="1" destOrd="0" presId="urn:microsoft.com/office/officeart/2005/8/layout/hList1"/>
    <dgm:cxn modelId="{40310D1C-41B0-4D06-A648-564E8F7093F4}" type="presParOf" srcId="{60775EBA-D1EF-4CED-B5DD-E1CD6C0D2AF4}" destId="{20345B5A-6349-46DD-9406-2423E8B75F48}" srcOrd="2" destOrd="0" presId="urn:microsoft.com/office/officeart/2005/8/layout/hList1"/>
    <dgm:cxn modelId="{82A263D5-FCE5-4A1C-8849-C8F97B048285}" type="presParOf" srcId="{20345B5A-6349-46DD-9406-2423E8B75F48}" destId="{4477CF12-1287-4E5D-AF0D-C129D8D1A7A0}" srcOrd="0" destOrd="0" presId="urn:microsoft.com/office/officeart/2005/8/layout/hList1"/>
    <dgm:cxn modelId="{10BCA25F-8CD2-490E-B207-DE559FAD537C}" type="presParOf" srcId="{20345B5A-6349-46DD-9406-2423E8B75F48}" destId="{9CA1399B-CDE6-4562-B861-D380DC8D406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C86C6-FEFB-4B29-B53B-2D41F6959B74}">
      <dsp:nvSpPr>
        <dsp:cNvPr id="0" name=""/>
        <dsp:cNvSpPr/>
      </dsp:nvSpPr>
      <dsp:spPr>
        <a:xfrm>
          <a:off x="39" y="717249"/>
          <a:ext cx="3768421" cy="1254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 smtClean="0"/>
            <a:t>      </a:t>
          </a:r>
          <a:r>
            <a:rPr lang="cs-CZ" sz="3600" b="1" kern="1200" dirty="0" smtClean="0">
              <a:solidFill>
                <a:srgbClr val="002060"/>
              </a:solidFill>
            </a:rPr>
            <a:t>FINANČNÍ</a:t>
          </a:r>
          <a:r>
            <a:rPr lang="cs-CZ" sz="4100" kern="1200" dirty="0" smtClean="0"/>
            <a:t>	</a:t>
          </a:r>
          <a:endParaRPr lang="cs-CZ" sz="4100" kern="1200" dirty="0"/>
        </a:p>
      </dsp:txBody>
      <dsp:txXfrm>
        <a:off x="39" y="717249"/>
        <a:ext cx="3768421" cy="1254167"/>
      </dsp:txXfrm>
    </dsp:sp>
    <dsp:sp modelId="{1BC0E768-BA2B-43D2-AEA2-378362FB432C}">
      <dsp:nvSpPr>
        <dsp:cNvPr id="0" name=""/>
        <dsp:cNvSpPr/>
      </dsp:nvSpPr>
      <dsp:spPr>
        <a:xfrm>
          <a:off x="39" y="1971417"/>
          <a:ext cx="3768421" cy="26403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Účetní případy podniku jako celku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Výstup určen i  mimo podnik  (finanční úřad, banka, akcionáři)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Upraveno Zákonem                   o účetnictví</a:t>
          </a:r>
          <a:endParaRPr lang="cs-CZ" sz="2000" kern="1200" dirty="0"/>
        </a:p>
      </dsp:txBody>
      <dsp:txXfrm>
        <a:off x="39" y="1971417"/>
        <a:ext cx="3768421" cy="2640346"/>
      </dsp:txXfrm>
    </dsp:sp>
    <dsp:sp modelId="{4477CF12-1287-4E5D-AF0D-C129D8D1A7A0}">
      <dsp:nvSpPr>
        <dsp:cNvPr id="0" name=""/>
        <dsp:cNvSpPr/>
      </dsp:nvSpPr>
      <dsp:spPr>
        <a:xfrm>
          <a:off x="4296039" y="717249"/>
          <a:ext cx="3768421" cy="12541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 smtClean="0">
              <a:solidFill>
                <a:srgbClr val="002060"/>
              </a:solidFill>
            </a:rPr>
            <a:t>MANAŽERSKÉ =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 dirty="0" smtClean="0">
              <a:solidFill>
                <a:srgbClr val="002060"/>
              </a:solidFill>
            </a:rPr>
            <a:t>VNITROPODNIKOVÉ</a:t>
          </a:r>
          <a:endParaRPr lang="cs-CZ" sz="3000" b="1" kern="1200" dirty="0">
            <a:solidFill>
              <a:srgbClr val="002060"/>
            </a:solidFill>
          </a:endParaRPr>
        </a:p>
      </dsp:txBody>
      <dsp:txXfrm>
        <a:off x="4296039" y="717249"/>
        <a:ext cx="3768421" cy="1254167"/>
      </dsp:txXfrm>
    </dsp:sp>
    <dsp:sp modelId="{9CA1399B-CDE6-4562-B861-D380DC8D4064}">
      <dsp:nvSpPr>
        <dsp:cNvPr id="0" name=""/>
        <dsp:cNvSpPr/>
      </dsp:nvSpPr>
      <dsp:spPr>
        <a:xfrm>
          <a:off x="4296039" y="1971417"/>
          <a:ext cx="3768421" cy="26403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Hospodaření uvnitř podniku      v jednotlivých vnitro-podnikových útvarech  (hospodářských střediscích)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Výstup určen podnikovému managementu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Upraveno vnitropodnikovými předpisy</a:t>
          </a:r>
          <a:endParaRPr lang="cs-CZ" sz="2000" kern="1200" dirty="0"/>
        </a:p>
      </dsp:txBody>
      <dsp:txXfrm>
        <a:off x="4296039" y="1971417"/>
        <a:ext cx="3768421" cy="264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>
            <a:noAutofit/>
          </a:bodyPr>
          <a:lstStyle>
            <a:lvl1pPr>
              <a:defRPr sz="6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DC2E-25BF-4FDA-A1D1-17E95E7C03BF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DACF-216D-44B5-8E51-3A96E4C412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0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B006A-E9F8-4972-80EF-A2357E669D22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91F6-94B2-4CB1-8B8D-84CE4AE2B5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15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AB0E-9756-43D8-B6D2-BD30230E9081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2E1C-ED35-4188-80BE-337C22CD9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90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F6A8-2888-4AC4-A825-93021FDD2823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E6B2-4E8A-4DCA-847C-44F8C4A8B1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0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>
            <a:noAutofit/>
          </a:bodyPr>
          <a:lstStyle>
            <a:lvl1pPr algn="l">
              <a:defRPr sz="4800" b="1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FAB4-1284-47FA-889F-4844F9F6EDD9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ECC2-F634-43E9-9C3F-E1A647DFB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60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4C370-9D11-4EF8-AD52-28F96FBFB1BA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D20B4-F623-4CC5-9360-3FA4BCEAD2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66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8FD48-EC70-4303-8AEB-E573489D76C0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9C65-3094-402E-A7EB-0CC2B7F436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6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0988"/>
            <a:ext cx="1828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F15AF-4819-4126-A2CA-0088AF3D80C7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9DA83-0A88-4A0F-AFF5-A88C3E5ED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741D7-4BD8-4F46-83FC-DC419EAA8EE2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7E26-573B-45C1-932B-3ECCFE769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77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BBC9-3C83-4FB4-9F0A-CC01370A4A45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4A354-895A-4FEF-AC22-787B1B9C6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/>
          <a:lstStyle>
            <a:lvl1pPr algn="l">
              <a:defRPr sz="1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4024-E620-48FB-AB47-68E6C3533FD3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5BFE6-9464-42C3-BBE2-B931D86B6A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13" y="6356350"/>
            <a:ext cx="5102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463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975" y="1554163"/>
            <a:ext cx="2073275" cy="19796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54400" y="1547813"/>
            <a:ext cx="4222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891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2C3EC6-1A41-41C0-85F5-2A225447722F}" type="datetimeFigureOut">
              <a:rPr lang="cs-CZ"/>
              <a:pPr>
                <a:defRPr/>
              </a:pPr>
              <a:t>18.7.2013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975" y="6356350"/>
            <a:ext cx="510222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625" y="6356350"/>
            <a:ext cx="11382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E13841-8D52-45FE-BA5C-18DDCCE4F5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3" r:id="rId4"/>
    <p:sldLayoutId id="2147484024" r:id="rId5"/>
    <p:sldLayoutId id="2147484025" r:id="rId6"/>
    <p:sldLayoutId id="2147484020" r:id="rId7"/>
    <p:sldLayoutId id="2147484026" r:id="rId8"/>
    <p:sldLayoutId id="2147484027" r:id="rId9"/>
    <p:sldLayoutId id="2147484021" r:id="rId10"/>
    <p:sldLayoutId id="214748402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Black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portal.justice.cz/Justice2/Uvod/uvo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ázek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 eaLnBrk="1" hangingPunct="1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7172" name="Obrázek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</a:p>
        </p:txBody>
      </p:sp>
      <p:sp>
        <p:nvSpPr>
          <p:cNvPr id="7174" name="TextovéPole 5"/>
          <p:cNvSpPr txBox="1">
            <a:spLocks noChangeArrowheads="1"/>
          </p:cNvSpPr>
          <p:nvPr/>
        </p:nvSpPr>
        <p:spPr bwMode="auto">
          <a:xfrm>
            <a:off x="6983413" y="4398963"/>
            <a:ext cx="12573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7175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7176" name="TextovéPole 7"/>
          <p:cNvSpPr txBox="1">
            <a:spLocks noChangeArrowheads="1"/>
          </p:cNvSpPr>
          <p:nvPr/>
        </p:nvSpPr>
        <p:spPr bwMode="auto">
          <a:xfrm>
            <a:off x="6977063" y="4854575"/>
            <a:ext cx="11668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7177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7178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číslo projektu:</a:t>
            </a:r>
          </a:p>
        </p:txBody>
      </p:sp>
      <p:pic>
        <p:nvPicPr>
          <p:cNvPr id="7179" name="Obrázek 10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TextovéPole 11"/>
          <p:cNvSpPr txBox="1">
            <a:spLocks noChangeArrowheads="1"/>
          </p:cNvSpPr>
          <p:nvPr/>
        </p:nvSpPr>
        <p:spPr bwMode="auto">
          <a:xfrm>
            <a:off x="4429125" y="3925888"/>
            <a:ext cx="41751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7181" name="TextovéPole 12"/>
          <p:cNvSpPr txBox="1">
            <a:spLocks noChangeArrowheads="1"/>
          </p:cNvSpPr>
          <p:nvPr/>
        </p:nvSpPr>
        <p:spPr bwMode="auto">
          <a:xfrm>
            <a:off x="7840663" y="4398963"/>
            <a:ext cx="503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2</a:t>
            </a:r>
          </a:p>
        </p:txBody>
      </p:sp>
      <p:sp>
        <p:nvSpPr>
          <p:cNvPr id="7182" name="TextovéPole 13"/>
          <p:cNvSpPr txBox="1">
            <a:spLocks noChangeArrowheads="1"/>
          </p:cNvSpPr>
          <p:nvPr/>
        </p:nvSpPr>
        <p:spPr bwMode="auto">
          <a:xfrm>
            <a:off x="2339975" y="4398963"/>
            <a:ext cx="4464050" cy="40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 smtClean="0">
                <a:solidFill>
                  <a:srgbClr val="FFFF66"/>
                </a:solidFill>
                <a:cs typeface="Arial" charset="0"/>
              </a:rPr>
              <a:t>VY_32_INOVACE_UCE_SA_2_01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7183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3. 1. 2013</a:t>
            </a:r>
          </a:p>
        </p:txBody>
      </p:sp>
      <p:sp>
        <p:nvSpPr>
          <p:cNvPr id="7184" name="TextovéPole 15"/>
          <p:cNvSpPr txBox="1">
            <a:spLocks noChangeArrowheads="1"/>
          </p:cNvSpPr>
          <p:nvPr/>
        </p:nvSpPr>
        <p:spPr bwMode="auto">
          <a:xfrm>
            <a:off x="7834313" y="4854575"/>
            <a:ext cx="76993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4.B</a:t>
            </a:r>
          </a:p>
        </p:txBody>
      </p:sp>
      <p:sp>
        <p:nvSpPr>
          <p:cNvPr id="7185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28. 12. 2012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kosené hrany 4"/>
          <p:cNvSpPr/>
          <p:nvPr/>
        </p:nvSpPr>
        <p:spPr>
          <a:xfrm>
            <a:off x="684213" y="333375"/>
            <a:ext cx="7704137" cy="58324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3200" b="1" dirty="0">
                <a:solidFill>
                  <a:srgbClr val="C00000"/>
                </a:solidFill>
              </a:rPr>
              <a:t>VNITROPODNIKOVÉ ÚČETNICTVÍ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2060"/>
                </a:solidFill>
              </a:rPr>
              <a:t>SLEDOVÁNÍ NÁKLADŮ, VÝNOSŮ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2060"/>
                </a:solidFill>
              </a:rPr>
              <a:t>A VÝSLEDKU HOSPODAŘENÍ PODLE </a:t>
            </a:r>
            <a:r>
              <a:rPr lang="cs-CZ" sz="3200" b="1" dirty="0">
                <a:solidFill>
                  <a:schemeClr val="tx2">
                    <a:lumMod val="10000"/>
                  </a:schemeClr>
                </a:solidFill>
              </a:rPr>
              <a:t>VNITROPODNIKOVÝCH ÚTVARŮ</a:t>
            </a:r>
            <a:r>
              <a:rPr lang="cs-CZ" sz="3200" b="1" dirty="0">
                <a:solidFill>
                  <a:srgbClr val="002060"/>
                </a:solidFill>
              </a:rPr>
              <a:t> A JEJICH VÝKONŮ</a:t>
            </a:r>
          </a:p>
        </p:txBody>
      </p:sp>
      <p:sp>
        <p:nvSpPr>
          <p:cNvPr id="16387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611188" y="5589588"/>
            <a:ext cx="7848600" cy="6477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95963" y="4292600"/>
            <a:ext cx="2073275" cy="1979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</p:nvPr>
        </p:nvGraphicFramePr>
        <p:xfrm>
          <a:off x="539750" y="1544638"/>
          <a:ext cx="714057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288"/>
                <a:gridCol w="35702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002060"/>
                          </a:solidFill>
                        </a:rPr>
                        <a:t>1.</a:t>
                      </a:r>
                      <a:r>
                        <a:rPr lang="cs-CZ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cs-CZ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Jak je upraveno vnitropodnikové účetnictví</a:t>
                      </a:r>
                      <a:endParaRPr lang="cs-CZ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r>
                        <a:rPr lang="cs-CZ" b="0" dirty="0" smtClean="0"/>
                        <a:t>Popište</a:t>
                      </a:r>
                      <a:r>
                        <a:rPr lang="cs-CZ" baseline="0" dirty="0" smtClean="0"/>
                        <a:t> strukturu vnitropodnikového 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 Rozpočet sleduje hodnoty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skutečné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 i skutečné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 Kalkulace  sleduje hodnoty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skutečné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 i skutečné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7199312" cy="650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800000"/>
                </a:solidFill>
              </a:rPr>
              <a:t>KONTROLNÍ OTÁZKY</a:t>
            </a:r>
            <a:endParaRPr lang="cs-CZ" sz="3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</p:nvPr>
        </p:nvGraphicFramePr>
        <p:xfrm>
          <a:off x="539750" y="1544638"/>
          <a:ext cx="714057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288"/>
                <a:gridCol w="357028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 Jak je upraveno vnitropodnikové účetnictví</a:t>
                      </a:r>
                      <a:endParaRPr lang="cs-CZ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Pouze vnitropodnikovými předpisy,</a:t>
                      </a:r>
                      <a:r>
                        <a:rPr lang="cs-CZ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podle potřeb organizace</a:t>
                      </a:r>
                    </a:p>
                  </a:txBody>
                  <a:tcPr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 </a:t>
                      </a:r>
                      <a:r>
                        <a:rPr lang="cs-CZ" b="0" dirty="0" smtClean="0"/>
                        <a:t>Popište</a:t>
                      </a:r>
                      <a:r>
                        <a:rPr lang="cs-CZ" baseline="0" dirty="0" smtClean="0"/>
                        <a:t> strukturu vnitropodnikového 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Rozpočty, kalkulace,</a:t>
                      </a:r>
                      <a:r>
                        <a:rPr lang="cs-CZ" baseline="0" dirty="0" smtClean="0"/>
                        <a:t> vnitropodnikové účetnictví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 Rozpočet sleduje hodnoty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skutečné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 i skutečné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a)plánované</a:t>
                      </a:r>
                      <a:endParaRPr lang="cs-C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 Kalkulace  sleduje hodnoty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skutečné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baseline="0" dirty="0" smtClean="0"/>
                        <a:t>plánované i skutečné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c) plánované i skutečné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7199312" cy="650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800000"/>
                </a:solidFill>
              </a:rPr>
              <a:t>KONTROLNÍ OTÁZKY</a:t>
            </a:r>
            <a:endParaRPr lang="cs-CZ" sz="3200" dirty="0">
              <a:solidFill>
                <a:srgbClr val="800000"/>
              </a:solidFill>
            </a:endParaRPr>
          </a:p>
        </p:txBody>
      </p:sp>
      <p:sp>
        <p:nvSpPr>
          <p:cNvPr id="5" name="Veselý obličej 4"/>
          <p:cNvSpPr/>
          <p:nvPr/>
        </p:nvSpPr>
        <p:spPr>
          <a:xfrm>
            <a:off x="7956550" y="333375"/>
            <a:ext cx="647700" cy="647700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2073275" cy="5778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1">
                    <a:lumMod val="95000"/>
                  </a:schemeClr>
                </a:solidFill>
                <a:latin typeface="Arial" charset="0"/>
              </a:rPr>
              <a:t>Zdroje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288" y="1268413"/>
            <a:ext cx="8504237" cy="3462337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endParaRPr lang="cs-CZ" sz="2000" i="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i="0" smtClean="0">
                <a:latin typeface="Arial" charset="0"/>
              </a:rPr>
              <a:t>1) Štohl</a:t>
            </a:r>
            <a:r>
              <a:rPr lang="cs-CZ" sz="2000" smtClean="0">
                <a:latin typeface="Arial" charset="0"/>
              </a:rPr>
              <a:t>, P. Učebnice účetnictví pro střední školy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a veřejnost, III. díl. Znojmo : Nakladatelství Štohl Pavel Ing.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– vzdělávací středisko. 2012. ISBN 978-80-903915-3-6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2) http://business.center.cz/business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3) http://portal.justice.cz</a:t>
            </a: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  <a:p>
            <a:pPr marL="381000" indent="-381000" eaLnBrk="1" hangingPunct="1"/>
            <a:endParaRPr lang="cs-CZ" smtClean="0">
              <a:latin typeface="Arial" charset="0"/>
              <a:hlinkClick r:id="rId2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/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40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rázek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000">
                <a:solidFill>
                  <a:srgbClr val="FFFF66"/>
                </a:solidFill>
                <a:cs typeface="Arial" charset="0"/>
              </a:rPr>
              <a:t>Podstata vnitropodnikového účetnictví</a:t>
            </a:r>
          </a:p>
        </p:txBody>
      </p:sp>
      <p:pic>
        <p:nvPicPr>
          <p:cNvPr id="8196" name="Obrázek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4950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ovéPole 4"/>
          <p:cNvSpPr txBox="1">
            <a:spLocks noChangeArrowheads="1"/>
          </p:cNvSpPr>
          <p:nvPr/>
        </p:nvSpPr>
        <p:spPr bwMode="auto">
          <a:xfrm>
            <a:off x="503238" y="4835525"/>
            <a:ext cx="4205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8198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8199" name="TextovéPole 6"/>
          <p:cNvSpPr txBox="1">
            <a:spLocks noChangeArrowheads="1"/>
          </p:cNvSpPr>
          <p:nvPr/>
        </p:nvSpPr>
        <p:spPr bwMode="auto">
          <a:xfrm>
            <a:off x="503238" y="3533775"/>
            <a:ext cx="13477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8200" name="TextovéPole 7"/>
          <p:cNvSpPr txBox="1">
            <a:spLocks noChangeArrowheads="1"/>
          </p:cNvSpPr>
          <p:nvPr/>
        </p:nvSpPr>
        <p:spPr bwMode="auto">
          <a:xfrm>
            <a:off x="492125" y="2708275"/>
            <a:ext cx="26050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8201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Anotace:</a:t>
            </a:r>
          </a:p>
        </p:txBody>
      </p:sp>
      <p:sp>
        <p:nvSpPr>
          <p:cNvPr id="8202" name="TextovéPole 9"/>
          <p:cNvSpPr txBox="1">
            <a:spLocks noChangeArrowheads="1"/>
          </p:cNvSpPr>
          <p:nvPr/>
        </p:nvSpPr>
        <p:spPr bwMode="auto">
          <a:xfrm>
            <a:off x="2851150" y="3533775"/>
            <a:ext cx="17843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4. ročník</a:t>
            </a:r>
          </a:p>
        </p:txBody>
      </p:sp>
      <p:sp>
        <p:nvSpPr>
          <p:cNvPr id="8203" name="TextovéPole 10"/>
          <p:cNvSpPr txBox="1">
            <a:spLocks noChangeArrowheads="1"/>
          </p:cNvSpPr>
          <p:nvPr/>
        </p:nvSpPr>
        <p:spPr bwMode="auto">
          <a:xfrm>
            <a:off x="2851150" y="2709863"/>
            <a:ext cx="2035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Účetnictví</a:t>
            </a:r>
          </a:p>
        </p:txBody>
      </p:sp>
      <p:sp>
        <p:nvSpPr>
          <p:cNvPr id="8204" name="TextovéPole 11"/>
          <p:cNvSpPr txBox="1">
            <a:spLocks noChangeArrowheads="1"/>
          </p:cNvSpPr>
          <p:nvPr/>
        </p:nvSpPr>
        <p:spPr bwMode="auto">
          <a:xfrm>
            <a:off x="3922713" y="4835525"/>
            <a:ext cx="40703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Ing. Hana Samcová</a:t>
            </a:r>
          </a:p>
        </p:txBody>
      </p:sp>
      <p:sp>
        <p:nvSpPr>
          <p:cNvPr id="8205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8206" name="TextovéPole 8"/>
          <p:cNvSpPr txBox="1">
            <a:spLocks noChangeArrowheads="1"/>
          </p:cNvSpPr>
          <p:nvPr/>
        </p:nvSpPr>
        <p:spPr bwMode="auto">
          <a:xfrm>
            <a:off x="2851150" y="3965575"/>
            <a:ext cx="5897563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Finanční a vnitropodnikové účetnictví, rozpočetnictví, kalkulace </a:t>
            </a:r>
          </a:p>
        </p:txBody>
      </p:sp>
      <p:sp>
        <p:nvSpPr>
          <p:cNvPr id="8207" name="TextovéPole 7"/>
          <p:cNvSpPr txBox="1">
            <a:spLocks noChangeArrowheads="1"/>
          </p:cNvSpPr>
          <p:nvPr/>
        </p:nvSpPr>
        <p:spPr bwMode="auto">
          <a:xfrm>
            <a:off x="490538" y="3101975"/>
            <a:ext cx="260508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FF"/>
                </a:solidFill>
                <a:cs typeface="Arial" charset="0"/>
              </a:rPr>
              <a:t>Tematická oblast:</a:t>
            </a:r>
          </a:p>
        </p:txBody>
      </p:sp>
      <p:sp>
        <p:nvSpPr>
          <p:cNvPr id="8208" name="TextovéPole 10"/>
          <p:cNvSpPr txBox="1">
            <a:spLocks noChangeArrowheads="1"/>
          </p:cNvSpPr>
          <p:nvPr/>
        </p:nvSpPr>
        <p:spPr bwMode="auto">
          <a:xfrm>
            <a:off x="2849563" y="3103563"/>
            <a:ext cx="56816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732" tIns="40366" rIns="80732" bIns="40366">
            <a:spAutoFit/>
          </a:bodyPr>
          <a:lstStyle>
            <a:lvl1pPr defTabSz="8080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803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8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100" b="1">
                <a:solidFill>
                  <a:srgbClr val="FFFF66"/>
                </a:solidFill>
                <a:cs typeface="Arial" charset="0"/>
              </a:rPr>
              <a:t>Vnitropodnikové účetnictví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</p:nvPr>
        </p:nvGraphicFramePr>
        <p:xfrm>
          <a:off x="468313" y="1052736"/>
          <a:ext cx="8064500" cy="532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188" y="404813"/>
            <a:ext cx="7777162" cy="10080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rgbClr val="002060"/>
                </a:solidFill>
              </a:rPr>
              <a:t>účetnictví</a:t>
            </a:r>
            <a:endParaRPr lang="cs-CZ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188913"/>
            <a:ext cx="7543800" cy="3073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rgbClr val="002060"/>
                </a:solidFill>
              </a:rPr>
              <a:t>VNITROPODNIKOVÉ ÚČETNICTVÍ</a:t>
            </a:r>
            <a:endParaRPr lang="cs-CZ" sz="4000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650" y="2133600"/>
            <a:ext cx="755015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i="0" dirty="0" smtClean="0">
                <a:solidFill>
                  <a:schemeClr val="accent1">
                    <a:lumMod val="50000"/>
                  </a:schemeClr>
                </a:solidFill>
              </a:rPr>
              <a:t>ÚPRAVA, PODSTATA, VYUŽITÍ, STRUKTURA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i="0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i="0" u="sng" dirty="0" smtClean="0">
                <a:solidFill>
                  <a:schemeClr val="accent1">
                    <a:lumMod val="50000"/>
                  </a:schemeClr>
                </a:solidFill>
              </a:rPr>
              <a:t>ÚPRAVA</a:t>
            </a:r>
            <a:endParaRPr lang="cs-CZ" sz="3200" b="1" i="0" u="sng" dirty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i="0" dirty="0">
                <a:solidFill>
                  <a:srgbClr val="002060"/>
                </a:solidFill>
              </a:rPr>
              <a:t>Organizace, úprava a obsah jsou plně </a:t>
            </a:r>
            <a:endParaRPr lang="cs-CZ" sz="3200" b="1" i="0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i="0" dirty="0" smtClean="0">
                <a:solidFill>
                  <a:srgbClr val="002060"/>
                </a:solidFill>
              </a:rPr>
              <a:t>v </a:t>
            </a:r>
            <a:r>
              <a:rPr lang="cs-CZ" sz="3200" b="1" i="0" dirty="0">
                <a:solidFill>
                  <a:srgbClr val="002060"/>
                </a:solidFill>
              </a:rPr>
              <a:t>pravomoci účetní jednotky.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95288" y="692150"/>
            <a:ext cx="8353425" cy="5689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i="0" dirty="0" smtClean="0">
                <a:solidFill>
                  <a:srgbClr val="002060"/>
                </a:solidFill>
              </a:rPr>
              <a:t>PODSTATA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b="1" i="0" dirty="0" smtClean="0">
                <a:solidFill>
                  <a:srgbClr val="002060"/>
                </a:solidFill>
              </a:rPr>
              <a:t>VNITROPODNIKOVÉHO ÚČETNICTVÍ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3600" b="1" dirty="0">
                <a:solidFill>
                  <a:srgbClr val="002060"/>
                </a:solidFill>
              </a:rPr>
              <a:t>i</a:t>
            </a:r>
            <a:r>
              <a:rPr lang="cs-CZ" sz="3600" b="1" dirty="0" smtClean="0">
                <a:solidFill>
                  <a:srgbClr val="002060"/>
                </a:solidFill>
              </a:rPr>
              <a:t>nformace o </a:t>
            </a:r>
            <a:r>
              <a:rPr lang="cs-CZ" sz="3600" b="1" dirty="0" smtClean="0">
                <a:solidFill>
                  <a:schemeClr val="tx2">
                    <a:lumMod val="25000"/>
                  </a:schemeClr>
                </a:solidFill>
              </a:rPr>
              <a:t>hospodaření uvnitř podniku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sz="36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3600" b="1" dirty="0" smtClean="0">
                <a:solidFill>
                  <a:srgbClr val="002060"/>
                </a:solidFill>
              </a:rPr>
              <a:t>hospodaření </a:t>
            </a:r>
            <a:r>
              <a:rPr lang="cs-CZ" sz="3600" b="1" dirty="0" smtClean="0">
                <a:solidFill>
                  <a:schemeClr val="tx2">
                    <a:lumMod val="25000"/>
                  </a:schemeClr>
                </a:solidFill>
              </a:rPr>
              <a:t>vnitropodnikových útvarů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3600" b="1" dirty="0" smtClean="0">
                <a:solidFill>
                  <a:schemeClr val="tx2">
                    <a:lumMod val="25000"/>
                  </a:schemeClr>
                </a:solidFill>
              </a:rPr>
              <a:t>náklady </a:t>
            </a:r>
            <a:r>
              <a:rPr lang="cs-CZ" sz="3600" b="1" dirty="0">
                <a:solidFill>
                  <a:schemeClr val="tx2">
                    <a:lumMod val="25000"/>
                  </a:schemeClr>
                </a:solidFill>
              </a:rPr>
              <a:t>a výnosy </a:t>
            </a:r>
            <a:r>
              <a:rPr lang="cs-CZ" sz="3600" b="1" dirty="0">
                <a:solidFill>
                  <a:srgbClr val="002060"/>
                </a:solidFill>
              </a:rPr>
              <a:t>na jednotlivé </a:t>
            </a:r>
            <a:r>
              <a:rPr lang="cs-CZ" sz="3600" b="1" dirty="0" smtClean="0">
                <a:solidFill>
                  <a:srgbClr val="002060"/>
                </a:solidFill>
              </a:rPr>
              <a:t>výkony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b="1" dirty="0" smtClean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i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69975" y="3284538"/>
            <a:ext cx="188913" cy="2492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395288" y="692150"/>
            <a:ext cx="8353425" cy="5689600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900" b="1" i="0" dirty="0" smtClean="0">
                <a:solidFill>
                  <a:srgbClr val="002060"/>
                </a:solidFill>
              </a:rPr>
              <a:t>VYUŽITÍ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900" b="1" i="0" dirty="0" smtClean="0">
                <a:solidFill>
                  <a:srgbClr val="002060"/>
                </a:solidFill>
              </a:rPr>
              <a:t>VNITROPODNIKOVÉHO ÚČETNICTVÍ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b="1" dirty="0" smtClean="0">
                <a:solidFill>
                  <a:schemeClr val="tx2">
                    <a:lumMod val="25000"/>
                  </a:schemeClr>
                </a:solidFill>
              </a:rPr>
              <a:t>řídící </a:t>
            </a:r>
            <a:r>
              <a:rPr lang="cs-CZ" sz="3200" b="1" dirty="0">
                <a:solidFill>
                  <a:schemeClr val="tx2">
                    <a:lumMod val="25000"/>
                  </a:schemeClr>
                </a:solidFill>
              </a:rPr>
              <a:t>pracovníci </a:t>
            </a:r>
            <a:r>
              <a:rPr lang="cs-CZ" sz="3200" b="1" dirty="0">
                <a:solidFill>
                  <a:srgbClr val="002060"/>
                </a:solidFill>
              </a:rPr>
              <a:t>firmy při hodnocení </a:t>
            </a:r>
            <a:r>
              <a:rPr lang="cs-CZ" sz="3200" b="1" dirty="0" smtClean="0">
                <a:solidFill>
                  <a:srgbClr val="002060"/>
                </a:solidFill>
              </a:rPr>
              <a:t>firmy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   a rozhodování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b="1" dirty="0" smtClean="0">
                <a:solidFill>
                  <a:srgbClr val="002060"/>
                </a:solidFill>
              </a:rPr>
              <a:t>hodnocení </a:t>
            </a:r>
            <a:r>
              <a:rPr lang="cs-CZ" sz="3200" b="1" dirty="0" smtClean="0">
                <a:solidFill>
                  <a:schemeClr val="tx2">
                    <a:lumMod val="25000"/>
                  </a:schemeClr>
                </a:solidFill>
              </a:rPr>
              <a:t>nákladů podle výkonů – výrobků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32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b="1" dirty="0">
                <a:solidFill>
                  <a:srgbClr val="002060"/>
                </a:solidFill>
              </a:rPr>
              <a:t>h</a:t>
            </a:r>
            <a:r>
              <a:rPr lang="cs-CZ" sz="3200" b="1" dirty="0" smtClean="0">
                <a:solidFill>
                  <a:srgbClr val="002060"/>
                </a:solidFill>
              </a:rPr>
              <a:t>odnocení </a:t>
            </a:r>
            <a:r>
              <a:rPr lang="cs-CZ" sz="3200" b="1" dirty="0" smtClean="0">
                <a:solidFill>
                  <a:schemeClr val="tx2">
                    <a:lumMod val="25000"/>
                  </a:schemeClr>
                </a:solidFill>
              </a:rPr>
              <a:t>vnitropodnikových útvarů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32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200" b="1" dirty="0">
                <a:solidFill>
                  <a:srgbClr val="002060"/>
                </a:solidFill>
              </a:rPr>
              <a:t>f</a:t>
            </a:r>
            <a:r>
              <a:rPr lang="cs-CZ" sz="3200" b="1" dirty="0" smtClean="0">
                <a:solidFill>
                  <a:srgbClr val="002060"/>
                </a:solidFill>
              </a:rPr>
              <a:t>inanční účetnictví (</a:t>
            </a:r>
            <a:r>
              <a:rPr lang="cs-CZ" sz="3200" b="1" dirty="0" smtClean="0">
                <a:solidFill>
                  <a:schemeClr val="tx2">
                    <a:lumMod val="25000"/>
                  </a:schemeClr>
                </a:solidFill>
              </a:rPr>
              <a:t>oceňování</a:t>
            </a:r>
            <a:r>
              <a:rPr lang="cs-CZ" sz="3200" b="1" dirty="0" smtClean="0">
                <a:solidFill>
                  <a:srgbClr val="002060"/>
                </a:solidFill>
              </a:rPr>
              <a:t> výkonů)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b="1" dirty="0">
              <a:solidFill>
                <a:srgbClr val="00206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3200" i="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101013" y="260350"/>
            <a:ext cx="477837" cy="681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611188" y="476250"/>
            <a:ext cx="8064500" cy="59769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sz="3200" b="1" i="0" smtClean="0">
                <a:solidFill>
                  <a:srgbClr val="002060"/>
                </a:solidFill>
              </a:rPr>
              <a:t>STRUKTURA VNITROPODNIKOVÉHO ÚČETNICTVÍ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3132138" y="3213100"/>
            <a:ext cx="3384550" cy="1260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C00000"/>
                </a:solidFill>
              </a:rPr>
              <a:t>2. KALKULACE</a:t>
            </a:r>
          </a:p>
        </p:txBody>
      </p:sp>
      <p:sp>
        <p:nvSpPr>
          <p:cNvPr id="7" name="Ovál 6"/>
          <p:cNvSpPr/>
          <p:nvPr/>
        </p:nvSpPr>
        <p:spPr>
          <a:xfrm>
            <a:off x="684213" y="1916113"/>
            <a:ext cx="3095625" cy="1228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rgbClr val="C00000"/>
                </a:solidFill>
              </a:rPr>
              <a:t>1. ROZPOČTY</a:t>
            </a:r>
          </a:p>
        </p:txBody>
      </p:sp>
      <p:sp>
        <p:nvSpPr>
          <p:cNvPr id="8" name="Ovál 7"/>
          <p:cNvSpPr/>
          <p:nvPr/>
        </p:nvSpPr>
        <p:spPr>
          <a:xfrm>
            <a:off x="4067175" y="4973638"/>
            <a:ext cx="4635500" cy="1260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rgbClr val="C00000"/>
                </a:solidFill>
              </a:rPr>
              <a:t>3. VNITROPODNIKOVÉ ÚČETNICTVÍ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kosené hrany 4"/>
          <p:cNvSpPr/>
          <p:nvPr/>
        </p:nvSpPr>
        <p:spPr>
          <a:xfrm>
            <a:off x="684213" y="333375"/>
            <a:ext cx="7704137" cy="58324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cs-CZ" sz="3200" b="1" dirty="0">
              <a:solidFill>
                <a:srgbClr val="C00000"/>
              </a:solidFill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sz="3200" b="1" dirty="0">
                <a:solidFill>
                  <a:srgbClr val="C00000"/>
                </a:solidFill>
              </a:rPr>
              <a:t>ROZPOČET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2060"/>
                </a:solidFill>
              </a:rPr>
              <a:t>STANOVENÍ </a:t>
            </a:r>
            <a:r>
              <a:rPr lang="cs-CZ" sz="3200" b="1" i="1" dirty="0">
                <a:solidFill>
                  <a:schemeClr val="tx2">
                    <a:lumMod val="10000"/>
                  </a:schemeClr>
                </a:solidFill>
              </a:rPr>
              <a:t>PLÁNOVANÝCH</a:t>
            </a:r>
            <a:r>
              <a:rPr lang="cs-CZ" sz="3200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cs-CZ" sz="3200" b="1" dirty="0">
                <a:solidFill>
                  <a:srgbClr val="002060"/>
                </a:solidFill>
              </a:rPr>
              <a:t>NÁKLADŮ, VÝNOSŮ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2060"/>
                </a:solidFill>
              </a:rPr>
              <a:t>A VÝSLEDKU HOSPODAŘENÍ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i="1" dirty="0">
                <a:solidFill>
                  <a:srgbClr val="002060"/>
                </a:solidFill>
              </a:rPr>
              <a:t>NA </a:t>
            </a:r>
            <a:r>
              <a:rPr lang="cs-CZ" sz="3200" b="1" i="1" dirty="0">
                <a:solidFill>
                  <a:schemeClr val="tx2">
                    <a:lumMod val="10000"/>
                  </a:schemeClr>
                </a:solidFill>
              </a:rPr>
              <a:t>CELÝ</a:t>
            </a:r>
            <a:r>
              <a:rPr lang="cs-CZ" sz="3200" b="1" dirty="0">
                <a:solidFill>
                  <a:srgbClr val="002060"/>
                </a:solidFill>
              </a:rPr>
              <a:t> PLÁNOVANÝ </a:t>
            </a:r>
            <a:r>
              <a:rPr lang="cs-CZ" sz="3200" b="1" i="1" dirty="0">
                <a:solidFill>
                  <a:srgbClr val="002060"/>
                </a:solidFill>
              </a:rPr>
              <a:t>OBJEM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dirty="0">
              <a:solidFill>
                <a:srgbClr val="002060"/>
              </a:solidFill>
            </a:endParaRPr>
          </a:p>
        </p:txBody>
      </p:sp>
      <p:sp>
        <p:nvSpPr>
          <p:cNvPr id="14339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611188" y="5589588"/>
            <a:ext cx="7848600" cy="6477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95963" y="4292600"/>
            <a:ext cx="2073275" cy="1979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kosené hrany 4"/>
          <p:cNvSpPr/>
          <p:nvPr/>
        </p:nvSpPr>
        <p:spPr>
          <a:xfrm>
            <a:off x="684213" y="333375"/>
            <a:ext cx="7704137" cy="58324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C00000"/>
                </a:solidFill>
              </a:rPr>
              <a:t>2. KALKULACE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200" b="1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i="1" dirty="0">
                <a:solidFill>
                  <a:schemeClr val="tx2">
                    <a:lumMod val="10000"/>
                  </a:schemeClr>
                </a:solidFill>
              </a:rPr>
              <a:t>PŘEDBĚŽNÉ</a:t>
            </a:r>
            <a:r>
              <a:rPr lang="cs-CZ" sz="3200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cs-CZ" sz="3200" b="1" dirty="0">
                <a:solidFill>
                  <a:srgbClr val="002060"/>
                </a:solidFill>
              </a:rPr>
              <a:t>STANOVENÍ NEBO </a:t>
            </a:r>
            <a:r>
              <a:rPr lang="cs-CZ" sz="3200" b="1" i="1" dirty="0">
                <a:solidFill>
                  <a:schemeClr val="tx2">
                    <a:lumMod val="10000"/>
                  </a:schemeClr>
                </a:solidFill>
              </a:rPr>
              <a:t>NÁSLEDNÉ</a:t>
            </a:r>
            <a:r>
              <a:rPr lang="cs-CZ" sz="3200" b="1" dirty="0">
                <a:solidFill>
                  <a:srgbClr val="002060"/>
                </a:solidFill>
              </a:rPr>
              <a:t> ZJIŠTĚNÍ NÁKLADŮ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2060"/>
                </a:solidFill>
              </a:rPr>
              <a:t>A CENY </a:t>
            </a:r>
            <a:r>
              <a:rPr lang="cs-CZ" sz="3200" b="1" i="1" dirty="0">
                <a:solidFill>
                  <a:srgbClr val="002060"/>
                </a:solidFill>
              </a:rPr>
              <a:t>NA KALKULAČNÍ JEDNICI (PŘEDBĚŽNÁ A VÝSLEDNÁ KALKULACE)</a:t>
            </a:r>
            <a:endParaRPr lang="cs-CZ" sz="3200" i="1" dirty="0">
              <a:solidFill>
                <a:srgbClr val="002060"/>
              </a:solidFill>
            </a:endParaRPr>
          </a:p>
        </p:txBody>
      </p:sp>
      <p:sp>
        <p:nvSpPr>
          <p:cNvPr id="15363" name="Zástupný symbol pro obsah 1"/>
          <p:cNvSpPr>
            <a:spLocks noGrp="1"/>
          </p:cNvSpPr>
          <p:nvPr>
            <p:ph sz="quarter" idx="13"/>
          </p:nvPr>
        </p:nvSpPr>
        <p:spPr>
          <a:xfrm>
            <a:off x="611188" y="5589588"/>
            <a:ext cx="7848600" cy="647700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795963" y="4292600"/>
            <a:ext cx="2073275" cy="1979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Veletrh</Template>
  <TotalTime>236</TotalTime>
  <Words>392</Words>
  <Application>Microsoft Office PowerPoint</Application>
  <PresentationFormat>Předvádění na obrazovce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Tradeshow</vt:lpstr>
      <vt:lpstr>Prezentace aplikace PowerPoint</vt:lpstr>
      <vt:lpstr>Prezentace aplikace PowerPoint</vt:lpstr>
      <vt:lpstr>účetnictví</vt:lpstr>
      <vt:lpstr>VNITROPODNIKOVÉ ÚČETNICTVÍ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KONTROLNÍ OTÁZKY</vt:lpstr>
      <vt:lpstr>KONTROLNÍ OTÁZKY</vt:lpstr>
      <vt:lpstr>Zdroje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VNITROPODNIKOVÉ ÚČETNICTVÍ</dc:title>
  <dc:creator>Učitel</dc:creator>
  <cp:lastModifiedBy>admin</cp:lastModifiedBy>
  <cp:revision>30</cp:revision>
  <dcterms:created xsi:type="dcterms:W3CDTF">2013-02-27T12:35:03Z</dcterms:created>
  <dcterms:modified xsi:type="dcterms:W3CDTF">2013-07-18T12:04:13Z</dcterms:modified>
</cp:coreProperties>
</file>