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6" r:id="rId4"/>
    <p:sldId id="267" r:id="rId5"/>
    <p:sldId id="256" r:id="rId6"/>
    <p:sldId id="259" r:id="rId7"/>
    <p:sldId id="260" r:id="rId8"/>
    <p:sldId id="261" r:id="rId9"/>
    <p:sldId id="268" r:id="rId10"/>
    <p:sldId id="269" r:id="rId11"/>
    <p:sldId id="262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26" d="100"/>
          <a:sy n="126" d="100"/>
        </p:scale>
        <p:origin x="-3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4C116-A934-4D35-A919-A6F870CB8971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9E6F51C-C039-40ED-92AC-D61EA2C560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A8497-4B52-4B4A-865B-3B562D83849A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D50A2-07CF-4164-B981-D49ACE956E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B9121-E4F9-42F0-B325-15653CFF57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76CEB-E5AC-47F0-9636-0B809B4E6E07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06DF5-3938-4740-9362-872B7471B8C1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C258D-8BCA-47D6-AEC3-91BE43E9CE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D1F91-0E8E-4BAF-876A-C784EA251C81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B0346E4-4F8A-4103-851E-64C5D6EB87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5F5D-1A9A-46CC-8236-8E66589BB1AE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D2389-DB45-4EFC-BE86-966EB9AFB0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E2FE2-F2B2-4A1C-8778-A38DB370CF1E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FB7F523-2E88-4F94-8A2B-7A92D113E7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35A5F-5E6A-4B32-8962-009C8B5402A0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D64A0-D222-4CF7-B601-E58C06FF20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4B6B4-85F3-4829-BBE6-FA6B6CD20F82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8FD68E-1A7C-465B-ADB5-D40D488F89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41823E5-3E7C-4751-B0B3-5DDDD2CD62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E819-D967-4F10-BE46-7EA5BEB8F453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Obdélník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FDB41-07F8-4145-A38D-B70358D8D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232A3-E976-4EE4-8088-11AB0C3851F9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D5A71ED-5F54-4E5E-8687-58428FD4ACFD}" type="datetimeFigureOut">
              <a:rPr lang="cs-CZ"/>
              <a:pPr>
                <a:defRPr/>
              </a:pPr>
              <a:t>19.2.2013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8E93F3-F841-4328-AA9D-FCDFF8C41E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http://portal.justice.cz/Justice2/Uvod/uvod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2875"/>
            <a:ext cx="8820150" cy="20621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4" name="TextovéPole 2"/>
          <p:cNvSpPr txBox="1">
            <a:spLocks noChangeArrowheads="1"/>
          </p:cNvSpPr>
          <p:nvPr/>
        </p:nvSpPr>
        <p:spPr bwMode="auto">
          <a:xfrm>
            <a:off x="360363" y="388938"/>
            <a:ext cx="8489950" cy="145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pPr algn="ctr"/>
            <a:r>
              <a:rPr lang="cs-CZ" sz="6400">
                <a:solidFill>
                  <a:srgbClr val="FFFF66"/>
                </a:solidFill>
                <a:cs typeface="Arial" charset="0"/>
              </a:rPr>
              <a:t>Výukový materiál</a:t>
            </a:r>
          </a:p>
          <a:p>
            <a:pPr algn="ctr"/>
            <a:r>
              <a:rPr lang="cs-CZ" sz="2500">
                <a:solidFill>
                  <a:srgbClr val="FFFF66"/>
                </a:solidFill>
                <a:cs typeface="Arial" charset="0"/>
              </a:rPr>
              <a:t>zpracovaný v rámci projektu</a:t>
            </a:r>
          </a:p>
        </p:txBody>
      </p:sp>
      <p:pic>
        <p:nvPicPr>
          <p:cNvPr id="13315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3045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16" name="TextovéPole 4"/>
          <p:cNvSpPr txBox="1">
            <a:spLocks noChangeArrowheads="1"/>
          </p:cNvSpPr>
          <p:nvPr/>
        </p:nvSpPr>
        <p:spPr bwMode="auto">
          <a:xfrm>
            <a:off x="903288" y="4398963"/>
            <a:ext cx="16906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Označení:</a:t>
            </a:r>
            <a:endParaRPr lang="cs-CZ" sz="21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7" name="TextovéPole 5"/>
          <p:cNvSpPr txBox="1">
            <a:spLocks noChangeArrowheads="1"/>
          </p:cNvSpPr>
          <p:nvPr/>
        </p:nvSpPr>
        <p:spPr bwMode="auto">
          <a:xfrm>
            <a:off x="6983711" y="4398963"/>
            <a:ext cx="12573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Sada:</a:t>
            </a:r>
          </a:p>
        </p:txBody>
      </p:sp>
      <p:sp>
        <p:nvSpPr>
          <p:cNvPr id="13318" name="TextovéPole 6"/>
          <p:cNvSpPr txBox="1">
            <a:spLocks noChangeArrowheads="1"/>
          </p:cNvSpPr>
          <p:nvPr/>
        </p:nvSpPr>
        <p:spPr bwMode="auto">
          <a:xfrm>
            <a:off x="903288" y="4854575"/>
            <a:ext cx="27654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Ověření ve výuce:</a:t>
            </a:r>
          </a:p>
        </p:txBody>
      </p:sp>
      <p:sp>
        <p:nvSpPr>
          <p:cNvPr id="13319" name="TextovéPole 7"/>
          <p:cNvSpPr txBox="1">
            <a:spLocks noChangeArrowheads="1"/>
          </p:cNvSpPr>
          <p:nvPr/>
        </p:nvSpPr>
        <p:spPr bwMode="auto">
          <a:xfrm>
            <a:off x="6977361" y="4854575"/>
            <a:ext cx="1166813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Třída:</a:t>
            </a:r>
          </a:p>
        </p:txBody>
      </p:sp>
      <p:sp>
        <p:nvSpPr>
          <p:cNvPr id="13320" name="TextovéPole 8"/>
          <p:cNvSpPr txBox="1">
            <a:spLocks noChangeArrowheads="1"/>
          </p:cNvSpPr>
          <p:nvPr/>
        </p:nvSpPr>
        <p:spPr bwMode="auto">
          <a:xfrm>
            <a:off x="903288" y="5329238"/>
            <a:ext cx="1325562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Datum:</a:t>
            </a:r>
          </a:p>
        </p:txBody>
      </p:sp>
      <p:sp>
        <p:nvSpPr>
          <p:cNvPr id="13321" name="TextovéPole 9"/>
          <p:cNvSpPr txBox="1">
            <a:spLocks noChangeArrowheads="1"/>
          </p:cNvSpPr>
          <p:nvPr/>
        </p:nvSpPr>
        <p:spPr bwMode="auto">
          <a:xfrm>
            <a:off x="903288" y="3925888"/>
            <a:ext cx="3794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Registrační </a:t>
            </a:r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číslo projektu:</a:t>
            </a:r>
          </a:p>
        </p:txBody>
      </p:sp>
      <p:pic>
        <p:nvPicPr>
          <p:cNvPr id="13322" name="Obrázek 10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1650" y="2614613"/>
            <a:ext cx="5737225" cy="1006475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3323" name="TextovéPole 11"/>
          <p:cNvSpPr txBox="1">
            <a:spLocks noChangeArrowheads="1"/>
          </p:cNvSpPr>
          <p:nvPr/>
        </p:nvSpPr>
        <p:spPr bwMode="auto">
          <a:xfrm>
            <a:off x="4429323" y="3925888"/>
            <a:ext cx="4175125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cs typeface="Arial" charset="0"/>
              </a:rPr>
              <a:t>CZ.1.07/1.5.00/34.0199</a:t>
            </a:r>
          </a:p>
        </p:txBody>
      </p:sp>
      <p:sp>
        <p:nvSpPr>
          <p:cNvPr id="13324" name="TextovéPole 12"/>
          <p:cNvSpPr txBox="1">
            <a:spLocks noChangeArrowheads="1"/>
          </p:cNvSpPr>
          <p:nvPr/>
        </p:nvSpPr>
        <p:spPr bwMode="auto">
          <a:xfrm>
            <a:off x="7840961" y="4398963"/>
            <a:ext cx="50323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1</a:t>
            </a:r>
          </a:p>
        </p:txBody>
      </p:sp>
      <p:sp>
        <p:nvSpPr>
          <p:cNvPr id="13325" name="TextovéPole 13"/>
          <p:cNvSpPr txBox="1">
            <a:spLocks noChangeArrowheads="1"/>
          </p:cNvSpPr>
          <p:nvPr/>
        </p:nvSpPr>
        <p:spPr bwMode="auto">
          <a:xfrm>
            <a:off x="2325613" y="4398963"/>
            <a:ext cx="455064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/>
          <a:p>
            <a:r>
              <a:rPr lang="cs-CZ" sz="2100" b="1" smtClean="0">
                <a:solidFill>
                  <a:srgbClr val="FFFF66"/>
                </a:solidFill>
                <a:cs typeface="Arial" charset="0"/>
              </a:rPr>
              <a:t>VY_32_INOVACE_UCE_SA_1_20</a:t>
            </a:r>
            <a:endParaRPr lang="cs-CZ" sz="2100" b="1" dirty="0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13326" name="TextovéPole 14"/>
          <p:cNvSpPr txBox="1">
            <a:spLocks noChangeArrowheads="1"/>
          </p:cNvSpPr>
          <p:nvPr/>
        </p:nvSpPr>
        <p:spPr bwMode="auto">
          <a:xfrm>
            <a:off x="3360738" y="4854575"/>
            <a:ext cx="166528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7. 12. 2012</a:t>
            </a:r>
          </a:p>
        </p:txBody>
      </p:sp>
      <p:sp>
        <p:nvSpPr>
          <p:cNvPr id="13327" name="TextovéPole 15"/>
          <p:cNvSpPr txBox="1">
            <a:spLocks noChangeArrowheads="1"/>
          </p:cNvSpPr>
          <p:nvPr/>
        </p:nvSpPr>
        <p:spPr bwMode="auto">
          <a:xfrm>
            <a:off x="7834611" y="4854575"/>
            <a:ext cx="625821" cy="40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cs typeface="Arial" charset="0"/>
              </a:rPr>
              <a:t>4.B</a:t>
            </a:r>
          </a:p>
        </p:txBody>
      </p:sp>
      <p:sp>
        <p:nvSpPr>
          <p:cNvPr id="13328" name="TextovéPole 16"/>
          <p:cNvSpPr txBox="1">
            <a:spLocks noChangeArrowheads="1"/>
          </p:cNvSpPr>
          <p:nvPr/>
        </p:nvSpPr>
        <p:spPr bwMode="auto">
          <a:xfrm>
            <a:off x="1954213" y="5329238"/>
            <a:ext cx="190500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2. 12. 2012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6875" y="-295275"/>
            <a:ext cx="8229600" cy="11112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Kontrolní otázky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23850" y="1989138"/>
          <a:ext cx="850423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  <a:gridCol w="267159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Pro zvýšení základního kapitálu před zápisem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do obchodního rejstříku se použije účet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cs-CZ" sz="20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419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 2" pitchFamily="18" charset="2"/>
                        <a:buNone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Hodnota základního kapitálu uvedeného </a:t>
                      </a:r>
                    </a:p>
                    <a:p>
                      <a:pPr>
                        <a:buFont typeface="Wingdings 2" pitchFamily="18" charset="2"/>
                        <a:buNone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v obchodním rejstříku odpovídá zůstatku účtu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0" i="0" dirty="0" smtClean="0"/>
                    </a:p>
                    <a:p>
                      <a:pPr algn="ctr"/>
                      <a:r>
                        <a:rPr lang="cs-CZ" sz="2000" b="0" i="0" dirty="0" smtClean="0"/>
                        <a:t>411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Vklady nad rámec základního kapitálu zvyšují/nezvyšují základní kapitál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nezvyšují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Vklady nad rámec základního kapitálu zvyšují/nezvyšují vlastní kapitál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zvyšují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Veselý obličej 4"/>
          <p:cNvSpPr/>
          <p:nvPr/>
        </p:nvSpPr>
        <p:spPr>
          <a:xfrm>
            <a:off x="8388350" y="5732463"/>
            <a:ext cx="539750" cy="47625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mtClean="0">
                <a:solidFill>
                  <a:srgbClr val="7B9899"/>
                </a:solidFill>
                <a:latin typeface="Arial" charset="0"/>
              </a:rPr>
              <a:t>Zdroje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1) Štohl, P. Učebnice účetnictví pro střední školy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 a veřejnost. Znojmo : Nakladatelství Štohl Pavel Ing.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 – vzdělávací středisko. 2012. ISBN 978-80-87237-47-2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2) http://business.center.cz/business/pravo/zakony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3) http://portal.justice.cz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4) www.mfcr.cz/cps/rde/xchg/mfcr/xls/platna_legislativa_ucetni_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standardy_75927.html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5) Účtová osnova, České účetní standardy – postupy účtování pro 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podnikatele : ANAG. 2012. ISBN 978-80-7263-729-4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6) Obchodní zákoník a předpisy související : ANAG. 2012. ISBN 978-80-</a:t>
            </a:r>
          </a:p>
          <a:p>
            <a:pPr marL="381000" indent="-381000" eaLnBrk="1" hangingPunct="1">
              <a:buFont typeface="Wingdings 2" pitchFamily="18" charset="2"/>
              <a:buNone/>
            </a:pPr>
            <a:r>
              <a:rPr lang="cs-CZ" sz="2000" smtClean="0">
                <a:latin typeface="Arial" charset="0"/>
              </a:rPr>
              <a:t>    7263-720-1</a:t>
            </a:r>
          </a:p>
          <a:p>
            <a:pPr marL="381000" indent="-381000" eaLnBrk="1" hangingPunct="1"/>
            <a:endParaRPr lang="cs-CZ" smtClean="0">
              <a:latin typeface="Arial" charset="0"/>
            </a:endParaRPr>
          </a:p>
          <a:p>
            <a:pPr marL="381000" indent="-381000" eaLnBrk="1" hangingPunct="1"/>
            <a:endParaRPr lang="cs-CZ" smtClean="0">
              <a:latin typeface="Arial" charset="0"/>
              <a:hlinkClick r:id="rId2"/>
            </a:endParaRPr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mtClean="0"/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z="2400" smtClean="0">
              <a:latin typeface="Arial" charset="0"/>
            </a:endParaRPr>
          </a:p>
          <a:p>
            <a:pPr marL="381000" indent="-381000" eaLnBrk="1" hangingPunct="1">
              <a:buFont typeface="Wingdings 2" pitchFamily="18" charset="2"/>
              <a:buNone/>
            </a:pPr>
            <a:endParaRPr 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ázek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488" y="185738"/>
            <a:ext cx="8820150" cy="2063750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3075" name="TextovéPole 2"/>
          <p:cNvSpPr txBox="1">
            <a:spLocks noChangeArrowheads="1"/>
          </p:cNvSpPr>
          <p:nvPr/>
        </p:nvSpPr>
        <p:spPr bwMode="auto">
          <a:xfrm>
            <a:off x="446088" y="514350"/>
            <a:ext cx="8251825" cy="1189038"/>
          </a:xfrm>
          <a:prstGeom prst="rect">
            <a:avLst/>
          </a:prstGeom>
          <a:noFill/>
          <a:ln>
            <a:noFill/>
          </a:ln>
          <a:extLst/>
        </p:spPr>
        <p:txBody>
          <a:bodyPr lIns="80723" tIns="40361" rIns="80723" bIns="4036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sz="3600" b="1" dirty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Společnost s ručením </a:t>
            </a:r>
            <a:r>
              <a:rPr lang="cs-CZ" sz="36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omezeným – dodatečné vklady</a:t>
            </a:r>
            <a:endParaRPr lang="cs-CZ" sz="3600" b="1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9" name="Obrázek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100" y="2330450"/>
            <a:ext cx="8820150" cy="4119563"/>
          </a:xfrm>
          <a:prstGeom prst="rect">
            <a:avLst/>
          </a:prstGeom>
          <a:solidFill>
            <a:srgbClr val="000000">
              <a:alpha val="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14340" name="TextovéPole 4"/>
          <p:cNvSpPr txBox="1">
            <a:spLocks noChangeArrowheads="1"/>
          </p:cNvSpPr>
          <p:nvPr/>
        </p:nvSpPr>
        <p:spPr bwMode="auto">
          <a:xfrm>
            <a:off x="503238" y="4824388"/>
            <a:ext cx="42052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Jméno autora (vč. titulu):</a:t>
            </a:r>
          </a:p>
        </p:txBody>
      </p:sp>
      <p:sp>
        <p:nvSpPr>
          <p:cNvPr id="14341" name="TextovéPole 5"/>
          <p:cNvSpPr txBox="1">
            <a:spLocks noChangeArrowheads="1"/>
          </p:cNvSpPr>
          <p:nvPr/>
        </p:nvSpPr>
        <p:spPr bwMode="auto">
          <a:xfrm>
            <a:off x="514350" y="5272088"/>
            <a:ext cx="232886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FF"/>
                </a:solidFill>
                <a:cs typeface="Arial" charset="0"/>
              </a:rPr>
              <a:t>Škola – adresa:</a:t>
            </a:r>
          </a:p>
        </p:txBody>
      </p:sp>
      <p:sp>
        <p:nvSpPr>
          <p:cNvPr id="14342" name="TextovéPole 6"/>
          <p:cNvSpPr txBox="1">
            <a:spLocks noChangeArrowheads="1"/>
          </p:cNvSpPr>
          <p:nvPr/>
        </p:nvSpPr>
        <p:spPr bwMode="auto">
          <a:xfrm>
            <a:off x="503238" y="3528243"/>
            <a:ext cx="1347787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Ročník:</a:t>
            </a:r>
          </a:p>
        </p:txBody>
      </p:sp>
      <p:sp>
        <p:nvSpPr>
          <p:cNvPr id="14343" name="TextovéPole 7"/>
          <p:cNvSpPr txBox="1">
            <a:spLocks noChangeArrowheads="1"/>
          </p:cNvSpPr>
          <p:nvPr/>
        </p:nvSpPr>
        <p:spPr bwMode="auto">
          <a:xfrm>
            <a:off x="492125" y="2708920"/>
            <a:ext cx="26050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FF"/>
                </a:solidFill>
                <a:cs typeface="Arial" charset="0"/>
              </a:rPr>
              <a:t>Předmět:</a:t>
            </a:r>
          </a:p>
        </p:txBody>
      </p:sp>
      <p:sp>
        <p:nvSpPr>
          <p:cNvPr id="14344" name="TextovéPole 8"/>
          <p:cNvSpPr txBox="1">
            <a:spLocks noChangeArrowheads="1"/>
          </p:cNvSpPr>
          <p:nvPr/>
        </p:nvSpPr>
        <p:spPr bwMode="auto">
          <a:xfrm>
            <a:off x="503238" y="3965575"/>
            <a:ext cx="221773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b="1">
                <a:solidFill>
                  <a:srgbClr val="FFFFFF"/>
                </a:solidFill>
              </a:rPr>
              <a:t>Anotace:</a:t>
            </a:r>
          </a:p>
        </p:txBody>
      </p:sp>
      <p:sp>
        <p:nvSpPr>
          <p:cNvPr id="14345" name="TextovéPole 9"/>
          <p:cNvSpPr txBox="1">
            <a:spLocks noChangeArrowheads="1"/>
          </p:cNvSpPr>
          <p:nvPr/>
        </p:nvSpPr>
        <p:spPr bwMode="auto">
          <a:xfrm>
            <a:off x="2850901" y="3528243"/>
            <a:ext cx="178435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4. ročník</a:t>
            </a:r>
          </a:p>
        </p:txBody>
      </p:sp>
      <p:sp>
        <p:nvSpPr>
          <p:cNvPr id="14346" name="TextovéPole 10"/>
          <p:cNvSpPr txBox="1">
            <a:spLocks noChangeArrowheads="1"/>
          </p:cNvSpPr>
          <p:nvPr/>
        </p:nvSpPr>
        <p:spPr bwMode="auto">
          <a:xfrm>
            <a:off x="2850901" y="2710507"/>
            <a:ext cx="203517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 dirty="0">
                <a:solidFill>
                  <a:srgbClr val="FFFF66"/>
                </a:solidFill>
                <a:cs typeface="Arial" charset="0"/>
              </a:rPr>
              <a:t>Účetnictví</a:t>
            </a:r>
          </a:p>
        </p:txBody>
      </p:sp>
      <p:sp>
        <p:nvSpPr>
          <p:cNvPr id="14347" name="TextovéPole 11"/>
          <p:cNvSpPr txBox="1">
            <a:spLocks noChangeArrowheads="1"/>
          </p:cNvSpPr>
          <p:nvPr/>
        </p:nvSpPr>
        <p:spPr bwMode="auto">
          <a:xfrm>
            <a:off x="3922713" y="4824388"/>
            <a:ext cx="40703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cs-CZ" sz="2100" b="1">
                <a:solidFill>
                  <a:srgbClr val="FFFF66"/>
                </a:solidFill>
                <a:cs typeface="Arial" charset="0"/>
              </a:rPr>
              <a:t>Ing. Hana Samcová</a:t>
            </a:r>
          </a:p>
        </p:txBody>
      </p:sp>
      <p:sp>
        <p:nvSpPr>
          <p:cNvPr id="14348" name="TextovéPole 12"/>
          <p:cNvSpPr txBox="1">
            <a:spLocks noChangeArrowheads="1"/>
          </p:cNvSpPr>
          <p:nvPr/>
        </p:nvSpPr>
        <p:spPr bwMode="auto">
          <a:xfrm>
            <a:off x="2693988" y="5272088"/>
            <a:ext cx="5005387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/>
          <a:p>
            <a:r>
              <a:rPr lang="pt-BR" sz="2100" b="1">
                <a:solidFill>
                  <a:srgbClr val="FFFF66"/>
                </a:solidFill>
                <a:cs typeface="Arial" charset="0"/>
              </a:rPr>
              <a:t>OA a VOŠE Tábor, Jiráskova 1615</a:t>
            </a:r>
            <a:endParaRPr lang="cs-CZ" sz="2100" b="1">
              <a:solidFill>
                <a:srgbClr val="FFFF66"/>
              </a:solidFill>
              <a:cs typeface="Arial" charset="0"/>
            </a:endParaRPr>
          </a:p>
        </p:txBody>
      </p:sp>
      <p:sp>
        <p:nvSpPr>
          <p:cNvPr id="3086" name="TextovéPole 8"/>
          <p:cNvSpPr txBox="1">
            <a:spLocks noChangeArrowheads="1"/>
          </p:cNvSpPr>
          <p:nvPr/>
        </p:nvSpPr>
        <p:spPr bwMode="auto">
          <a:xfrm>
            <a:off x="2850901" y="3965575"/>
            <a:ext cx="5897563" cy="573953"/>
          </a:xfrm>
          <a:prstGeom prst="rect">
            <a:avLst/>
          </a:prstGeom>
          <a:noFill/>
          <a:ln>
            <a:noFill/>
          </a:ln>
          <a:extLst/>
        </p:spPr>
        <p:txBody>
          <a:bodyPr lIns="80723" tIns="40361" rIns="80723" bIns="40361">
            <a:spAutoFit/>
          </a:bodyPr>
          <a:lstStyle/>
          <a:p>
            <a:r>
              <a:rPr lang="cs-CZ" sz="1600" dirty="0">
                <a:solidFill>
                  <a:srgbClr val="FFFF66"/>
                </a:solidFill>
                <a:cs typeface="Arial" charset="0"/>
              </a:rPr>
              <a:t>Ú</a:t>
            </a:r>
            <a:r>
              <a:rPr lang="cs-CZ" sz="1600" dirty="0" smtClean="0">
                <a:solidFill>
                  <a:srgbClr val="FFFF66"/>
                </a:solidFill>
                <a:cs typeface="Arial" charset="0"/>
              </a:rPr>
              <a:t>čtování </a:t>
            </a:r>
            <a:r>
              <a:rPr lang="cs-CZ" sz="1600" dirty="0">
                <a:solidFill>
                  <a:srgbClr val="FFFF66"/>
                </a:solidFill>
                <a:cs typeface="Arial" charset="0"/>
              </a:rPr>
              <a:t>dodatečných vkladů v s. r. o. vysvětleno a ověřeno </a:t>
            </a:r>
          </a:p>
          <a:p>
            <a:r>
              <a:rPr lang="cs-CZ" sz="1600" dirty="0">
                <a:solidFill>
                  <a:srgbClr val="FFFF66"/>
                </a:solidFill>
                <a:cs typeface="Arial" charset="0"/>
              </a:rPr>
              <a:t>v tabulkách předkontací a pomocí kontrolních otázek</a:t>
            </a:r>
          </a:p>
        </p:txBody>
      </p:sp>
      <p:sp>
        <p:nvSpPr>
          <p:cNvPr id="15" name="TextovéPole 7"/>
          <p:cNvSpPr txBox="1">
            <a:spLocks noChangeArrowheads="1"/>
          </p:cNvSpPr>
          <p:nvPr/>
        </p:nvSpPr>
        <p:spPr bwMode="auto">
          <a:xfrm>
            <a:off x="483047" y="3122585"/>
            <a:ext cx="2605088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723" tIns="40361" rIns="80723" bIns="40361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z="2100" b="1" dirty="0" smtClean="0">
                <a:solidFill>
                  <a:srgbClr val="FFFFFF"/>
                </a:solidFill>
                <a:cs typeface="Arial" charset="0"/>
              </a:rPr>
              <a:t>Tematická oblast:</a:t>
            </a:r>
            <a:endParaRPr lang="cs-CZ" sz="21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6" name="TextovéPole 10"/>
          <p:cNvSpPr txBox="1">
            <a:spLocks noChangeArrowheads="1"/>
          </p:cNvSpPr>
          <p:nvPr/>
        </p:nvSpPr>
        <p:spPr bwMode="auto">
          <a:xfrm>
            <a:off x="2843213" y="3124172"/>
            <a:ext cx="5897563" cy="404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723" tIns="40361" rIns="80723" bIns="40361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cs-CZ" sz="2000" b="1" dirty="0" smtClean="0">
                <a:solidFill>
                  <a:srgbClr val="FFFF66"/>
                </a:solidFill>
                <a:cs typeface="Arial" charset="0"/>
              </a:rPr>
              <a:t>Právní formy podnikání – odlišnosti v účtování</a:t>
            </a:r>
            <a:endParaRPr lang="cs-CZ" sz="2000" b="1" dirty="0">
              <a:solidFill>
                <a:srgbClr val="FFFF6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odnadpis 2"/>
          <p:cNvSpPr>
            <a:spLocks noGrp="1"/>
          </p:cNvSpPr>
          <p:nvPr>
            <p:ph type="subTitle" idx="1"/>
          </p:nvPr>
        </p:nvSpPr>
        <p:spPr>
          <a:xfrm>
            <a:off x="250825" y="2060575"/>
            <a:ext cx="8713788" cy="4537075"/>
          </a:xfrm>
        </p:spPr>
        <p:txBody>
          <a:bodyPr/>
          <a:lstStyle/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15362" name="Nadpis 1"/>
          <p:cNvSpPr>
            <a:spLocks noGrp="1"/>
          </p:cNvSpPr>
          <p:nvPr>
            <p:ph type="ctrTitle"/>
          </p:nvPr>
        </p:nvSpPr>
        <p:spPr>
          <a:xfrm>
            <a:off x="684213" y="549275"/>
            <a:ext cx="7772400" cy="935038"/>
          </a:xfrm>
        </p:spPr>
        <p:txBody>
          <a:bodyPr/>
          <a:lstStyle/>
          <a:p>
            <a:pPr eaLnBrk="1" hangingPunct="1"/>
            <a:r>
              <a:rPr lang="cs-CZ" sz="2800" smtClean="0"/>
              <a:t>Doplňte z účtové osnovy v tabulce </a:t>
            </a:r>
            <a:br>
              <a:rPr lang="cs-CZ" sz="2800" smtClean="0"/>
            </a:br>
            <a:r>
              <a:rPr lang="cs-CZ" sz="2800" smtClean="0"/>
              <a:t>číslo, název a charakter účtu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7638" y="2924175"/>
          <a:ext cx="8784975" cy="2978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886"/>
                <a:gridCol w="5323314"/>
                <a:gridCol w="1786775"/>
              </a:tblGrid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Název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Charakter</a:t>
                      </a:r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Pohledávky za upsaný základní kapitál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Změny</a:t>
                      </a:r>
                      <a:r>
                        <a:rPr lang="cs-CZ" baseline="0" dirty="0" smtClean="0"/>
                        <a:t> základního kapitálu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Ostatní závazky ke společníkům a členům družstva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odnadpis 2"/>
          <p:cNvSpPr>
            <a:spLocks noGrp="1"/>
          </p:cNvSpPr>
          <p:nvPr>
            <p:ph type="subTitle" idx="1"/>
          </p:nvPr>
        </p:nvSpPr>
        <p:spPr>
          <a:xfrm>
            <a:off x="250825" y="2060575"/>
            <a:ext cx="8713788" cy="4537075"/>
          </a:xfrm>
        </p:spPr>
        <p:txBody>
          <a:bodyPr/>
          <a:lstStyle/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16386" name="Nadpis 1"/>
          <p:cNvSpPr>
            <a:spLocks noGrp="1"/>
          </p:cNvSpPr>
          <p:nvPr>
            <p:ph type="ctrTitle"/>
          </p:nvPr>
        </p:nvSpPr>
        <p:spPr>
          <a:xfrm>
            <a:off x="684213" y="549275"/>
            <a:ext cx="7772400" cy="935038"/>
          </a:xfrm>
        </p:spPr>
        <p:txBody>
          <a:bodyPr/>
          <a:lstStyle/>
          <a:p>
            <a:pPr eaLnBrk="1" hangingPunct="1"/>
            <a:r>
              <a:rPr lang="cs-CZ" sz="2800" smtClean="0"/>
              <a:t>Doplňte z účtové osnovy v tabulce </a:t>
            </a:r>
            <a:br>
              <a:rPr lang="cs-CZ" sz="2800" smtClean="0"/>
            </a:br>
            <a:r>
              <a:rPr lang="cs-CZ" sz="2800" smtClean="0"/>
              <a:t>číslo, název a charakter účtu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7638" y="2924175"/>
          <a:ext cx="8784975" cy="2978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4886"/>
                <a:gridCol w="5323314"/>
                <a:gridCol w="1786775"/>
              </a:tblGrid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Název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Charakter</a:t>
                      </a:r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Pohledávky za upsaný základní kapitál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Aktivum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kapitál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Pasivum</a:t>
                      </a:r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Změny</a:t>
                      </a:r>
                      <a:r>
                        <a:rPr lang="cs-CZ" baseline="0" dirty="0" smtClean="0"/>
                        <a:t> základního kapitálu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Pasivum</a:t>
                      </a:r>
                      <a:endParaRPr lang="cs-CZ" dirty="0"/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Ostatní pohledávky za společníky</a:t>
                      </a:r>
                      <a:r>
                        <a:rPr lang="cs-CZ" baseline="0" dirty="0" smtClean="0"/>
                        <a:t> a členy družstva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Aktivum</a:t>
                      </a:r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Ostatní závazky ke společníkům a členům družstva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Pasivum</a:t>
                      </a:r>
                    </a:p>
                  </a:txBody>
                  <a:tcPr/>
                </a:tc>
              </a:tr>
              <a:tr h="425502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Ostatní kapitálové fondy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Pasivum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Veselý obličej 4"/>
          <p:cNvSpPr/>
          <p:nvPr/>
        </p:nvSpPr>
        <p:spPr>
          <a:xfrm>
            <a:off x="8388350" y="188913"/>
            <a:ext cx="539750" cy="47625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388" y="2420938"/>
            <a:ext cx="8785225" cy="21510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Nadpis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44538"/>
          </a:xfrm>
        </p:spPr>
        <p:txBody>
          <a:bodyPr/>
          <a:lstStyle/>
          <a:p>
            <a:pPr eaLnBrk="1" hangingPunct="1"/>
            <a:r>
              <a:rPr lang="cs-CZ" sz="2800" b="1" smtClean="0"/>
              <a:t>Vklady </a:t>
            </a:r>
            <a:r>
              <a:rPr lang="cs-CZ" sz="2800" b="1" i="1" smtClean="0"/>
              <a:t>do</a:t>
            </a:r>
            <a:r>
              <a:rPr lang="cs-CZ" sz="2800" b="1" smtClean="0"/>
              <a:t> základního kapitálu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388" y="3644900"/>
          <a:ext cx="8784976" cy="20724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009265"/>
                <a:gridCol w="1388610"/>
                <a:gridCol w="138710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Text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Účet MD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Účet D</a:t>
                      </a:r>
                      <a:endParaRPr lang="cs-CZ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Předpis dodatečného vkladu do základního kapitálu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419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963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Úhrada vkladu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majetkové</a:t>
                      </a:r>
                    </a:p>
                    <a:p>
                      <a:pPr algn="ctr"/>
                      <a:r>
                        <a:rPr lang="cs-CZ" dirty="0" smtClean="0"/>
                        <a:t>účty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353</a:t>
                      </a:r>
                      <a:endParaRPr lang="cs-CZ" dirty="0"/>
                    </a:p>
                  </a:txBody>
                  <a:tcPr/>
                </a:tc>
              </a:tr>
              <a:tr h="4963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Zápis do obchodního rejstříku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419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79388" y="1341438"/>
          <a:ext cx="8784976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1872208">
                <a:tc>
                  <a:txBody>
                    <a:bodyPr/>
                    <a:lstStyle/>
                    <a:p>
                      <a:r>
                        <a:rPr lang="cs-CZ" sz="2400" b="0" dirty="0" smtClean="0"/>
                        <a:t>Předepsané vklady tvoří </a:t>
                      </a:r>
                      <a:r>
                        <a:rPr lang="cs-CZ" sz="2400" b="0" i="1" u="sng" dirty="0" smtClean="0"/>
                        <a:t>pohledávku za společníky </a:t>
                      </a:r>
                      <a:r>
                        <a:rPr lang="cs-CZ" sz="2400" b="0" dirty="0" smtClean="0"/>
                        <a:t>– vkladateli.</a:t>
                      </a:r>
                    </a:p>
                    <a:p>
                      <a:endParaRPr lang="cs-CZ" sz="2400" b="0" dirty="0" smtClean="0"/>
                    </a:p>
                    <a:p>
                      <a:r>
                        <a:rPr lang="cs-CZ" sz="2400" b="0" dirty="0" smtClean="0"/>
                        <a:t>Před</a:t>
                      </a:r>
                      <a:r>
                        <a:rPr lang="cs-CZ" sz="2400" b="0" baseline="0" dirty="0" smtClean="0"/>
                        <a:t> zápisem do obchodního rejstříku se musí pro změny základního kapitálu použít účet </a:t>
                      </a:r>
                      <a:r>
                        <a:rPr lang="cs-CZ" sz="2400" b="1" baseline="0" dirty="0" smtClean="0"/>
                        <a:t>419 – Změny základního kapitálu</a:t>
                      </a:r>
                      <a:endParaRPr lang="cs-CZ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388" y="2420938"/>
            <a:ext cx="8785225" cy="21510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Nadpis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44538"/>
          </a:xfrm>
        </p:spPr>
        <p:txBody>
          <a:bodyPr/>
          <a:lstStyle/>
          <a:p>
            <a:pPr eaLnBrk="1" hangingPunct="1"/>
            <a:r>
              <a:rPr lang="cs-CZ" sz="2800" b="1" smtClean="0"/>
              <a:t>Vklady </a:t>
            </a:r>
            <a:r>
              <a:rPr lang="cs-CZ" sz="2800" b="1" i="1" smtClean="0"/>
              <a:t>nad rámec  </a:t>
            </a:r>
            <a:r>
              <a:rPr lang="cs-CZ" sz="2800" b="1" smtClean="0"/>
              <a:t>základního kapitálu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388" y="4292600"/>
          <a:ext cx="8784976" cy="220851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009265"/>
                <a:gridCol w="1388610"/>
                <a:gridCol w="138710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Text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Účet MD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Účet D</a:t>
                      </a:r>
                      <a:endParaRPr lang="cs-CZ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Předpis dodatečného vkladu nad rámec základního kapitálu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355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413</a:t>
                      </a:r>
                      <a:endParaRPr lang="cs-CZ" dirty="0"/>
                    </a:p>
                  </a:txBody>
                  <a:tcPr/>
                </a:tc>
              </a:tr>
              <a:tr h="4963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Úhrada vložením</a:t>
                      </a:r>
                      <a:r>
                        <a:rPr lang="cs-CZ" baseline="0" dirty="0" smtClean="0"/>
                        <a:t> majetku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majetkové</a:t>
                      </a:r>
                    </a:p>
                    <a:p>
                      <a:pPr algn="ctr"/>
                      <a:r>
                        <a:rPr lang="cs-CZ" dirty="0" smtClean="0"/>
                        <a:t>účty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355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963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Úhrada zápočtem dříve přijaté půjčky od</a:t>
                      </a:r>
                      <a:r>
                        <a:rPr lang="cs-CZ" baseline="0" dirty="0" smtClean="0"/>
                        <a:t> společníka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365 (479)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355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79388" y="1268413"/>
          <a:ext cx="8784976" cy="2790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2790056">
                <a:tc>
                  <a:txBody>
                    <a:bodyPr/>
                    <a:lstStyle/>
                    <a:p>
                      <a:r>
                        <a:rPr lang="cs-CZ" sz="2000" b="0" dirty="0" smtClean="0"/>
                        <a:t>Nejčastější příčinou těchto vkladů je špatná finanční situace společnosti. </a:t>
                      </a:r>
                    </a:p>
                    <a:p>
                      <a:endParaRPr lang="cs-CZ" sz="2000" b="0" dirty="0" smtClean="0"/>
                    </a:p>
                    <a:p>
                      <a:r>
                        <a:rPr lang="cs-CZ" sz="2000" b="0" dirty="0" smtClean="0"/>
                        <a:t>Společník nemá nárok na vrácení tohoto vkladu.</a:t>
                      </a:r>
                    </a:p>
                    <a:p>
                      <a:r>
                        <a:rPr lang="cs-CZ" sz="2000" b="0" dirty="0" smtClean="0"/>
                        <a:t>Vklad</a:t>
                      </a:r>
                      <a:r>
                        <a:rPr lang="cs-CZ" sz="2000" b="0" baseline="0" dirty="0" smtClean="0"/>
                        <a:t> zvyšuje nabývací hodnotu podílu, neboť </a:t>
                      </a:r>
                      <a:r>
                        <a:rPr lang="cs-CZ" sz="2000" b="1" i="1" baseline="0" dirty="0" smtClean="0"/>
                        <a:t>zvyšuje </a:t>
                      </a:r>
                      <a:r>
                        <a:rPr lang="cs-CZ" sz="2000" b="1" i="1" u="sng" baseline="0" dirty="0" smtClean="0"/>
                        <a:t>vlastní</a:t>
                      </a:r>
                      <a:r>
                        <a:rPr lang="cs-CZ" sz="2000" b="1" i="1" baseline="0" dirty="0" smtClean="0"/>
                        <a:t> kapitál</a:t>
                      </a:r>
                      <a:r>
                        <a:rPr lang="cs-CZ" sz="2000" b="1" baseline="0" dirty="0" smtClean="0"/>
                        <a:t> </a:t>
                      </a:r>
                      <a:r>
                        <a:rPr lang="cs-CZ" sz="2000" b="0" baseline="0" dirty="0" smtClean="0"/>
                        <a:t>společnosti. </a:t>
                      </a:r>
                    </a:p>
                    <a:p>
                      <a:endParaRPr lang="cs-CZ" sz="2000" b="0" baseline="0" dirty="0" smtClean="0"/>
                    </a:p>
                    <a:p>
                      <a:r>
                        <a:rPr lang="cs-CZ" sz="2000" b="1" baseline="0" dirty="0" smtClean="0"/>
                        <a:t>Zápis do obchodního rejstříku </a:t>
                      </a:r>
                      <a:r>
                        <a:rPr lang="cs-CZ" sz="2000" b="1" i="1" baseline="0" dirty="0" smtClean="0"/>
                        <a:t>se neprovádí </a:t>
                      </a:r>
                      <a:r>
                        <a:rPr lang="cs-CZ" sz="2000" b="0" baseline="0" dirty="0" smtClean="0"/>
                        <a:t>– nejde o změnu </a:t>
                      </a:r>
                    </a:p>
                    <a:p>
                      <a:r>
                        <a:rPr lang="cs-CZ" sz="2000" b="0" baseline="0" dirty="0" smtClean="0"/>
                        <a:t>v základním kapitálu.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388" y="1412875"/>
            <a:ext cx="8785225" cy="21510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Nadpis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44538"/>
          </a:xfrm>
        </p:spPr>
        <p:txBody>
          <a:bodyPr/>
          <a:lstStyle/>
          <a:p>
            <a:pPr eaLnBrk="1" hangingPunct="1"/>
            <a:r>
              <a:rPr lang="cs-CZ" sz="2800" b="1" smtClean="0"/>
              <a:t>Příklad: doplňte tabulku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388" y="1341438"/>
          <a:ext cx="8784976" cy="37190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009265"/>
                <a:gridCol w="1388610"/>
                <a:gridCol w="1387101"/>
              </a:tblGrid>
              <a:tr h="51251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Text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</a:tr>
              <a:tr h="383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Předpis dodatečného vkladu do základního kapitálu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419</a:t>
                      </a:r>
                      <a:endParaRPr lang="cs-CZ" dirty="0"/>
                    </a:p>
                  </a:txBody>
                  <a:tcPr/>
                </a:tc>
              </a:tr>
              <a:tr h="408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Úhrada vkladu v hotovosti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378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353</a:t>
                      </a:r>
                      <a:endParaRPr lang="cs-CZ" dirty="0"/>
                    </a:p>
                  </a:txBody>
                  <a:tcPr/>
                </a:tc>
              </a:tr>
              <a:tr h="378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413</a:t>
                      </a:r>
                      <a:endParaRPr lang="cs-CZ" dirty="0"/>
                    </a:p>
                  </a:txBody>
                  <a:tcPr/>
                </a:tc>
              </a:tr>
              <a:tr h="378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Úhrada</a:t>
                      </a:r>
                      <a:r>
                        <a:rPr lang="cs-CZ" baseline="0" dirty="0" smtClean="0"/>
                        <a:t> vkladu nad základní kapitál vložením osobního automobilu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378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479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355</a:t>
                      </a:r>
                      <a:endParaRPr lang="cs-CZ" dirty="0"/>
                    </a:p>
                  </a:txBody>
                  <a:tcPr/>
                </a:tc>
              </a:tr>
              <a:tr h="378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Zápis do obchodního rejstříku o navýšení základního kapitálu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388" y="1412875"/>
            <a:ext cx="8785225" cy="21510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 smtClean="0"/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Nadpis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44538"/>
          </a:xfrm>
        </p:spPr>
        <p:txBody>
          <a:bodyPr/>
          <a:lstStyle/>
          <a:p>
            <a:pPr eaLnBrk="1" hangingPunct="1"/>
            <a:r>
              <a:rPr lang="cs-CZ" sz="2800" b="1" smtClean="0"/>
              <a:t>Řešení příkladu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388" y="1341438"/>
          <a:ext cx="8784976" cy="42430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009265"/>
                <a:gridCol w="1388610"/>
                <a:gridCol w="1387101"/>
              </a:tblGrid>
              <a:tr h="51251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Text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/>
                </a:tc>
              </a:tr>
              <a:tr h="3839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Předpis dodatečného vkladu do základního kapitálu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419</a:t>
                      </a:r>
                      <a:endParaRPr lang="cs-CZ" dirty="0"/>
                    </a:p>
                  </a:txBody>
                  <a:tcPr/>
                </a:tc>
              </a:tr>
              <a:tr h="408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Úhrada vkladu v hotovosti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353</a:t>
                      </a:r>
                      <a:endParaRPr lang="cs-CZ" dirty="0"/>
                    </a:p>
                  </a:txBody>
                  <a:tcPr/>
                </a:tc>
              </a:tr>
              <a:tr h="378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Úhrada vkladu na bankovní účet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353</a:t>
                      </a:r>
                      <a:endParaRPr lang="cs-CZ" dirty="0"/>
                    </a:p>
                  </a:txBody>
                  <a:tcPr/>
                </a:tc>
              </a:tr>
              <a:tr h="378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Rozhodnutí valné hromady o navýšení vlastního</a:t>
                      </a:r>
                      <a:r>
                        <a:rPr lang="cs-CZ" baseline="0" dirty="0" smtClean="0"/>
                        <a:t> kapitálu nad základní kapitál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413</a:t>
                      </a:r>
                      <a:endParaRPr lang="cs-CZ" dirty="0"/>
                    </a:p>
                  </a:txBody>
                  <a:tcPr/>
                </a:tc>
              </a:tr>
              <a:tr h="378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Úhrada</a:t>
                      </a:r>
                      <a:r>
                        <a:rPr lang="cs-CZ" baseline="0" dirty="0" smtClean="0"/>
                        <a:t> vkladu nad základní kapitál vložením osobního automobilu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022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355</a:t>
                      </a:r>
                      <a:endParaRPr lang="cs-CZ" dirty="0"/>
                    </a:p>
                  </a:txBody>
                  <a:tcPr/>
                </a:tc>
              </a:tr>
              <a:tr h="378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Úhrada </a:t>
                      </a:r>
                      <a:r>
                        <a:rPr lang="cs-CZ" baseline="0" dirty="0" smtClean="0"/>
                        <a:t>vkladu nad základní kapitál </a:t>
                      </a:r>
                      <a:r>
                        <a:rPr lang="cs-CZ" dirty="0" smtClean="0"/>
                        <a:t>zápočtem dříve přijaté půjčky od</a:t>
                      </a:r>
                      <a:r>
                        <a:rPr lang="cs-CZ" baseline="0" dirty="0" smtClean="0"/>
                        <a:t> společníka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479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355</a:t>
                      </a:r>
                      <a:endParaRPr lang="cs-CZ" dirty="0"/>
                    </a:p>
                  </a:txBody>
                  <a:tcPr/>
                </a:tc>
              </a:tr>
              <a:tr h="378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Zápis do obchodního rejstříku o navýšení základního kapitálu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411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Veselý obličej 4"/>
          <p:cNvSpPr/>
          <p:nvPr/>
        </p:nvSpPr>
        <p:spPr>
          <a:xfrm>
            <a:off x="8388350" y="260350"/>
            <a:ext cx="539750" cy="476250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-242888"/>
            <a:ext cx="8229600" cy="11096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Kontrolní otázky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23850" y="1989138"/>
          <a:ext cx="8504238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  <a:gridCol w="267159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Pro zvýšení základního kapitálu před zápisem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do obchodního rejstříku se použije účet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cs-CZ" sz="20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 2" pitchFamily="18" charset="2"/>
                        <a:buNone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Hodnota základního kapitálu uvedeného </a:t>
                      </a:r>
                    </a:p>
                    <a:p>
                      <a:pPr>
                        <a:buFont typeface="Wingdings 2" pitchFamily="18" charset="2"/>
                        <a:buNone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v obchodním rejstříku odpovídá zůstatku účtu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0" i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Vklady nad rámec základního kapitálu zvyšují/nezvyšují základní kapitál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dirty="0" smtClean="0">
                          <a:solidFill>
                            <a:schemeClr val="tx1"/>
                          </a:solidFill>
                        </a:rPr>
                        <a:t>Vklady nad rámec základního kapitálu zvyšují/nezvyšují vlastní kapitál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480</TotalTime>
  <Words>596</Words>
  <Application>Microsoft Office PowerPoint</Application>
  <PresentationFormat>Předvádění na obrazovce (4:3)</PresentationFormat>
  <Paragraphs>175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Prezentace aplikace PowerPoint</vt:lpstr>
      <vt:lpstr>Prezentace aplikace PowerPoint</vt:lpstr>
      <vt:lpstr>Doplňte z účtové osnovy v tabulce  číslo, název a charakter účtu</vt:lpstr>
      <vt:lpstr>Doplňte z účtové osnovy v tabulce  číslo, název a charakter účtu</vt:lpstr>
      <vt:lpstr>Vklady do základního kapitálu</vt:lpstr>
      <vt:lpstr>Vklady nad rámec  základního kapitálu</vt:lpstr>
      <vt:lpstr>Příklad: doplňte tabulku</vt:lpstr>
      <vt:lpstr>Řešení příkladu</vt:lpstr>
      <vt:lpstr>Kontrolní otázky</vt:lpstr>
      <vt:lpstr>Kontrolní otázky</vt:lpstr>
      <vt:lpstr>Zdroje</vt:lpstr>
    </vt:vector>
  </TitlesOfParts>
  <Company>OA Tábor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Společnost s ručením omezeným</dc:title>
  <dc:creator>OA</dc:creator>
  <cp:lastModifiedBy>admin</cp:lastModifiedBy>
  <cp:revision>25</cp:revision>
  <dcterms:created xsi:type="dcterms:W3CDTF">2013-01-07T14:34:26Z</dcterms:created>
  <dcterms:modified xsi:type="dcterms:W3CDTF">2013-02-19T09:09:39Z</dcterms:modified>
</cp:coreProperties>
</file>