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57" r:id="rId4"/>
    <p:sldId id="259" r:id="rId5"/>
    <p:sldId id="261" r:id="rId6"/>
    <p:sldId id="262" r:id="rId7"/>
    <p:sldId id="265" r:id="rId8"/>
    <p:sldId id="272" r:id="rId9"/>
    <p:sldId id="260" r:id="rId10"/>
    <p:sldId id="266" r:id="rId11"/>
    <p:sldId id="268" r:id="rId12"/>
    <p:sldId id="273" r:id="rId13"/>
    <p:sldId id="271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9BFFF-E828-44C4-B120-2A25D67D9BA6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50057-7BE0-4570-B435-D57C254C61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BC5F9-82D1-4F51-9B89-A8400B188AB8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B4DBD-E64C-4657-BBB6-A35A5F97CD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2D86E-2C3D-4290-851B-D971978B9F8A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22877-763D-4608-8E39-83322C668D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A791E-B6F6-4B29-925E-2B57068F6692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57BD8-6C46-4F3F-9796-CB78F78BC2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FC203-0AE0-4F24-94A7-27E3EAE7C5B3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F9C83-A697-4F48-937A-1A72C795FC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B768D-9F52-46F8-B7A1-0E185F71A865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01241-759A-4340-903A-C9743D0A8F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DF0DD-3DC0-4DE6-AFCB-FE60816D686E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B1FA1-715C-42A0-A6AA-2FB1E3F69A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B0D1C-4694-473D-B07F-45F09498FD03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D738B-8B41-463A-9A1A-E5F6C6B71A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DBA2A-BC32-4023-8E17-D8870B1F1A68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B023A-5453-4D74-A6E3-03EAF7006F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8C9B3-C18C-41DE-86EA-F35CB46CBD18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94380-5E3D-4B93-8B96-EBE439555E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07971-E7BF-412B-B2FE-A8E420012287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7BC12-4B9C-4CEF-A540-C95DCB2F32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1331F19-76C1-407E-92A6-2DA7FBE77AE2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EDE575-D544-42D4-A591-308F5CB92E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72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http://portal.justice.cz/Justice2/Uvod/uvod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Obrázek 1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42875"/>
            <a:ext cx="8820150" cy="2062163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13314" name="TextovéPole 2"/>
          <p:cNvSpPr txBox="1">
            <a:spLocks noChangeArrowheads="1"/>
          </p:cNvSpPr>
          <p:nvPr/>
        </p:nvSpPr>
        <p:spPr bwMode="auto">
          <a:xfrm>
            <a:off x="360363" y="388938"/>
            <a:ext cx="8489950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algn="ctr" defTabSz="808038"/>
            <a:r>
              <a:rPr lang="cs-CZ" sz="6400">
                <a:solidFill>
                  <a:srgbClr val="FFFF66"/>
                </a:solidFill>
                <a:cs typeface="Arial" charset="0"/>
              </a:rPr>
              <a:t>Výukový materiál</a:t>
            </a:r>
          </a:p>
          <a:p>
            <a:pPr algn="ctr" defTabSz="808038"/>
            <a:r>
              <a:rPr lang="cs-CZ" sz="2500">
                <a:solidFill>
                  <a:srgbClr val="FFFF66"/>
                </a:solidFill>
                <a:cs typeface="Arial" charset="0"/>
              </a:rPr>
              <a:t>zpracovaný v rámci projektu</a:t>
            </a:r>
          </a:p>
        </p:txBody>
      </p:sp>
      <p:pic>
        <p:nvPicPr>
          <p:cNvPr id="13315" name="Obrázek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330450"/>
            <a:ext cx="8820150" cy="4119563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13316" name="TextovéPole 4"/>
          <p:cNvSpPr txBox="1">
            <a:spLocks noChangeArrowheads="1"/>
          </p:cNvSpPr>
          <p:nvPr/>
        </p:nvSpPr>
        <p:spPr bwMode="auto">
          <a:xfrm>
            <a:off x="903288" y="4398963"/>
            <a:ext cx="1690687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Označení:</a:t>
            </a:r>
          </a:p>
        </p:txBody>
      </p:sp>
      <p:sp>
        <p:nvSpPr>
          <p:cNvPr id="13317" name="TextovéPole 5"/>
          <p:cNvSpPr txBox="1">
            <a:spLocks noChangeArrowheads="1"/>
          </p:cNvSpPr>
          <p:nvPr/>
        </p:nvSpPr>
        <p:spPr bwMode="auto">
          <a:xfrm>
            <a:off x="6983413" y="4398963"/>
            <a:ext cx="125730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Sada:</a:t>
            </a:r>
          </a:p>
        </p:txBody>
      </p:sp>
      <p:sp>
        <p:nvSpPr>
          <p:cNvPr id="13318" name="TextovéPole 6"/>
          <p:cNvSpPr txBox="1">
            <a:spLocks noChangeArrowheads="1"/>
          </p:cNvSpPr>
          <p:nvPr/>
        </p:nvSpPr>
        <p:spPr bwMode="auto">
          <a:xfrm>
            <a:off x="903288" y="4854575"/>
            <a:ext cx="276542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Ověření ve výuce:</a:t>
            </a:r>
          </a:p>
        </p:txBody>
      </p:sp>
      <p:sp>
        <p:nvSpPr>
          <p:cNvPr id="13319" name="TextovéPole 7"/>
          <p:cNvSpPr txBox="1">
            <a:spLocks noChangeArrowheads="1"/>
          </p:cNvSpPr>
          <p:nvPr/>
        </p:nvSpPr>
        <p:spPr bwMode="auto">
          <a:xfrm>
            <a:off x="6977063" y="4854575"/>
            <a:ext cx="1166812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Třída:</a:t>
            </a:r>
          </a:p>
        </p:txBody>
      </p:sp>
      <p:sp>
        <p:nvSpPr>
          <p:cNvPr id="13320" name="TextovéPole 8"/>
          <p:cNvSpPr txBox="1">
            <a:spLocks noChangeArrowheads="1"/>
          </p:cNvSpPr>
          <p:nvPr/>
        </p:nvSpPr>
        <p:spPr bwMode="auto">
          <a:xfrm>
            <a:off x="903288" y="5329238"/>
            <a:ext cx="1325562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Datum:</a:t>
            </a:r>
          </a:p>
        </p:txBody>
      </p:sp>
      <p:sp>
        <p:nvSpPr>
          <p:cNvPr id="13321" name="TextovéPole 9"/>
          <p:cNvSpPr txBox="1">
            <a:spLocks noChangeArrowheads="1"/>
          </p:cNvSpPr>
          <p:nvPr/>
        </p:nvSpPr>
        <p:spPr bwMode="auto">
          <a:xfrm>
            <a:off x="903288" y="3925888"/>
            <a:ext cx="3794125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Registrační číslo projektu:</a:t>
            </a:r>
          </a:p>
        </p:txBody>
      </p:sp>
      <p:pic>
        <p:nvPicPr>
          <p:cNvPr id="13322" name="Obrázek 10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71650" y="2614613"/>
            <a:ext cx="5737225" cy="1006475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13323" name="TextovéPole 11"/>
          <p:cNvSpPr txBox="1">
            <a:spLocks noChangeArrowheads="1"/>
          </p:cNvSpPr>
          <p:nvPr/>
        </p:nvSpPr>
        <p:spPr bwMode="auto">
          <a:xfrm>
            <a:off x="4429125" y="3925888"/>
            <a:ext cx="417512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CZ.1.07/1.5.00/34.0199</a:t>
            </a:r>
          </a:p>
        </p:txBody>
      </p:sp>
      <p:sp>
        <p:nvSpPr>
          <p:cNvPr id="13324" name="TextovéPole 12"/>
          <p:cNvSpPr txBox="1">
            <a:spLocks noChangeArrowheads="1"/>
          </p:cNvSpPr>
          <p:nvPr/>
        </p:nvSpPr>
        <p:spPr bwMode="auto">
          <a:xfrm>
            <a:off x="7840663" y="4398963"/>
            <a:ext cx="5032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2</a:t>
            </a:r>
          </a:p>
        </p:txBody>
      </p:sp>
      <p:sp>
        <p:nvSpPr>
          <p:cNvPr id="13325" name="TextovéPole 13"/>
          <p:cNvSpPr txBox="1">
            <a:spLocks noChangeArrowheads="1"/>
          </p:cNvSpPr>
          <p:nvPr/>
        </p:nvSpPr>
        <p:spPr bwMode="auto">
          <a:xfrm>
            <a:off x="2339975" y="4398963"/>
            <a:ext cx="4464050" cy="40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 smtClean="0">
                <a:solidFill>
                  <a:srgbClr val="FFFF66"/>
                </a:solidFill>
                <a:cs typeface="Arial" charset="0"/>
              </a:rPr>
              <a:t>VY_32_INOVACE_UCE_SA_2_11</a:t>
            </a:r>
            <a:endParaRPr lang="cs-CZ" sz="2100" b="1" dirty="0">
              <a:solidFill>
                <a:srgbClr val="FFFF66"/>
              </a:solidFill>
              <a:cs typeface="Arial" charset="0"/>
            </a:endParaRPr>
          </a:p>
        </p:txBody>
      </p:sp>
      <p:sp>
        <p:nvSpPr>
          <p:cNvPr id="13326" name="TextovéPole 14"/>
          <p:cNvSpPr txBox="1">
            <a:spLocks noChangeArrowheads="1"/>
          </p:cNvSpPr>
          <p:nvPr/>
        </p:nvSpPr>
        <p:spPr bwMode="auto">
          <a:xfrm>
            <a:off x="3360738" y="4854575"/>
            <a:ext cx="16652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30. 1. 2013</a:t>
            </a:r>
          </a:p>
        </p:txBody>
      </p:sp>
      <p:sp>
        <p:nvSpPr>
          <p:cNvPr id="13327" name="TextovéPole 15"/>
          <p:cNvSpPr txBox="1">
            <a:spLocks noChangeArrowheads="1"/>
          </p:cNvSpPr>
          <p:nvPr/>
        </p:nvSpPr>
        <p:spPr bwMode="auto">
          <a:xfrm>
            <a:off x="7834313" y="4854575"/>
            <a:ext cx="769937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4.B</a:t>
            </a:r>
          </a:p>
        </p:txBody>
      </p:sp>
      <p:sp>
        <p:nvSpPr>
          <p:cNvPr id="13328" name="TextovéPole 16"/>
          <p:cNvSpPr txBox="1">
            <a:spLocks noChangeArrowheads="1"/>
          </p:cNvSpPr>
          <p:nvPr/>
        </p:nvSpPr>
        <p:spPr bwMode="auto">
          <a:xfrm>
            <a:off x="1954213" y="5329238"/>
            <a:ext cx="190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22. 1. 2013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323850" y="3429000"/>
          <a:ext cx="8496943" cy="252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249"/>
                <a:gridCol w="1416157"/>
                <a:gridCol w="1770197"/>
                <a:gridCol w="1534170"/>
                <a:gridCol w="1534170"/>
              </a:tblGrid>
              <a:tr h="75964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Položka </a:t>
                      </a:r>
                    </a:p>
                    <a:p>
                      <a:pPr algn="ctr"/>
                      <a:r>
                        <a:rPr lang="cs-CZ" dirty="0" smtClean="0"/>
                        <a:t>kalkulačního vzorce</a:t>
                      </a:r>
                      <a:endParaRPr lang="cs-CZ" dirty="0"/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Skuteční náklady na provedené výkony</a:t>
                      </a:r>
                      <a:endParaRPr lang="cs-CZ" dirty="0"/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Změna stavu NV </a:t>
                      </a:r>
                    </a:p>
                    <a:p>
                      <a:pPr algn="ctr"/>
                      <a:r>
                        <a:rPr lang="cs-CZ" dirty="0" smtClean="0"/>
                        <a:t>- přírůstek</a:t>
                      </a:r>
                    </a:p>
                    <a:p>
                      <a:pPr algn="ctr"/>
                      <a:r>
                        <a:rPr lang="cs-CZ" dirty="0" smtClean="0"/>
                        <a:t> + úbytek</a:t>
                      </a:r>
                      <a:endParaRPr lang="cs-CZ" dirty="0"/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Skuteční náklady na dokončené výkony</a:t>
                      </a:r>
                      <a:endParaRPr lang="cs-CZ" dirty="0"/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Výsledná kalkulace</a:t>
                      </a:r>
                      <a:endParaRPr lang="cs-CZ" dirty="0"/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467464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Přímý materiál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40 000,-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+</a:t>
                      </a:r>
                      <a:r>
                        <a:rPr lang="cs-CZ" baseline="0" dirty="0" smtClean="0"/>
                        <a:t> 1 000,-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41 000,-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41,-</a:t>
                      </a:r>
                      <a:endParaRPr lang="cs-CZ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Přímé mzdy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30 000,-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  3 000,-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27 000,-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27,-</a:t>
                      </a:r>
                      <a:endParaRPr lang="cs-CZ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Výrobní režie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20 000,-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x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18,-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96944" cy="2808312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 smtClean="0"/>
              <a:t>Řešení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b="0" dirty="0">
                <a:solidFill>
                  <a:schemeClr val="bg1">
                    <a:lumMod val="95000"/>
                    <a:lumOff val="5000"/>
                  </a:schemeClr>
                </a:solidFill>
              </a:rPr>
              <a:t>V</a:t>
            </a:r>
            <a:r>
              <a:rPr lang="cs-CZ" sz="2700" b="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ýpočet skutečné režijní přirážky pro výrobní režii:</a:t>
            </a:r>
            <a:br>
              <a:rPr lang="cs-CZ" sz="2700" b="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cs-CZ" sz="2700" b="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20 000,- / 30 000,- × 100 = 67 %</a:t>
            </a:r>
            <a:br>
              <a:rPr lang="cs-CZ" sz="2700" b="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cs-CZ" sz="2700" b="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výrobní režie = 67 % z 27,- = 18,-</a:t>
            </a:r>
            <a:r>
              <a:rPr lang="cs-CZ" sz="2000" b="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cs-CZ" sz="2000" b="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endParaRPr lang="cs-CZ" sz="2000" b="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Veselý obličej 3"/>
          <p:cNvSpPr/>
          <p:nvPr/>
        </p:nvSpPr>
        <p:spPr>
          <a:xfrm>
            <a:off x="7569200" y="549275"/>
            <a:ext cx="647700" cy="6477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3830075"/>
              </p:ext>
            </p:extLst>
          </p:nvPr>
        </p:nvGraphicFramePr>
        <p:xfrm>
          <a:off x="1042988" y="3429000"/>
          <a:ext cx="6962773" cy="224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249"/>
                <a:gridCol w="1416157"/>
                <a:gridCol w="1770197"/>
                <a:gridCol w="1534170"/>
              </a:tblGrid>
              <a:tr h="75964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Položka </a:t>
                      </a:r>
                    </a:p>
                    <a:p>
                      <a:pPr algn="ctr"/>
                      <a:r>
                        <a:rPr lang="cs-CZ" dirty="0" smtClean="0"/>
                        <a:t>kalkulačního vzorce</a:t>
                      </a:r>
                      <a:endParaRPr lang="cs-CZ" dirty="0"/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Výsledná kalkulace</a:t>
                      </a:r>
                      <a:endParaRPr lang="cs-CZ" dirty="0"/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Předběžná kalkulace</a:t>
                      </a:r>
                      <a:endParaRPr lang="cs-CZ" dirty="0"/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Odchylky</a:t>
                      </a:r>
                      <a:endParaRPr lang="cs-CZ" dirty="0"/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467464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Přímý materiál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41,-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40,-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Přímé mzdy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27,-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50,-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Výrobní režie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35,-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96944" cy="2520280"/>
          </a:xfrm>
          <a:solidFill>
            <a:schemeClr val="bg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/>
              <a:t>Rozbor výsledné kalkulace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sz="2200" b="0" dirty="0">
                <a:solidFill>
                  <a:schemeClr val="bg1">
                    <a:lumMod val="95000"/>
                    <a:lumOff val="5000"/>
                  </a:schemeClr>
                </a:solidFill>
              </a:rPr>
              <a:t>Vyčíslení odchylek od předběžné kalkulace </a:t>
            </a:r>
            <a:br>
              <a:rPr lang="cs-CZ" sz="2200" b="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cs-CZ" sz="2200" b="0" dirty="0">
                <a:solidFill>
                  <a:schemeClr val="bg1">
                    <a:lumMod val="95000"/>
                    <a:lumOff val="5000"/>
                  </a:schemeClr>
                </a:solidFill>
              </a:rPr>
              <a:t>– </a:t>
            </a:r>
            <a:r>
              <a:rPr lang="cs-CZ" sz="2200" b="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úspora </a:t>
            </a:r>
            <a:r>
              <a:rPr lang="cs-CZ" sz="2200" b="0" dirty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cs-CZ" sz="2200" b="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cs-CZ" sz="2200" b="0" dirty="0">
                <a:solidFill>
                  <a:schemeClr val="bg1">
                    <a:lumMod val="95000"/>
                    <a:lumOff val="5000"/>
                  </a:schemeClr>
                </a:solidFill>
              </a:rPr>
              <a:t>+ </a:t>
            </a:r>
            <a:r>
              <a:rPr lang="cs-CZ" sz="2200" b="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překročení </a:t>
            </a:r>
            <a:r>
              <a:rPr lang="cs-CZ" sz="2200" b="0" dirty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cs-CZ" sz="2200" b="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cs-CZ" sz="2200" b="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cs-CZ" sz="2200" b="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endParaRPr lang="cs-CZ" sz="2200" b="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1042988" y="3429000"/>
          <a:ext cx="6962773" cy="224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249"/>
                <a:gridCol w="1416157"/>
                <a:gridCol w="1770197"/>
                <a:gridCol w="1534170"/>
              </a:tblGrid>
              <a:tr h="75964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Položka </a:t>
                      </a:r>
                    </a:p>
                    <a:p>
                      <a:pPr algn="ctr"/>
                      <a:r>
                        <a:rPr lang="cs-CZ" dirty="0" smtClean="0"/>
                        <a:t>kalkulačního vzorce</a:t>
                      </a:r>
                      <a:endParaRPr lang="cs-CZ" dirty="0"/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Výsledná kalkulace</a:t>
                      </a:r>
                      <a:endParaRPr lang="cs-CZ" dirty="0"/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Předběžná kalkulace</a:t>
                      </a:r>
                      <a:endParaRPr lang="cs-CZ" dirty="0"/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Odchylky</a:t>
                      </a:r>
                      <a:endParaRPr lang="cs-CZ" dirty="0"/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467464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Přímý materiál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41,-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40,-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+ 1,-</a:t>
                      </a:r>
                      <a:endParaRPr lang="cs-CZ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Přímé mzdy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27,-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50,-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- 13,-</a:t>
                      </a:r>
                      <a:endParaRPr lang="cs-CZ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Výrobní režie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35,-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- 17,-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96944" cy="2520280"/>
          </a:xfrm>
          <a:solidFill>
            <a:schemeClr val="bg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/>
              <a:t>Rozbor výsledné kalkulace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sz="2200" b="0" dirty="0">
                <a:solidFill>
                  <a:schemeClr val="bg1">
                    <a:lumMod val="95000"/>
                    <a:lumOff val="5000"/>
                  </a:schemeClr>
                </a:solidFill>
              </a:rPr>
              <a:t>Vyčíslení odchylek od předběžné kalkulace </a:t>
            </a:r>
            <a:br>
              <a:rPr lang="cs-CZ" sz="2200" b="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cs-CZ" sz="2200" b="0" dirty="0">
                <a:solidFill>
                  <a:schemeClr val="bg1">
                    <a:lumMod val="95000"/>
                    <a:lumOff val="5000"/>
                  </a:schemeClr>
                </a:solidFill>
              </a:rPr>
              <a:t>– </a:t>
            </a:r>
            <a:r>
              <a:rPr lang="cs-CZ" sz="2200" b="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úspora </a:t>
            </a:r>
            <a:r>
              <a:rPr lang="cs-CZ" sz="2200" b="0" dirty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cs-CZ" sz="2200" b="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cs-CZ" sz="2200" b="0" dirty="0">
                <a:solidFill>
                  <a:schemeClr val="bg1">
                    <a:lumMod val="95000"/>
                    <a:lumOff val="5000"/>
                  </a:schemeClr>
                </a:solidFill>
              </a:rPr>
              <a:t>+ </a:t>
            </a:r>
            <a:r>
              <a:rPr lang="cs-CZ" sz="2200" b="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překročení </a:t>
            </a:r>
            <a:r>
              <a:rPr lang="cs-CZ" sz="2200" b="0" dirty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cs-CZ" sz="2200" b="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cs-CZ" sz="2200" b="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cs-CZ" sz="2200" b="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endParaRPr lang="cs-CZ" sz="2200" b="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Veselý obličej 3"/>
          <p:cNvSpPr/>
          <p:nvPr/>
        </p:nvSpPr>
        <p:spPr>
          <a:xfrm>
            <a:off x="7569200" y="549275"/>
            <a:ext cx="647700" cy="6477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21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mtClean="0">
                <a:solidFill>
                  <a:srgbClr val="7B9899"/>
                </a:solidFill>
                <a:latin typeface="Arial" charset="0"/>
              </a:rPr>
              <a:t>Zdroje</a:t>
            </a:r>
          </a:p>
        </p:txBody>
      </p:sp>
      <p:sp>
        <p:nvSpPr>
          <p:cNvPr id="2355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381000" indent="-381000" eaLnBrk="1" hangingPunct="1">
              <a:buFont typeface="Wingdings 2" pitchFamily="18" charset="2"/>
              <a:buNone/>
            </a:pPr>
            <a:r>
              <a:rPr lang="cs-CZ" sz="2000" dirty="0" smtClean="0">
                <a:latin typeface="Arial" charset="0"/>
              </a:rPr>
              <a:t>1) </a:t>
            </a:r>
            <a:r>
              <a:rPr lang="cs-CZ" sz="2000" dirty="0" err="1" smtClean="0">
                <a:latin typeface="Arial" charset="0"/>
              </a:rPr>
              <a:t>Štohl</a:t>
            </a:r>
            <a:r>
              <a:rPr lang="cs-CZ" sz="2000" dirty="0" smtClean="0">
                <a:latin typeface="Arial" charset="0"/>
              </a:rPr>
              <a:t>, P. Učebnice účetnictví pro střední školy </a:t>
            </a:r>
          </a:p>
          <a:p>
            <a:pPr marL="381000" indent="-381000" eaLnBrk="1" hangingPunct="1">
              <a:buFont typeface="Wingdings 2" pitchFamily="18" charset="2"/>
              <a:buNone/>
            </a:pPr>
            <a:r>
              <a:rPr lang="cs-CZ" sz="2000" dirty="0" smtClean="0">
                <a:latin typeface="Arial" charset="0"/>
              </a:rPr>
              <a:t>     a veřejnost. Znojmo : Nakladatelství </a:t>
            </a:r>
            <a:r>
              <a:rPr lang="cs-CZ" sz="2000" dirty="0" err="1" smtClean="0">
                <a:latin typeface="Arial" charset="0"/>
              </a:rPr>
              <a:t>Štohl</a:t>
            </a:r>
            <a:r>
              <a:rPr lang="cs-CZ" sz="2000" dirty="0" smtClean="0">
                <a:latin typeface="Arial" charset="0"/>
              </a:rPr>
              <a:t> Pavel Ing. </a:t>
            </a:r>
          </a:p>
          <a:p>
            <a:pPr marL="381000" indent="-381000" eaLnBrk="1" hangingPunct="1">
              <a:buFont typeface="Wingdings 2" pitchFamily="18" charset="2"/>
              <a:buNone/>
            </a:pPr>
            <a:r>
              <a:rPr lang="cs-CZ" sz="2000" dirty="0" smtClean="0">
                <a:latin typeface="Arial" charset="0"/>
              </a:rPr>
              <a:t>     – vzdělávací středisko. 2012. ISBN 978-80-87237-47-2</a:t>
            </a:r>
          </a:p>
          <a:p>
            <a:pPr marL="381000" indent="-381000" eaLnBrk="1" hangingPunct="1">
              <a:buFont typeface="Wingdings 2" pitchFamily="18" charset="2"/>
              <a:buNone/>
            </a:pPr>
            <a:r>
              <a:rPr lang="cs-CZ" sz="2000" dirty="0" smtClean="0">
                <a:latin typeface="Arial" charset="0"/>
              </a:rPr>
              <a:t>2) http://business.center.cz3) http://portal.justice.cz</a:t>
            </a:r>
          </a:p>
          <a:p>
            <a:pPr marL="381000" indent="-381000" eaLnBrk="1" hangingPunct="1">
              <a:buFont typeface="Wingdings 2" pitchFamily="18" charset="2"/>
              <a:buNone/>
            </a:pPr>
            <a:endParaRPr lang="cs-CZ" dirty="0" smtClean="0">
              <a:latin typeface="Arial" charset="0"/>
            </a:endParaRPr>
          </a:p>
          <a:p>
            <a:pPr marL="381000" indent="-381000" eaLnBrk="1" hangingPunct="1"/>
            <a:endParaRPr lang="cs-CZ" dirty="0" smtClean="0">
              <a:latin typeface="Arial" charset="0"/>
              <a:hlinkClick r:id="rId2"/>
            </a:endParaRPr>
          </a:p>
          <a:p>
            <a:pPr marL="381000" indent="-381000" eaLnBrk="1" hangingPunct="1">
              <a:buFont typeface="Wingdings 2" pitchFamily="18" charset="2"/>
              <a:buNone/>
            </a:pPr>
            <a:endParaRPr lang="cs-CZ" dirty="0" smtClean="0"/>
          </a:p>
          <a:p>
            <a:pPr marL="381000" indent="-381000" eaLnBrk="1" hangingPunct="1">
              <a:buFont typeface="Wingdings 2" pitchFamily="18" charset="2"/>
              <a:buNone/>
            </a:pPr>
            <a:endParaRPr lang="cs-CZ" sz="2400" dirty="0" smtClean="0">
              <a:latin typeface="Arial" charset="0"/>
            </a:endParaRPr>
          </a:p>
          <a:p>
            <a:pPr marL="381000" indent="-381000" eaLnBrk="1" hangingPunct="1">
              <a:buFont typeface="Wingdings 2" pitchFamily="18" charset="2"/>
              <a:buNone/>
            </a:pPr>
            <a:endParaRPr lang="cs-CZ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Obrázek 1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7488" y="185738"/>
            <a:ext cx="8820150" cy="2063750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14338" name="TextovéPole 2"/>
          <p:cNvSpPr txBox="1">
            <a:spLocks noChangeArrowheads="1"/>
          </p:cNvSpPr>
          <p:nvPr/>
        </p:nvSpPr>
        <p:spPr bwMode="auto">
          <a:xfrm>
            <a:off x="446088" y="514350"/>
            <a:ext cx="8251825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algn="ctr" defTabSz="808038"/>
            <a:r>
              <a:rPr lang="cs-CZ" sz="4000">
                <a:solidFill>
                  <a:srgbClr val="FFFF66"/>
                </a:solidFill>
                <a:cs typeface="Arial" charset="0"/>
              </a:rPr>
              <a:t>Výsledná kalkulace – příklad</a:t>
            </a:r>
          </a:p>
        </p:txBody>
      </p:sp>
      <p:pic>
        <p:nvPicPr>
          <p:cNvPr id="14339" name="Obrázek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349500"/>
            <a:ext cx="8820150" cy="4119563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14340" name="TextovéPole 4"/>
          <p:cNvSpPr txBox="1">
            <a:spLocks noChangeArrowheads="1"/>
          </p:cNvSpPr>
          <p:nvPr/>
        </p:nvSpPr>
        <p:spPr bwMode="auto">
          <a:xfrm>
            <a:off x="503238" y="4835525"/>
            <a:ext cx="420528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Jméno autora (vč. titulu):</a:t>
            </a:r>
          </a:p>
        </p:txBody>
      </p:sp>
      <p:sp>
        <p:nvSpPr>
          <p:cNvPr id="14341" name="TextovéPole 5"/>
          <p:cNvSpPr txBox="1">
            <a:spLocks noChangeArrowheads="1"/>
          </p:cNvSpPr>
          <p:nvPr/>
        </p:nvSpPr>
        <p:spPr bwMode="auto">
          <a:xfrm>
            <a:off x="514350" y="5272088"/>
            <a:ext cx="2328863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Škola – adresa:</a:t>
            </a:r>
          </a:p>
        </p:txBody>
      </p:sp>
      <p:sp>
        <p:nvSpPr>
          <p:cNvPr id="14342" name="TextovéPole 6"/>
          <p:cNvSpPr txBox="1">
            <a:spLocks noChangeArrowheads="1"/>
          </p:cNvSpPr>
          <p:nvPr/>
        </p:nvSpPr>
        <p:spPr bwMode="auto">
          <a:xfrm>
            <a:off x="503238" y="3533775"/>
            <a:ext cx="134778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Ročník:</a:t>
            </a:r>
          </a:p>
        </p:txBody>
      </p:sp>
      <p:sp>
        <p:nvSpPr>
          <p:cNvPr id="14343" name="TextovéPole 7"/>
          <p:cNvSpPr txBox="1">
            <a:spLocks noChangeArrowheads="1"/>
          </p:cNvSpPr>
          <p:nvPr/>
        </p:nvSpPr>
        <p:spPr bwMode="auto">
          <a:xfrm>
            <a:off x="492125" y="2708275"/>
            <a:ext cx="2605088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Předmět:</a:t>
            </a:r>
          </a:p>
        </p:txBody>
      </p:sp>
      <p:sp>
        <p:nvSpPr>
          <p:cNvPr id="14344" name="TextovéPole 8"/>
          <p:cNvSpPr txBox="1">
            <a:spLocks noChangeArrowheads="1"/>
          </p:cNvSpPr>
          <p:nvPr/>
        </p:nvSpPr>
        <p:spPr bwMode="auto">
          <a:xfrm>
            <a:off x="503238" y="3965575"/>
            <a:ext cx="2217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Anotace:</a:t>
            </a:r>
          </a:p>
        </p:txBody>
      </p:sp>
      <p:sp>
        <p:nvSpPr>
          <p:cNvPr id="14345" name="TextovéPole 9"/>
          <p:cNvSpPr txBox="1">
            <a:spLocks noChangeArrowheads="1"/>
          </p:cNvSpPr>
          <p:nvPr/>
        </p:nvSpPr>
        <p:spPr bwMode="auto">
          <a:xfrm>
            <a:off x="2851150" y="3533775"/>
            <a:ext cx="178435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4. ročník</a:t>
            </a:r>
          </a:p>
        </p:txBody>
      </p:sp>
      <p:sp>
        <p:nvSpPr>
          <p:cNvPr id="14346" name="TextovéPole 10"/>
          <p:cNvSpPr txBox="1">
            <a:spLocks noChangeArrowheads="1"/>
          </p:cNvSpPr>
          <p:nvPr/>
        </p:nvSpPr>
        <p:spPr bwMode="auto">
          <a:xfrm>
            <a:off x="2851150" y="2709863"/>
            <a:ext cx="2035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Účetnictví</a:t>
            </a:r>
          </a:p>
        </p:txBody>
      </p:sp>
      <p:sp>
        <p:nvSpPr>
          <p:cNvPr id="14347" name="TextovéPole 11"/>
          <p:cNvSpPr txBox="1">
            <a:spLocks noChangeArrowheads="1"/>
          </p:cNvSpPr>
          <p:nvPr/>
        </p:nvSpPr>
        <p:spPr bwMode="auto">
          <a:xfrm>
            <a:off x="3922713" y="4835525"/>
            <a:ext cx="407035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Ing. Hana Samcová</a:t>
            </a:r>
          </a:p>
        </p:txBody>
      </p:sp>
      <p:sp>
        <p:nvSpPr>
          <p:cNvPr id="14348" name="TextovéPole 12"/>
          <p:cNvSpPr txBox="1">
            <a:spLocks noChangeArrowheads="1"/>
          </p:cNvSpPr>
          <p:nvPr/>
        </p:nvSpPr>
        <p:spPr bwMode="auto">
          <a:xfrm>
            <a:off x="2693988" y="5272088"/>
            <a:ext cx="500538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pt-BR" sz="2100" b="1">
                <a:solidFill>
                  <a:srgbClr val="FFFF66"/>
                </a:solidFill>
                <a:cs typeface="Arial" charset="0"/>
              </a:rPr>
              <a:t>OA a VOŠE Tábor, Jiráskova 1615</a:t>
            </a:r>
            <a:endParaRPr lang="cs-CZ" sz="2100" b="1">
              <a:solidFill>
                <a:srgbClr val="FFFF66"/>
              </a:solidFill>
              <a:cs typeface="Arial" charset="0"/>
            </a:endParaRPr>
          </a:p>
        </p:txBody>
      </p:sp>
      <p:sp>
        <p:nvSpPr>
          <p:cNvPr id="14349" name="TextovéPole 8"/>
          <p:cNvSpPr txBox="1">
            <a:spLocks noChangeArrowheads="1"/>
          </p:cNvSpPr>
          <p:nvPr/>
        </p:nvSpPr>
        <p:spPr bwMode="auto">
          <a:xfrm>
            <a:off x="2851150" y="3965575"/>
            <a:ext cx="5897563" cy="90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b="1">
                <a:solidFill>
                  <a:srgbClr val="FFFF66"/>
                </a:solidFill>
                <a:cs typeface="Arial" charset="0"/>
              </a:rPr>
              <a:t>Přímé a režijní náklady, provedené </a:t>
            </a:r>
          </a:p>
          <a:p>
            <a:pPr defTabSz="808038"/>
            <a:r>
              <a:rPr lang="cs-CZ" b="1">
                <a:solidFill>
                  <a:srgbClr val="FFFF66"/>
                </a:solidFill>
                <a:cs typeface="Arial" charset="0"/>
              </a:rPr>
              <a:t>a odvedené výkony, změna stavu nedokončené výroby</a:t>
            </a:r>
          </a:p>
        </p:txBody>
      </p:sp>
      <p:sp>
        <p:nvSpPr>
          <p:cNvPr id="14350" name="TextovéPole 7"/>
          <p:cNvSpPr txBox="1">
            <a:spLocks noChangeArrowheads="1"/>
          </p:cNvSpPr>
          <p:nvPr/>
        </p:nvSpPr>
        <p:spPr bwMode="auto">
          <a:xfrm>
            <a:off x="490538" y="3101975"/>
            <a:ext cx="2605087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Tematická oblast:</a:t>
            </a:r>
          </a:p>
        </p:txBody>
      </p:sp>
      <p:sp>
        <p:nvSpPr>
          <p:cNvPr id="14351" name="TextovéPole 10"/>
          <p:cNvSpPr txBox="1">
            <a:spLocks noChangeArrowheads="1"/>
          </p:cNvSpPr>
          <p:nvPr/>
        </p:nvSpPr>
        <p:spPr bwMode="auto">
          <a:xfrm>
            <a:off x="2849563" y="3103563"/>
            <a:ext cx="5681662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Vnitropodnikové účetnictví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Vstupní </a:t>
            </a:r>
            <a:r>
              <a:rPr lang="cs-CZ" dirty="0"/>
              <a:t>data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763713" y="1268413"/>
          <a:ext cx="5770984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9363"/>
                <a:gridCol w="1471621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Skutečné náklady hospodářského střediska Výroba (konečné zůstatky na účtech)</a:t>
                      </a:r>
                      <a:endParaRPr lang="cs-CZ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/>
                        <a:t>Položka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/>
                        <a:t>Kč</a:t>
                      </a:r>
                      <a:endParaRPr lang="cs-CZ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Přímý materiál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40 000,-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Přímé mzdy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30 000,-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Výrobní režie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20 000,-</a:t>
                      </a: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Na sklad bylo odvedeno 1 000</a:t>
                      </a:r>
                      <a:r>
                        <a:rPr lang="cs-CZ" baseline="0" dirty="0" smtClean="0"/>
                        <a:t> ks výrobků. </a:t>
                      </a:r>
                      <a:endParaRPr lang="cs-CZ" dirty="0" smtClean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cs-CZ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763713" y="4437063"/>
          <a:ext cx="577098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5778"/>
                <a:gridCol w="1172603"/>
                <a:gridCol w="1172603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Stav nedokončené výroby</a:t>
                      </a:r>
                      <a:endParaRPr lang="cs-CZ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/>
                        <a:t>Položka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/>
                        <a:t>1. 1. 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/>
                        <a:t>31. 12. </a:t>
                      </a:r>
                      <a:endParaRPr lang="cs-CZ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Přímý materiál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5</a:t>
                      </a:r>
                      <a:r>
                        <a:rPr lang="cs-CZ" baseline="0" dirty="0" smtClean="0"/>
                        <a:t> 000,-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4 000,-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Přímé mzdy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3 000,-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6 000,-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208823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Vstupní data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763713" y="2492375"/>
          <a:ext cx="577098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9363"/>
                <a:gridCol w="1471621"/>
              </a:tblGrid>
              <a:tr h="370840">
                <a:tc gridSpan="2">
                  <a:txBody>
                    <a:bodyPr/>
                    <a:lstStyle/>
                    <a:p>
                      <a:pPr marL="137160" indent="0" algn="ctr">
                        <a:buNone/>
                      </a:pPr>
                      <a:r>
                        <a:rPr lang="cs-CZ" dirty="0" smtClean="0"/>
                        <a:t>Předběžná  kalkulace  sledovaného  výrobku</a:t>
                      </a: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/>
                        <a:t>Položka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/>
                        <a:t>Kč</a:t>
                      </a:r>
                      <a:endParaRPr lang="cs-CZ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Přímý materiál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40,-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Přímé mzdy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50,-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Výrobní režie 70 % z přímých mezd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35,-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49006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Výpočet změny stavu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nedokončené </a:t>
            </a:r>
            <a:r>
              <a:rPr lang="cs-CZ" dirty="0"/>
              <a:t>výroby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476375" y="3284538"/>
          <a:ext cx="6336703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6358"/>
                <a:gridCol w="1070115"/>
                <a:gridCol w="1070115"/>
                <a:gridCol w="1070115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Stav nedokončené výroby</a:t>
                      </a:r>
                      <a:endParaRPr lang="cs-CZ" sz="2000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i="1" dirty="0" smtClean="0"/>
                        <a:t>Položka</a:t>
                      </a:r>
                      <a:endParaRPr lang="cs-CZ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i="1" dirty="0" smtClean="0"/>
                        <a:t>1. 1. </a:t>
                      </a:r>
                      <a:endParaRPr lang="cs-CZ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i="1" dirty="0" smtClean="0"/>
                        <a:t>31. 12. </a:t>
                      </a:r>
                      <a:endParaRPr lang="cs-CZ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i="1" dirty="0" smtClean="0"/>
                        <a:t>Změna stavu </a:t>
                      </a:r>
                      <a:endParaRPr lang="cs-CZ" sz="200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Přímý materiál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/>
                        <a:t>5</a:t>
                      </a:r>
                      <a:r>
                        <a:rPr lang="cs-CZ" sz="2000" baseline="0" dirty="0" smtClean="0"/>
                        <a:t> 000,-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/>
                        <a:t>4 000,-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Přímé mzdy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/>
                        <a:t>3 000,-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/>
                        <a:t>6 000,-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434" name="Zástupný symbol pro obsah 6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75125"/>
          </a:xfrm>
        </p:spPr>
        <p:txBody>
          <a:bodyPr/>
          <a:lstStyle/>
          <a:p>
            <a:pPr marL="136525" indent="0" eaLnBrk="1" hangingPunct="1">
              <a:buFont typeface="Wingdings 2" pitchFamily="18" charset="2"/>
              <a:buNone/>
            </a:pPr>
            <a:r>
              <a:rPr lang="cs-CZ" sz="2400" smtClean="0"/>
              <a:t>Přírůstek +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cs-CZ" sz="2400" smtClean="0"/>
              <a:t>Úbytek 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49006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Výpočet změny stavu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nedokončené </a:t>
            </a:r>
            <a:r>
              <a:rPr lang="cs-CZ" dirty="0"/>
              <a:t>výroby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403350" y="3789363"/>
          <a:ext cx="6336703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6358"/>
                <a:gridCol w="1070115"/>
                <a:gridCol w="1070115"/>
                <a:gridCol w="1070115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Stav nedokončené výroby</a:t>
                      </a:r>
                      <a:endParaRPr lang="cs-CZ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/>
                        <a:t>Položka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/>
                        <a:t>1. 1. 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/>
                        <a:t>31. 12. 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/>
                        <a:t>Změna stavu </a:t>
                      </a:r>
                      <a:endParaRPr lang="cs-CZ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Přímý materiál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5</a:t>
                      </a:r>
                      <a:r>
                        <a:rPr lang="cs-CZ" baseline="0" dirty="0" smtClean="0"/>
                        <a:t> 000,-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4 000,-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- 1 000,-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Přímé mzdy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3 000,-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6 000,-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+ 3 000,-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6525" indent="0" eaLnBrk="1" hangingPunct="1">
              <a:buFont typeface="Wingdings 2" pitchFamily="18" charset="2"/>
              <a:buNone/>
            </a:pPr>
            <a:endParaRPr lang="cs-CZ" smtClean="0"/>
          </a:p>
        </p:txBody>
      </p:sp>
      <p:sp>
        <p:nvSpPr>
          <p:cNvPr id="6" name="Veselý obličej 5"/>
          <p:cNvSpPr/>
          <p:nvPr/>
        </p:nvSpPr>
        <p:spPr>
          <a:xfrm>
            <a:off x="7893050" y="1628775"/>
            <a:ext cx="647700" cy="6477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255883"/>
              </p:ext>
            </p:extLst>
          </p:nvPr>
        </p:nvGraphicFramePr>
        <p:xfrm>
          <a:off x="323850" y="3429000"/>
          <a:ext cx="8496943" cy="252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249"/>
                <a:gridCol w="1416157"/>
                <a:gridCol w="1770197"/>
                <a:gridCol w="1534170"/>
                <a:gridCol w="1534170"/>
              </a:tblGrid>
              <a:tr h="75964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Položka </a:t>
                      </a:r>
                    </a:p>
                    <a:p>
                      <a:pPr algn="ctr"/>
                      <a:r>
                        <a:rPr lang="cs-CZ" dirty="0" smtClean="0"/>
                        <a:t>kalkulačního vzorce</a:t>
                      </a:r>
                      <a:endParaRPr lang="cs-CZ" dirty="0"/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Skuteční náklady na provedené výkony</a:t>
                      </a:r>
                      <a:endParaRPr lang="cs-CZ" dirty="0"/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Změna stavu NV </a:t>
                      </a:r>
                    </a:p>
                    <a:p>
                      <a:pPr algn="ctr"/>
                      <a:r>
                        <a:rPr lang="cs-CZ" dirty="0" smtClean="0"/>
                        <a:t>- přírůstek</a:t>
                      </a:r>
                    </a:p>
                    <a:p>
                      <a:pPr algn="ctr"/>
                      <a:r>
                        <a:rPr lang="cs-CZ" dirty="0" smtClean="0"/>
                        <a:t> + úbytek</a:t>
                      </a:r>
                      <a:endParaRPr lang="cs-CZ" dirty="0"/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Skuteční náklady na dokončené výkony</a:t>
                      </a:r>
                      <a:endParaRPr lang="cs-CZ" dirty="0"/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Výsledná kalkulace</a:t>
                      </a:r>
                      <a:endParaRPr lang="cs-CZ" dirty="0"/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467464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Přímý materiál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Přímé mzdy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Výrobní režie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x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2844316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 smtClean="0"/>
              <a:t>Sestavení výsledné kalkulace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3100" dirty="0" smtClean="0"/>
              <a:t>- výpočet skutečných nákladů na dokončené výkony (celý objem výroby)  v položkách přímých nákladů</a:t>
            </a:r>
            <a:endParaRPr lang="cs-CZ" sz="3100" b="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323850" y="3429000"/>
          <a:ext cx="8496943" cy="252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249"/>
                <a:gridCol w="1416157"/>
                <a:gridCol w="1770197"/>
                <a:gridCol w="1534170"/>
                <a:gridCol w="1534170"/>
              </a:tblGrid>
              <a:tr h="75964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Položka </a:t>
                      </a:r>
                    </a:p>
                    <a:p>
                      <a:pPr algn="ctr"/>
                      <a:r>
                        <a:rPr lang="cs-CZ" dirty="0" smtClean="0"/>
                        <a:t>kalkulačního vzorce</a:t>
                      </a:r>
                      <a:endParaRPr lang="cs-CZ" dirty="0"/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Skuteční náklady na provedené výkony</a:t>
                      </a:r>
                      <a:endParaRPr lang="cs-CZ" dirty="0"/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Změna stavu NV </a:t>
                      </a:r>
                    </a:p>
                    <a:p>
                      <a:pPr algn="ctr"/>
                      <a:r>
                        <a:rPr lang="cs-CZ" dirty="0" smtClean="0"/>
                        <a:t>- přírůstek</a:t>
                      </a:r>
                    </a:p>
                    <a:p>
                      <a:pPr algn="ctr"/>
                      <a:r>
                        <a:rPr lang="cs-CZ" dirty="0" smtClean="0"/>
                        <a:t> + úbytek</a:t>
                      </a:r>
                      <a:endParaRPr lang="cs-CZ" dirty="0"/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Skuteční náklady na dokončené výkony</a:t>
                      </a:r>
                      <a:endParaRPr lang="cs-CZ" dirty="0"/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Výsledná kalkulace</a:t>
                      </a:r>
                      <a:endParaRPr lang="cs-CZ" dirty="0"/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467464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Přímý materiál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40 000,-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+</a:t>
                      </a:r>
                      <a:r>
                        <a:rPr lang="cs-CZ" baseline="0" dirty="0" smtClean="0"/>
                        <a:t> 1 000,-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41 000,-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Přímé mzdy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30 000,-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  3 000,-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27 000,-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Výrobní režie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20 000,-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x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2844316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 smtClean="0"/>
              <a:t>Sestavení výsledné kalkulace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3100" dirty="0" smtClean="0"/>
              <a:t>- výpočet skutečných nákladů na dokončené výkony (celý objem výroby)  v položkách přímých nákladů</a:t>
            </a:r>
            <a:endParaRPr lang="cs-CZ" sz="3100" b="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Veselý obličej 3"/>
          <p:cNvSpPr/>
          <p:nvPr/>
        </p:nvSpPr>
        <p:spPr>
          <a:xfrm>
            <a:off x="8101013" y="1484313"/>
            <a:ext cx="647700" cy="649287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6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6525" indent="0" eaLnBrk="1" hangingPunct="1">
              <a:buFont typeface="Wingdings 2" pitchFamily="18" charset="2"/>
              <a:buNone/>
            </a:pPr>
            <a:r>
              <a:rPr lang="cs-CZ" dirty="0" smtClean="0"/>
              <a:t>Výpočet skutečné režijní přirážky pro výrobní režii ve sloupci výsledná kalkulace:</a:t>
            </a:r>
          </a:p>
          <a:p>
            <a:pPr marL="136525" indent="0" eaLnBrk="1" hangingPunct="1">
              <a:buFont typeface="Wingdings 2" pitchFamily="18" charset="2"/>
              <a:buNone/>
            </a:pPr>
            <a:endParaRPr lang="cs-CZ" dirty="0" smtClean="0"/>
          </a:p>
          <a:p>
            <a:pPr marL="136525" indent="0" eaLnBrk="1" hangingPunct="1">
              <a:buFont typeface="Wingdings 2" pitchFamily="18" charset="2"/>
              <a:buNone/>
            </a:pPr>
            <a:endParaRPr lang="cs-CZ" dirty="0"/>
          </a:p>
          <a:p>
            <a:pPr marL="136525" indent="0" eaLnBrk="1" hangingPunct="1">
              <a:buFont typeface="Wingdings 2" pitchFamily="18" charset="2"/>
              <a:buNone/>
            </a:pPr>
            <a:endParaRPr lang="cs-CZ" dirty="0" smtClean="0"/>
          </a:p>
          <a:p>
            <a:pPr marL="136525" indent="0" eaLnBrk="1" hangingPunct="1">
              <a:buFont typeface="Wingdings 2" pitchFamily="18" charset="2"/>
              <a:buNone/>
            </a:pPr>
            <a:endParaRPr lang="cs-CZ" dirty="0"/>
          </a:p>
          <a:p>
            <a:pPr marL="136525" indent="0" eaLnBrk="1" hangingPunct="1">
              <a:buFont typeface="Wingdings 2" pitchFamily="18" charset="2"/>
              <a:buNone/>
            </a:pPr>
            <a:endParaRPr lang="cs-CZ" dirty="0" smtClean="0"/>
          </a:p>
          <a:p>
            <a:pPr marL="136525" indent="0" eaLnBrk="1" hangingPunct="1">
              <a:buFont typeface="Wingdings 2" pitchFamily="18" charset="2"/>
              <a:buNone/>
            </a:pPr>
            <a:endParaRPr lang="cs-CZ" dirty="0"/>
          </a:p>
          <a:p>
            <a:pPr marL="136525" indent="0" eaLnBrk="1" hangingPunct="1">
              <a:buFont typeface="Wingdings 2" pitchFamily="18" charset="2"/>
              <a:buNone/>
            </a:pPr>
            <a:r>
              <a:rPr lang="cs-CZ" dirty="0" smtClean="0"/>
              <a:t>Výsledek se uvádí v % (tj. x 100).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1315981" y="3249766"/>
                <a:ext cx="6408712" cy="1124154"/>
              </a:xfrm>
              <a:prstGeom prst="rect">
                <a:avLst/>
              </a:prstGeom>
              <a:noFill/>
              <a:ln w="76200">
                <a:solidFill>
                  <a:srgbClr val="FFFF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lin"/>
                          <m:ctrlPr>
                            <a:rPr lang="cs-CZ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cs-CZ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𝐬𝐤𝐮𝐭𝐞</m:t>
                              </m:r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č</m:t>
                              </m:r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𝐧</m:t>
                              </m:r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í </m:t>
                              </m:r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𝐧</m:t>
                              </m:r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á</m:t>
                              </m:r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𝐤𝐥𝐚𝐝𝐲</m:t>
                              </m:r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𝐧𝐚</m:t>
                              </m:r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𝐯</m:t>
                              </m:r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ý</m:t>
                              </m:r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𝐫𝐨𝐛𝐧</m:t>
                              </m:r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í </m:t>
                              </m:r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𝐫𝐞</m:t>
                              </m:r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ž</m:t>
                              </m:r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𝐢𝐢</m:t>
                              </m:r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𝐳</m:t>
                              </m:r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úč</m:t>
                              </m:r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𝐞𝐭𝐧𝐢𝐜𝐭𝐯</m:t>
                              </m:r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í</m:t>
                              </m:r>
                            </m:e>
                          </m:eqArr>
                        </m:num>
                        <m:den>
                          <m:eqArr>
                            <m:eqArrPr>
                              <m:ctrlPr>
                                <a:rPr lang="cs-CZ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𝐬𝐤𝐮𝐭𝐞</m:t>
                              </m:r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č</m:t>
                              </m:r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𝐧</m:t>
                              </m:r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á </m:t>
                              </m:r>
                            </m:e>
                            <m:e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𝐫𝐨𝐳𝐯𝐫𝐡𝐨𝐯</m:t>
                              </m:r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á </m:t>
                              </m:r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𝐳</m:t>
                              </m:r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á</m:t>
                              </m:r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𝐤𝐥𝐚𝐝𝐧𝐚</m:t>
                              </m:r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𝐳</m:t>
                              </m:r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úč</m:t>
                              </m:r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𝐞𝐭𝐧𝐢𝐜𝐭𝐯</m:t>
                              </m:r>
                              <m:r>
                                <a:rPr lang="cs-CZ" sz="24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í</m:t>
                              </m:r>
                            </m:e>
                          </m:eqArr>
                        </m:den>
                      </m:f>
                    </m:oMath>
                  </m:oMathPara>
                </a14:m>
                <a:endParaRPr lang="cs-CZ" sz="2400" b="1" dirty="0">
                  <a:solidFill>
                    <a:srgbClr val="FF7C8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5981" y="3249766"/>
                <a:ext cx="6408712" cy="112415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76200"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102</TotalTime>
  <Words>584</Words>
  <Application>Microsoft Office PowerPoint</Application>
  <PresentationFormat>Předvádění na obrazovce (4:3)</PresentationFormat>
  <Paragraphs>197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Vrchol</vt:lpstr>
      <vt:lpstr>Prezentace aplikace PowerPoint</vt:lpstr>
      <vt:lpstr>Prezentace aplikace PowerPoint</vt:lpstr>
      <vt:lpstr>Vstupní data</vt:lpstr>
      <vt:lpstr>Vstupní data  </vt:lpstr>
      <vt:lpstr>Výpočet změny stavu  nedokončené výroby</vt:lpstr>
      <vt:lpstr>Výpočet změny stavu  nedokončené výroby</vt:lpstr>
      <vt:lpstr>Sestavení výsledné kalkulace  - výpočet skutečných nákladů na dokončené výkony (celý objem výroby)  v položkách přímých nákladů</vt:lpstr>
      <vt:lpstr>Sestavení výsledné kalkulace  - výpočet skutečných nákladů na dokončené výkony (celý objem výroby)  v položkách přímých nákladů</vt:lpstr>
      <vt:lpstr>Řešení</vt:lpstr>
      <vt:lpstr>Řešení  Výpočet skutečné režijní přirážky pro výrobní režii: 20 000,- / 30 000,- × 100 = 67 % výrobní režie = 67 % z 27,- = 18,- </vt:lpstr>
      <vt:lpstr>Rozbor výsledné kalkulace  Vyčíslení odchylek od předběžné kalkulace  –   úspora  +   překročení   </vt:lpstr>
      <vt:lpstr>Rozbor výsledné kalkulace  Vyčíslení odchylek od předběžné kalkulace  –   úspora  +   překročení   </vt:lpstr>
      <vt:lpstr>Zdroje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Výsledná kalkulace</dc:title>
  <dc:creator>Učitel</dc:creator>
  <cp:lastModifiedBy>admin</cp:lastModifiedBy>
  <cp:revision>13</cp:revision>
  <dcterms:created xsi:type="dcterms:W3CDTF">2013-06-07T21:34:17Z</dcterms:created>
  <dcterms:modified xsi:type="dcterms:W3CDTF">2013-07-18T12:05:55Z</dcterms:modified>
</cp:coreProperties>
</file>