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9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2913B-EAF9-4D31-B439-2D256EE78043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A4401-F5A3-4798-9C8F-7FB3D85A62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F4C21-3992-498A-8E3B-7195E47C754B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32D95-A287-4E7C-89EB-D0F5A02F12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90C1C-7A70-41FB-8592-4354838FD702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FF6F8-6D46-4C4B-91F3-29438C83AE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89FC6-A92E-425B-8A41-1F93C6B1058D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E7290-757E-4E6F-B500-3F3AEE08CD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51E8B-1EAA-466D-8D54-840939EA4E6A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C392C-403D-4AB7-84AE-4E17F5ED53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8B77B-9D75-4869-BAA7-3020DF608C2E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A6FA8-BDB1-46B4-BD91-7DE2AD02BB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F2D06-627B-48E9-A05F-BD8161B7CE11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D7CD4-3825-473F-A9AC-64BCD1014E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15D1-4B34-4450-A7DF-8612BDA7320C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7E153-77D7-4B9D-8DC0-308B19225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83D7E-A9E0-4C5B-AA67-6AFA98F14CB4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AB31B-B9D9-4769-81D3-9AA91FDF65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91CFF-99ED-4E01-8A4A-E9633C285581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AAFA2-3266-4BBB-9AFD-1DE2B7CE60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7E502-D7BF-48F1-A69E-CFD978BD3226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0B275-8453-441E-B14D-2B0CD495F1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975" y="573088"/>
            <a:ext cx="85725" cy="573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325" y="573088"/>
            <a:ext cx="576263" cy="573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544638"/>
            <a:ext cx="7315200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2770188"/>
            <a:ext cx="7315200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100" y="549275"/>
            <a:ext cx="1189038" cy="296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alpha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EF592E-AF2C-49D9-AA3C-6265BE61DBDD}" type="datetimeFigureOut">
              <a:rPr lang="cs-CZ"/>
              <a:pPr>
                <a:defRPr/>
              </a:pPr>
              <a:t>18.7.2013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5200" y="549275"/>
            <a:ext cx="939800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DD23472-2F0D-4F90-A855-5B6104365E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663"/>
            <a:ext cx="2246312" cy="301625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2875"/>
            <a:ext cx="8820150" cy="20621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1507" name="TextovéPole 2"/>
          <p:cNvSpPr txBox="1">
            <a:spLocks noChangeArrowheads="1"/>
          </p:cNvSpPr>
          <p:nvPr/>
        </p:nvSpPr>
        <p:spPr bwMode="auto">
          <a:xfrm>
            <a:off x="360363" y="388938"/>
            <a:ext cx="8489950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sz="6400">
                <a:solidFill>
                  <a:srgbClr val="FFFF66"/>
                </a:solidFill>
                <a:cs typeface="Arial" charset="0"/>
              </a:rPr>
              <a:t>Výukový materiál</a:t>
            </a:r>
          </a:p>
          <a:p>
            <a:pPr algn="ctr" defTabSz="808038"/>
            <a:r>
              <a:rPr lang="cs-CZ" sz="2500">
                <a:solidFill>
                  <a:srgbClr val="FFFF66"/>
                </a:solidFill>
                <a:cs typeface="Arial" charset="0"/>
              </a:rPr>
              <a:t>zpracovaný v rámci projektu</a:t>
            </a:r>
          </a:p>
        </p:txBody>
      </p:sp>
      <p:pic>
        <p:nvPicPr>
          <p:cNvPr id="21508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3045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903288" y="4398963"/>
            <a:ext cx="169068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Označení:</a:t>
            </a:r>
          </a:p>
        </p:txBody>
      </p:sp>
      <p:sp>
        <p:nvSpPr>
          <p:cNvPr id="21510" name="TextovéPole 5"/>
          <p:cNvSpPr txBox="1">
            <a:spLocks noChangeArrowheads="1"/>
          </p:cNvSpPr>
          <p:nvPr/>
        </p:nvSpPr>
        <p:spPr bwMode="auto">
          <a:xfrm>
            <a:off x="6983413" y="4398963"/>
            <a:ext cx="12573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Sada:</a:t>
            </a:r>
          </a:p>
        </p:txBody>
      </p:sp>
      <p:sp>
        <p:nvSpPr>
          <p:cNvPr id="21511" name="TextovéPole 6"/>
          <p:cNvSpPr txBox="1">
            <a:spLocks noChangeArrowheads="1"/>
          </p:cNvSpPr>
          <p:nvPr/>
        </p:nvSpPr>
        <p:spPr bwMode="auto">
          <a:xfrm>
            <a:off x="903288" y="4854575"/>
            <a:ext cx="27654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Ověření ve výuce:</a:t>
            </a:r>
          </a:p>
        </p:txBody>
      </p:sp>
      <p:sp>
        <p:nvSpPr>
          <p:cNvPr id="21512" name="TextovéPole 7"/>
          <p:cNvSpPr txBox="1">
            <a:spLocks noChangeArrowheads="1"/>
          </p:cNvSpPr>
          <p:nvPr/>
        </p:nvSpPr>
        <p:spPr bwMode="auto">
          <a:xfrm>
            <a:off x="6977063" y="4854575"/>
            <a:ext cx="116681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Třída:</a:t>
            </a:r>
          </a:p>
        </p:txBody>
      </p:sp>
      <p:sp>
        <p:nvSpPr>
          <p:cNvPr id="21513" name="TextovéPole 8"/>
          <p:cNvSpPr txBox="1">
            <a:spLocks noChangeArrowheads="1"/>
          </p:cNvSpPr>
          <p:nvPr/>
        </p:nvSpPr>
        <p:spPr bwMode="auto">
          <a:xfrm>
            <a:off x="903288" y="5329238"/>
            <a:ext cx="132556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Datum:</a:t>
            </a:r>
          </a:p>
        </p:txBody>
      </p:sp>
      <p:sp>
        <p:nvSpPr>
          <p:cNvPr id="21514" name="TextovéPole 9"/>
          <p:cNvSpPr txBox="1">
            <a:spLocks noChangeArrowheads="1"/>
          </p:cNvSpPr>
          <p:nvPr/>
        </p:nvSpPr>
        <p:spPr bwMode="auto">
          <a:xfrm>
            <a:off x="903288" y="3925888"/>
            <a:ext cx="37941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Registrační číslo projektu:</a:t>
            </a:r>
          </a:p>
        </p:txBody>
      </p:sp>
      <p:pic>
        <p:nvPicPr>
          <p:cNvPr id="21515" name="Obrázek 10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1650" y="2614613"/>
            <a:ext cx="5737225" cy="100647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1516" name="TextovéPole 11"/>
          <p:cNvSpPr txBox="1">
            <a:spLocks noChangeArrowheads="1"/>
          </p:cNvSpPr>
          <p:nvPr/>
        </p:nvSpPr>
        <p:spPr bwMode="auto">
          <a:xfrm>
            <a:off x="4429125" y="3925888"/>
            <a:ext cx="41751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CZ.1.07/1.5.00/34.0199</a:t>
            </a:r>
          </a:p>
        </p:txBody>
      </p:sp>
      <p:sp>
        <p:nvSpPr>
          <p:cNvPr id="21517" name="TextovéPole 12"/>
          <p:cNvSpPr txBox="1">
            <a:spLocks noChangeArrowheads="1"/>
          </p:cNvSpPr>
          <p:nvPr/>
        </p:nvSpPr>
        <p:spPr bwMode="auto">
          <a:xfrm>
            <a:off x="7840663" y="4398963"/>
            <a:ext cx="503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2</a:t>
            </a:r>
          </a:p>
        </p:txBody>
      </p:sp>
      <p:sp>
        <p:nvSpPr>
          <p:cNvPr id="21518" name="TextovéPole 13"/>
          <p:cNvSpPr txBox="1">
            <a:spLocks noChangeArrowheads="1"/>
          </p:cNvSpPr>
          <p:nvPr/>
        </p:nvSpPr>
        <p:spPr bwMode="auto">
          <a:xfrm>
            <a:off x="2339975" y="4398963"/>
            <a:ext cx="4464050" cy="40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 smtClean="0">
                <a:solidFill>
                  <a:srgbClr val="FFFF66"/>
                </a:solidFill>
                <a:cs typeface="Arial" charset="0"/>
              </a:rPr>
              <a:t>VY_32_INOVACE_UCE_SA_2_18</a:t>
            </a:r>
            <a:endParaRPr lang="cs-CZ" sz="2100" b="1" dirty="0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21519" name="TextovéPole 14"/>
          <p:cNvSpPr txBox="1">
            <a:spLocks noChangeArrowheads="1"/>
          </p:cNvSpPr>
          <p:nvPr/>
        </p:nvSpPr>
        <p:spPr bwMode="auto">
          <a:xfrm>
            <a:off x="3360738" y="4854575"/>
            <a:ext cx="1665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20. 2. 2013</a:t>
            </a:r>
          </a:p>
        </p:txBody>
      </p:sp>
      <p:sp>
        <p:nvSpPr>
          <p:cNvPr id="21520" name="TextovéPole 15"/>
          <p:cNvSpPr txBox="1">
            <a:spLocks noChangeArrowheads="1"/>
          </p:cNvSpPr>
          <p:nvPr/>
        </p:nvSpPr>
        <p:spPr bwMode="auto">
          <a:xfrm>
            <a:off x="7834313" y="4854575"/>
            <a:ext cx="76993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4.B</a:t>
            </a:r>
          </a:p>
        </p:txBody>
      </p:sp>
      <p:sp>
        <p:nvSpPr>
          <p:cNvPr id="21521" name="TextovéPole 16"/>
          <p:cNvSpPr txBox="1">
            <a:spLocks noChangeArrowheads="1"/>
          </p:cNvSpPr>
          <p:nvPr/>
        </p:nvSpPr>
        <p:spPr bwMode="auto">
          <a:xfrm>
            <a:off x="1954213" y="5329238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18. 2. 2013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971550" y="333375"/>
            <a:ext cx="7315200" cy="1154113"/>
          </a:xfrm>
        </p:spPr>
        <p:txBody>
          <a:bodyPr/>
          <a:lstStyle/>
          <a:p>
            <a:r>
              <a:rPr lang="cs-CZ" smtClean="0"/>
              <a:t>Výkaz provedených výkonů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50825" y="2205038"/>
          <a:ext cx="8496944" cy="3193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728192"/>
                <a:gridCol w="2160240"/>
                <a:gridCol w="1872208"/>
              </a:tblGrid>
              <a:tr h="7596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Položka </a:t>
                      </a:r>
                    </a:p>
                    <a:p>
                      <a:pPr algn="ctr"/>
                      <a:r>
                        <a:rPr lang="cs-CZ" dirty="0" smtClean="0"/>
                        <a:t>kalkulačního vzorce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Odvedené výkony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Změna stavu NV </a:t>
                      </a:r>
                    </a:p>
                    <a:p>
                      <a:pPr algn="ctr"/>
                      <a:r>
                        <a:rPr lang="cs-CZ" dirty="0" smtClean="0"/>
                        <a:t>+ přírůstek</a:t>
                      </a:r>
                    </a:p>
                    <a:p>
                      <a:pPr algn="ctr"/>
                      <a:r>
                        <a:rPr lang="cs-CZ" dirty="0" smtClean="0"/>
                        <a:t> - úbytek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Provedené výkony</a:t>
                      </a:r>
                      <a:endParaRPr lang="cs-CZ" dirty="0"/>
                    </a:p>
                  </a:txBody>
                  <a:tcPr anchor="ctr"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Přímý materiál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- 5</a:t>
                      </a:r>
                      <a:r>
                        <a:rPr lang="cs-CZ" baseline="0" dirty="0" smtClean="0"/>
                        <a:t>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45 000,-</a:t>
                      </a:r>
                      <a:endParaRPr lang="cs-CZ" dirty="0"/>
                    </a:p>
                  </a:txBody>
                  <a:tcPr anchor="ctr"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+ 2 000,-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32 000,-</a:t>
                      </a:r>
                      <a:endParaRPr lang="cs-CZ" dirty="0"/>
                    </a:p>
                  </a:txBody>
                  <a:tcPr anchor="ctr"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Výrobní režie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+2 200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42 200,-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Veselý obličej 3"/>
          <p:cNvSpPr/>
          <p:nvPr/>
        </p:nvSpPr>
        <p:spPr>
          <a:xfrm>
            <a:off x="7569200" y="549275"/>
            <a:ext cx="647700" cy="647700"/>
          </a:xfrm>
          <a:prstGeom prst="smileyFac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6767512" cy="1152525"/>
          </a:xfrm>
        </p:spPr>
        <p:txBody>
          <a:bodyPr/>
          <a:lstStyle/>
          <a:p>
            <a:pPr eaLnBrk="1" hangingPunct="1"/>
            <a:r>
              <a:rPr lang="cs-CZ" smtClean="0"/>
              <a:t>Zdroje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2276475"/>
            <a:ext cx="8504238" cy="3822700"/>
          </a:xfrm>
        </p:spPr>
        <p:txBody>
          <a:bodyPr/>
          <a:lstStyle/>
          <a:p>
            <a:pPr marL="381000" indent="-381000" eaLnBrk="1" hangingPunct="1">
              <a:buFont typeface="Wingdings 2" pitchFamily="18" charset="2"/>
              <a:buNone/>
            </a:pPr>
            <a:r>
              <a:rPr lang="cs-CZ" dirty="0" smtClean="0"/>
              <a:t>1) </a:t>
            </a:r>
            <a:r>
              <a:rPr lang="cs-CZ" dirty="0" err="1" smtClean="0"/>
              <a:t>Štohl</a:t>
            </a:r>
            <a:r>
              <a:rPr lang="cs-CZ" dirty="0" smtClean="0"/>
              <a:t>, P. Učebnice účetnictví pro střední školy 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dirty="0" smtClean="0"/>
              <a:t>     a veřejnost III. díl. Znojmo : Nakladatelství </a:t>
            </a:r>
            <a:r>
              <a:rPr lang="cs-CZ" dirty="0" err="1" smtClean="0"/>
              <a:t>Štohl</a:t>
            </a:r>
            <a:r>
              <a:rPr lang="cs-CZ" dirty="0" smtClean="0"/>
              <a:t> Pavel Ing. 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dirty="0" smtClean="0"/>
              <a:t>     – vzdělávací středisko. 2012. ISBN 978-80-903915-3-6</a:t>
            </a:r>
          </a:p>
          <a:p>
            <a:pPr marL="381000" indent="-381000" eaLnBrk="1" hangingPunct="1">
              <a:buFont typeface="Wingdings 2" pitchFamily="18" charset="2"/>
              <a:buNone/>
            </a:pPr>
            <a:r>
              <a:rPr lang="cs-CZ" dirty="0" smtClean="0"/>
              <a:t>2) http</a:t>
            </a:r>
            <a:r>
              <a:rPr lang="cs-CZ" smtClean="0"/>
              <a:t>://business.center.cz</a:t>
            </a:r>
            <a:endParaRPr lang="cs-CZ" dirty="0" smtClean="0"/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/>
          </a:p>
          <a:p>
            <a:pPr marL="381000" indent="-381000" eaLnBrk="1" hangingPunct="1">
              <a:buFont typeface="Wingdings 2" pitchFamily="18" charset="2"/>
              <a:buNone/>
            </a:pPr>
            <a:endParaRPr lang="cs-CZ" sz="2400" dirty="0" smtClean="0"/>
          </a:p>
          <a:p>
            <a:pPr marL="381000" indent="-381000" eaLnBrk="1" hangingPunct="1">
              <a:buFont typeface="Wingdings 2" pitchFamily="18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8510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488" y="185738"/>
            <a:ext cx="8820150" cy="2063750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2531" name="TextovéPole 2"/>
          <p:cNvSpPr txBox="1">
            <a:spLocks noChangeArrowheads="1"/>
          </p:cNvSpPr>
          <p:nvPr/>
        </p:nvSpPr>
        <p:spPr bwMode="auto">
          <a:xfrm>
            <a:off x="446088" y="514350"/>
            <a:ext cx="825182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sz="4000">
                <a:solidFill>
                  <a:srgbClr val="FFFF66"/>
                </a:solidFill>
                <a:cs typeface="Arial" charset="0"/>
              </a:rPr>
              <a:t>Výkaz provedených výkonů - příklad</a:t>
            </a:r>
          </a:p>
        </p:txBody>
      </p:sp>
      <p:pic>
        <p:nvPicPr>
          <p:cNvPr id="22532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34950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503238" y="4835525"/>
            <a:ext cx="42052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Jméno autora (vč. titulu):</a:t>
            </a:r>
          </a:p>
        </p:txBody>
      </p:sp>
      <p:sp>
        <p:nvSpPr>
          <p:cNvPr id="22534" name="TextovéPole 5"/>
          <p:cNvSpPr txBox="1">
            <a:spLocks noChangeArrowheads="1"/>
          </p:cNvSpPr>
          <p:nvPr/>
        </p:nvSpPr>
        <p:spPr bwMode="auto">
          <a:xfrm>
            <a:off x="514350" y="5272088"/>
            <a:ext cx="232886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Škola – adresa:</a:t>
            </a:r>
          </a:p>
        </p:txBody>
      </p:sp>
      <p:sp>
        <p:nvSpPr>
          <p:cNvPr id="22535" name="TextovéPole 6"/>
          <p:cNvSpPr txBox="1">
            <a:spLocks noChangeArrowheads="1"/>
          </p:cNvSpPr>
          <p:nvPr/>
        </p:nvSpPr>
        <p:spPr bwMode="auto">
          <a:xfrm>
            <a:off x="503238" y="3533775"/>
            <a:ext cx="13477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Ročník:</a:t>
            </a:r>
          </a:p>
        </p:txBody>
      </p:sp>
      <p:sp>
        <p:nvSpPr>
          <p:cNvPr id="22536" name="TextovéPole 7"/>
          <p:cNvSpPr txBox="1">
            <a:spLocks noChangeArrowheads="1"/>
          </p:cNvSpPr>
          <p:nvPr/>
        </p:nvSpPr>
        <p:spPr bwMode="auto">
          <a:xfrm>
            <a:off x="492125" y="2708275"/>
            <a:ext cx="260508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Předmět:</a:t>
            </a:r>
          </a:p>
        </p:txBody>
      </p:sp>
      <p:sp>
        <p:nvSpPr>
          <p:cNvPr id="22537" name="TextovéPole 8"/>
          <p:cNvSpPr txBox="1">
            <a:spLocks noChangeArrowheads="1"/>
          </p:cNvSpPr>
          <p:nvPr/>
        </p:nvSpPr>
        <p:spPr bwMode="auto">
          <a:xfrm>
            <a:off x="503238" y="3965575"/>
            <a:ext cx="2217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Anotace:</a:t>
            </a:r>
          </a:p>
        </p:txBody>
      </p:sp>
      <p:sp>
        <p:nvSpPr>
          <p:cNvPr id="22538" name="TextovéPole 9"/>
          <p:cNvSpPr txBox="1">
            <a:spLocks noChangeArrowheads="1"/>
          </p:cNvSpPr>
          <p:nvPr/>
        </p:nvSpPr>
        <p:spPr bwMode="auto">
          <a:xfrm>
            <a:off x="2851150" y="3533775"/>
            <a:ext cx="1784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4. ročník</a:t>
            </a:r>
          </a:p>
        </p:txBody>
      </p:sp>
      <p:sp>
        <p:nvSpPr>
          <p:cNvPr id="22539" name="TextovéPole 10"/>
          <p:cNvSpPr txBox="1">
            <a:spLocks noChangeArrowheads="1"/>
          </p:cNvSpPr>
          <p:nvPr/>
        </p:nvSpPr>
        <p:spPr bwMode="auto">
          <a:xfrm>
            <a:off x="2851150" y="2709863"/>
            <a:ext cx="2035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Účetnictví</a:t>
            </a:r>
          </a:p>
        </p:txBody>
      </p:sp>
      <p:sp>
        <p:nvSpPr>
          <p:cNvPr id="22540" name="TextovéPole 11"/>
          <p:cNvSpPr txBox="1">
            <a:spLocks noChangeArrowheads="1"/>
          </p:cNvSpPr>
          <p:nvPr/>
        </p:nvSpPr>
        <p:spPr bwMode="auto">
          <a:xfrm>
            <a:off x="3922713" y="4835525"/>
            <a:ext cx="4070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Ing. Hana Samcová</a:t>
            </a:r>
          </a:p>
        </p:txBody>
      </p:sp>
      <p:sp>
        <p:nvSpPr>
          <p:cNvPr id="22541" name="TextovéPole 12"/>
          <p:cNvSpPr txBox="1">
            <a:spLocks noChangeArrowheads="1"/>
          </p:cNvSpPr>
          <p:nvPr/>
        </p:nvSpPr>
        <p:spPr bwMode="auto">
          <a:xfrm>
            <a:off x="2693988" y="5272088"/>
            <a:ext cx="50053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pt-BR" sz="2100" b="1">
                <a:solidFill>
                  <a:srgbClr val="FFFF66"/>
                </a:solidFill>
                <a:cs typeface="Arial" charset="0"/>
              </a:rPr>
              <a:t>OA a VOŠE Tábor, Jiráskova 1615</a:t>
            </a:r>
            <a:endParaRPr lang="cs-CZ" sz="2100" b="1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22542" name="TextovéPole 8"/>
          <p:cNvSpPr txBox="1">
            <a:spLocks noChangeArrowheads="1"/>
          </p:cNvSpPr>
          <p:nvPr/>
        </p:nvSpPr>
        <p:spPr bwMode="auto">
          <a:xfrm>
            <a:off x="2851150" y="3965575"/>
            <a:ext cx="58975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Provedené a odvedené výkony, změna stavu nedokončené výroby</a:t>
            </a:r>
          </a:p>
        </p:txBody>
      </p:sp>
      <p:sp>
        <p:nvSpPr>
          <p:cNvPr id="22543" name="TextovéPole 7"/>
          <p:cNvSpPr txBox="1">
            <a:spLocks noChangeArrowheads="1"/>
          </p:cNvSpPr>
          <p:nvPr/>
        </p:nvSpPr>
        <p:spPr bwMode="auto">
          <a:xfrm>
            <a:off x="490538" y="3101975"/>
            <a:ext cx="260508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FF"/>
                </a:solidFill>
                <a:cs typeface="Arial" charset="0"/>
              </a:rPr>
              <a:t>Tematická oblast:</a:t>
            </a:r>
          </a:p>
        </p:txBody>
      </p:sp>
      <p:sp>
        <p:nvSpPr>
          <p:cNvPr id="22544" name="TextovéPole 10"/>
          <p:cNvSpPr txBox="1">
            <a:spLocks noChangeArrowheads="1"/>
          </p:cNvSpPr>
          <p:nvPr/>
        </p:nvSpPr>
        <p:spPr bwMode="auto">
          <a:xfrm>
            <a:off x="2849563" y="3103563"/>
            <a:ext cx="568166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sz="2100" b="1">
                <a:solidFill>
                  <a:srgbClr val="FFFF66"/>
                </a:solidFill>
                <a:cs typeface="Arial" charset="0"/>
              </a:rPr>
              <a:t>Vnitropodnikové účetnictví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971550" y="549275"/>
            <a:ext cx="7315200" cy="2593975"/>
          </a:xfrm>
        </p:spPr>
        <p:txBody>
          <a:bodyPr/>
          <a:lstStyle/>
          <a:p>
            <a:r>
              <a:rPr lang="cs-CZ" smtClean="0"/>
              <a:t>VÝKAZ </a:t>
            </a:r>
            <a:br>
              <a:rPr lang="cs-CZ" smtClean="0"/>
            </a:br>
            <a:r>
              <a:rPr lang="cs-CZ" smtClean="0"/>
              <a:t>PROVEDENÝCH VÝKONŮ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914400" y="4005263"/>
            <a:ext cx="7315200" cy="2306637"/>
          </a:xfrm>
        </p:spPr>
        <p:txBody>
          <a:bodyPr/>
          <a:lstStyle/>
          <a:p>
            <a:r>
              <a:rPr lang="cs-CZ" i="1" dirty="0" smtClean="0"/>
              <a:t>Příklad</a:t>
            </a:r>
          </a:p>
          <a:p>
            <a:r>
              <a:rPr lang="cs-CZ" dirty="0" smtClean="0"/>
              <a:t>Všechny položky jsou oceněny na úrovni </a:t>
            </a:r>
          </a:p>
          <a:p>
            <a:r>
              <a:rPr lang="cs-CZ" dirty="0" smtClean="0"/>
              <a:t>vlastních nákladů výroby.</a:t>
            </a:r>
          </a:p>
          <a:p>
            <a:r>
              <a:rPr lang="cs-CZ" dirty="0" smtClean="0"/>
              <a:t>Do odbytového skladu  bylo odvedeno 100 ks výrobků.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900113" y="333375"/>
            <a:ext cx="7315200" cy="863600"/>
          </a:xfrm>
        </p:spPr>
        <p:txBody>
          <a:bodyPr/>
          <a:lstStyle/>
          <a:p>
            <a:r>
              <a:rPr lang="cs-CZ" dirty="0" smtClean="0"/>
              <a:t>Kalkulace výrobku - </a:t>
            </a:r>
            <a:r>
              <a:rPr lang="cs-CZ" i="1" dirty="0" smtClean="0"/>
              <a:t>doplňte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956117"/>
              </p:ext>
            </p:extLst>
          </p:nvPr>
        </p:nvGraphicFramePr>
        <p:xfrm>
          <a:off x="2124075" y="1773238"/>
          <a:ext cx="531378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391"/>
                <a:gridCol w="4079933"/>
                <a:gridCol w="87846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Položka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Kč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Přímý materiál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80,-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Přímé mzdy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60,-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……………………….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Výrobní režie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70,-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……………………….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Správní režie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30,-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……………………….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900113" y="333375"/>
            <a:ext cx="7315200" cy="863600"/>
          </a:xfrm>
        </p:spPr>
        <p:txBody>
          <a:bodyPr/>
          <a:lstStyle/>
          <a:p>
            <a:r>
              <a:rPr lang="cs-CZ" smtClean="0"/>
              <a:t>Kalkulace výrobku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981990"/>
              </p:ext>
            </p:extLst>
          </p:nvPr>
        </p:nvGraphicFramePr>
        <p:xfrm>
          <a:off x="2124075" y="1773238"/>
          <a:ext cx="531378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391"/>
                <a:gridCol w="4079933"/>
                <a:gridCol w="87846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Položka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Kč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Přímý materiál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80,-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Přímé mzdy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60,-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Přímé náklady celkem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140,-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Výrobní režie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70,-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Vlastní náklady výroby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210,-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Správní režie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30,-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Vlastní náklady výkonu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240,-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Veselý obličej 3"/>
          <p:cNvSpPr/>
          <p:nvPr/>
        </p:nvSpPr>
        <p:spPr>
          <a:xfrm>
            <a:off x="7569200" y="549275"/>
            <a:ext cx="647700" cy="647700"/>
          </a:xfrm>
          <a:prstGeom prst="smileyFac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315200" cy="11541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Zůstatky účtu </a:t>
            </a:r>
            <a:br>
              <a:rPr lang="cs-CZ" dirty="0" smtClean="0"/>
            </a:br>
            <a:r>
              <a:rPr lang="cs-CZ" dirty="0" smtClean="0"/>
              <a:t>Nedokončená výroba</a:t>
            </a:r>
            <a:br>
              <a:rPr lang="cs-CZ" dirty="0" smtClean="0"/>
            </a:br>
            <a:r>
              <a:rPr lang="cs-CZ" i="1" dirty="0"/>
              <a:t>doplňte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482875"/>
              </p:ext>
            </p:extLst>
          </p:nvPr>
        </p:nvGraphicFramePr>
        <p:xfrm>
          <a:off x="395536" y="2348880"/>
          <a:ext cx="8496944" cy="350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1656184"/>
                <a:gridCol w="1589340"/>
                <a:gridCol w="2227084"/>
              </a:tblGrid>
              <a:tr h="7596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Položka </a:t>
                      </a:r>
                    </a:p>
                    <a:p>
                      <a:pPr algn="ctr"/>
                      <a:r>
                        <a:rPr lang="cs-CZ" dirty="0" smtClean="0"/>
                        <a:t>kalkulačního vzorce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Stav v Kč</a:t>
                      </a:r>
                    </a:p>
                    <a:p>
                      <a:pPr algn="ctr"/>
                      <a:r>
                        <a:rPr lang="cs-CZ" dirty="0" smtClean="0"/>
                        <a:t>k 1. 1.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Stav v Kč </a:t>
                      </a:r>
                    </a:p>
                    <a:p>
                      <a:pPr algn="ctr"/>
                      <a:r>
                        <a:rPr lang="cs-CZ" dirty="0" smtClean="0"/>
                        <a:t>k 31. 12.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Změna stavu </a:t>
                      </a:r>
                    </a:p>
                    <a:p>
                      <a:pPr algn="ctr"/>
                      <a:r>
                        <a:rPr lang="cs-CZ" dirty="0" smtClean="0"/>
                        <a:t>+ přírůstek</a:t>
                      </a:r>
                    </a:p>
                    <a:p>
                      <a:pPr algn="ctr"/>
                      <a:r>
                        <a:rPr lang="cs-CZ" dirty="0" smtClean="0"/>
                        <a:t> - úbytek</a:t>
                      </a:r>
                      <a:endParaRPr lang="cs-CZ" dirty="0"/>
                    </a:p>
                  </a:txBody>
                  <a:tcPr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Přímý materiál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……………….</a:t>
                      </a:r>
                      <a:endParaRPr lang="cs-CZ" dirty="0"/>
                    </a:p>
                  </a:txBody>
                  <a:tcPr anchor="ctr"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……………….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Výrobní režie </a:t>
                      </a:r>
                    </a:p>
                    <a:p>
                      <a:pPr algn="l"/>
                      <a:r>
                        <a:rPr lang="cs-CZ" dirty="0" smtClean="0"/>
                        <a:t>(110 % přímých mezd)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………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………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……………….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333375"/>
            <a:ext cx="7315200" cy="11541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Konečné zůstatky účtu nedokončená výroba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850" y="2924175"/>
          <a:ext cx="8496944" cy="3193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1656184"/>
                <a:gridCol w="1589340"/>
                <a:gridCol w="2227084"/>
              </a:tblGrid>
              <a:tr h="7596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Položka </a:t>
                      </a:r>
                    </a:p>
                    <a:p>
                      <a:pPr algn="ctr"/>
                      <a:r>
                        <a:rPr lang="cs-CZ" dirty="0" smtClean="0"/>
                        <a:t>kalkulačního vzorce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Stav v Kč</a:t>
                      </a:r>
                    </a:p>
                    <a:p>
                      <a:pPr algn="ctr"/>
                      <a:r>
                        <a:rPr lang="cs-CZ" dirty="0" smtClean="0"/>
                        <a:t>k 1. 1.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Stav v Kč </a:t>
                      </a:r>
                    </a:p>
                    <a:p>
                      <a:pPr algn="ctr"/>
                      <a:r>
                        <a:rPr lang="cs-CZ" dirty="0" smtClean="0"/>
                        <a:t>k 31. 12.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Změna stavu </a:t>
                      </a:r>
                    </a:p>
                    <a:p>
                      <a:pPr algn="ctr"/>
                      <a:r>
                        <a:rPr lang="cs-CZ" dirty="0" smtClean="0"/>
                        <a:t>+ přírůstek</a:t>
                      </a:r>
                    </a:p>
                    <a:p>
                      <a:pPr algn="ctr"/>
                      <a:r>
                        <a:rPr lang="cs-CZ" dirty="0" smtClean="0"/>
                        <a:t> - úbytek</a:t>
                      </a:r>
                      <a:endParaRPr lang="cs-CZ" dirty="0"/>
                    </a:p>
                  </a:txBody>
                  <a:tcPr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Přímý materiál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- 5</a:t>
                      </a:r>
                      <a:r>
                        <a:rPr lang="cs-CZ" baseline="0" dirty="0" smtClean="0"/>
                        <a:t> 000,-</a:t>
                      </a:r>
                      <a:endParaRPr lang="cs-CZ" dirty="0"/>
                    </a:p>
                  </a:txBody>
                  <a:tcPr anchor="ctr"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+ 2 000,-</a:t>
                      </a:r>
                      <a:endParaRPr lang="cs-CZ" dirty="0"/>
                    </a:p>
                  </a:txBody>
                  <a:tcPr anchor="ctr"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Výrobní režie </a:t>
                      </a:r>
                    </a:p>
                    <a:p>
                      <a:pPr algn="l"/>
                      <a:r>
                        <a:rPr lang="cs-CZ" dirty="0" smtClean="0"/>
                        <a:t>(110 % přímých mezd)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8 800,-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+2 200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Veselý obličej 3"/>
          <p:cNvSpPr/>
          <p:nvPr/>
        </p:nvSpPr>
        <p:spPr>
          <a:xfrm>
            <a:off x="7569200" y="549275"/>
            <a:ext cx="647700" cy="647700"/>
          </a:xfrm>
          <a:prstGeom prst="smileyFac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827088" y="115888"/>
            <a:ext cx="7315200" cy="1154112"/>
          </a:xfrm>
        </p:spPr>
        <p:txBody>
          <a:bodyPr/>
          <a:lstStyle/>
          <a:p>
            <a:r>
              <a:rPr lang="cs-CZ" smtClean="0"/>
              <a:t>Výkaz provedených výkonů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60575"/>
            <a:ext cx="7315200" cy="3540125"/>
          </a:xfrm>
        </p:spPr>
        <p:txBody>
          <a:bodyPr rtlCol="0">
            <a:normAutofit/>
          </a:bodyPr>
          <a:lstStyle/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dirty="0" smtClean="0"/>
              <a:t>Částky </a:t>
            </a:r>
            <a:r>
              <a:rPr lang="cs-CZ" sz="2400" b="1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odvedených výkonů </a:t>
            </a:r>
            <a:r>
              <a:rPr lang="cs-CZ" sz="2400" dirty="0" smtClean="0"/>
              <a:t>představují </a:t>
            </a: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skutečné náklady </a:t>
            </a:r>
            <a:r>
              <a:rPr lang="cs-CZ" sz="2400" dirty="0" smtClean="0"/>
              <a:t>vyúčtované na účtech </a:t>
            </a: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dirty="0" smtClean="0"/>
              <a:t>během účetního období. </a:t>
            </a: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cs-CZ" sz="2400" dirty="0"/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cs-CZ" sz="2400" dirty="0" smtClean="0"/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Změna stavu nedokončené výroby </a:t>
            </a:r>
            <a:r>
              <a:rPr lang="cs-CZ" sz="2400" dirty="0" smtClean="0"/>
              <a:t>představuje </a:t>
            </a: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dirty="0" smtClean="0"/>
              <a:t>rozdíl konečného a počátečního stavu </a:t>
            </a: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dirty="0" smtClean="0"/>
              <a:t>nedokončené výroby. 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15200" cy="1154113"/>
          </a:xfrm>
        </p:spPr>
        <p:txBody>
          <a:bodyPr/>
          <a:lstStyle/>
          <a:p>
            <a:r>
              <a:rPr lang="cs-CZ" dirty="0" smtClean="0"/>
              <a:t>Výkaz provedených výkonů</a:t>
            </a:r>
            <a:br>
              <a:rPr lang="cs-CZ" dirty="0" smtClean="0"/>
            </a:br>
            <a:r>
              <a:rPr lang="cs-CZ" i="1" dirty="0"/>
              <a:t>doplňte</a:t>
            </a:r>
            <a:endParaRPr lang="cs-CZ" dirty="0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50825" y="2205038"/>
          <a:ext cx="8496944" cy="3193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728192"/>
                <a:gridCol w="2160240"/>
                <a:gridCol w="1872208"/>
              </a:tblGrid>
              <a:tr h="7596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Položka </a:t>
                      </a:r>
                    </a:p>
                    <a:p>
                      <a:pPr algn="ctr"/>
                      <a:r>
                        <a:rPr lang="cs-CZ" dirty="0" smtClean="0"/>
                        <a:t>kalkulačního vzorce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Odvedené výkony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Změna stavu NV </a:t>
                      </a:r>
                    </a:p>
                    <a:p>
                      <a:pPr algn="ctr"/>
                      <a:r>
                        <a:rPr lang="cs-CZ" dirty="0" smtClean="0"/>
                        <a:t>+ přírůstek</a:t>
                      </a:r>
                    </a:p>
                    <a:p>
                      <a:pPr algn="ctr"/>
                      <a:r>
                        <a:rPr lang="cs-CZ" dirty="0" smtClean="0"/>
                        <a:t> - úbytek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Provedené výkony</a:t>
                      </a:r>
                      <a:endParaRPr lang="cs-CZ" dirty="0"/>
                    </a:p>
                  </a:txBody>
                  <a:tcPr anchor="ctr"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Přímý materiál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75964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Výrobní režie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40 000,-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33</TotalTime>
  <Words>460</Words>
  <Application>Microsoft Office PowerPoint</Application>
  <PresentationFormat>Předvádění na obrazovce (4:3)</PresentationFormat>
  <Paragraphs>169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Prostor</vt:lpstr>
      <vt:lpstr>Prezentace aplikace PowerPoint</vt:lpstr>
      <vt:lpstr>Prezentace aplikace PowerPoint</vt:lpstr>
      <vt:lpstr>VÝKAZ  PROVEDENÝCH VÝKONŮ</vt:lpstr>
      <vt:lpstr>Kalkulace výrobku - doplňte</vt:lpstr>
      <vt:lpstr>Kalkulace výrobku</vt:lpstr>
      <vt:lpstr>Zůstatky účtu  Nedokončená výroba doplňte</vt:lpstr>
      <vt:lpstr>Konečné zůstatky účtu nedokončená výroba</vt:lpstr>
      <vt:lpstr>Výkaz provedených výkonů</vt:lpstr>
      <vt:lpstr>Výkaz provedených výkonů doplňte</vt:lpstr>
      <vt:lpstr>Výkaz provedených výkonů</vt:lpstr>
      <vt:lpstr>Zdroje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VÝKAZ  PROVEDENÝCH VÝKONŮ</dc:title>
  <dc:creator>Učitel</dc:creator>
  <cp:lastModifiedBy>admin</cp:lastModifiedBy>
  <cp:revision>9</cp:revision>
  <dcterms:created xsi:type="dcterms:W3CDTF">2013-06-04T15:13:58Z</dcterms:created>
  <dcterms:modified xsi:type="dcterms:W3CDTF">2013-07-18T12:07:13Z</dcterms:modified>
</cp:coreProperties>
</file>