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5" r:id="rId12"/>
    <p:sldId id="266" r:id="rId13"/>
    <p:sldId id="27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5CFBE-FBBF-4DB8-87BA-1A9AD51F695D}" type="doc">
      <dgm:prSet loTypeId="urn:microsoft.com/office/officeart/2005/8/layout/pyramid2" loCatId="pyramid" qsTypeId="urn:microsoft.com/office/officeart/2005/8/quickstyle/simple1#6" qsCatId="simple" csTypeId="urn:microsoft.com/office/officeart/2005/8/colors/accent1_2#6" csCatId="accent1" phldr="1"/>
      <dgm:spPr/>
    </dgm:pt>
    <dgm:pt modelId="{DA86DFAC-E1C1-42C5-BC27-FA9D2232ADD5}">
      <dgm:prSet phldrT="[Text]" custT="1"/>
      <dgm:spPr/>
      <dgm:t>
        <a:bodyPr/>
        <a:lstStyle/>
        <a:p>
          <a:pPr algn="ctr"/>
          <a:r>
            <a:rPr lang="cs-CZ" sz="3200" dirty="0" smtClean="0"/>
            <a:t>1. Volba rozvrhové základny</a:t>
          </a:r>
          <a:endParaRPr lang="cs-CZ" sz="3200" dirty="0"/>
        </a:p>
      </dgm:t>
    </dgm:pt>
    <dgm:pt modelId="{3A37F584-D5BE-48A9-9242-102C785EC3D0}" type="parTrans" cxnId="{6749F5A2-8107-4AEC-B871-A3C00BA9F8A6}">
      <dgm:prSet/>
      <dgm:spPr/>
      <dgm:t>
        <a:bodyPr/>
        <a:lstStyle/>
        <a:p>
          <a:endParaRPr lang="cs-CZ"/>
        </a:p>
      </dgm:t>
    </dgm:pt>
    <dgm:pt modelId="{43F990F2-923B-4FDF-B6A6-C270BF4A3273}" type="sibTrans" cxnId="{6749F5A2-8107-4AEC-B871-A3C00BA9F8A6}">
      <dgm:prSet/>
      <dgm:spPr/>
      <dgm:t>
        <a:bodyPr/>
        <a:lstStyle/>
        <a:p>
          <a:endParaRPr lang="cs-CZ"/>
        </a:p>
      </dgm:t>
    </dgm:pt>
    <dgm:pt modelId="{89A111A7-D92F-45B2-86D7-C96D0622F947}">
      <dgm:prSet phldrT="[Text]" custT="1"/>
      <dgm:spPr/>
      <dgm:t>
        <a:bodyPr/>
        <a:lstStyle/>
        <a:p>
          <a:pPr algn="ctr"/>
          <a:r>
            <a:rPr lang="cs-CZ" sz="3200" dirty="0" smtClean="0"/>
            <a:t>2. Výpočet režijní přirážky</a:t>
          </a:r>
          <a:endParaRPr lang="cs-CZ" sz="3200" dirty="0"/>
        </a:p>
      </dgm:t>
    </dgm:pt>
    <dgm:pt modelId="{E4475F75-6279-4BD1-962A-259246AE350F}" type="parTrans" cxnId="{EA300C01-46D5-4E0D-AD88-7E4B1CD51EF7}">
      <dgm:prSet/>
      <dgm:spPr/>
      <dgm:t>
        <a:bodyPr/>
        <a:lstStyle/>
        <a:p>
          <a:endParaRPr lang="cs-CZ"/>
        </a:p>
      </dgm:t>
    </dgm:pt>
    <dgm:pt modelId="{8C584853-01D9-42E1-ADA1-B128807CCA05}" type="sibTrans" cxnId="{EA300C01-46D5-4E0D-AD88-7E4B1CD51EF7}">
      <dgm:prSet/>
      <dgm:spPr/>
      <dgm:t>
        <a:bodyPr/>
        <a:lstStyle/>
        <a:p>
          <a:endParaRPr lang="cs-CZ"/>
        </a:p>
      </dgm:t>
    </dgm:pt>
    <dgm:pt modelId="{4D0E2C91-0A4C-4331-8EB5-0E4505A61808}">
      <dgm:prSet phldrT="[Text]" custT="1"/>
      <dgm:spPr/>
      <dgm:t>
        <a:bodyPr/>
        <a:lstStyle/>
        <a:p>
          <a:pPr algn="ctr"/>
          <a:r>
            <a:rPr lang="cs-CZ" sz="3200" dirty="0" smtClean="0"/>
            <a:t>3. Dosazení režijní přirážky do kalkulace</a:t>
          </a:r>
          <a:endParaRPr lang="cs-CZ" sz="3200" dirty="0"/>
        </a:p>
      </dgm:t>
    </dgm:pt>
    <dgm:pt modelId="{766A9DE1-83E2-43DC-BD47-2D91B498A2E2}" type="parTrans" cxnId="{0AC2CB29-4A9D-4C11-B9E1-A6C08AF86965}">
      <dgm:prSet/>
      <dgm:spPr/>
      <dgm:t>
        <a:bodyPr/>
        <a:lstStyle/>
        <a:p>
          <a:endParaRPr lang="cs-CZ"/>
        </a:p>
      </dgm:t>
    </dgm:pt>
    <dgm:pt modelId="{B198484E-D3BA-4FEE-9F4B-0DF517369769}" type="sibTrans" cxnId="{0AC2CB29-4A9D-4C11-B9E1-A6C08AF86965}">
      <dgm:prSet/>
      <dgm:spPr/>
      <dgm:t>
        <a:bodyPr/>
        <a:lstStyle/>
        <a:p>
          <a:endParaRPr lang="cs-CZ"/>
        </a:p>
      </dgm:t>
    </dgm:pt>
    <dgm:pt modelId="{963CB709-81C6-4E1E-9A8B-F3A812C80594}" type="pres">
      <dgm:prSet presAssocID="{E6A5CFBE-FBBF-4DB8-87BA-1A9AD51F695D}" presName="compositeShape" presStyleCnt="0">
        <dgm:presLayoutVars>
          <dgm:dir/>
          <dgm:resizeHandles/>
        </dgm:presLayoutVars>
      </dgm:prSet>
      <dgm:spPr/>
    </dgm:pt>
    <dgm:pt modelId="{FE44CFFE-2FFF-4AD0-A0A5-37F532A31AF0}" type="pres">
      <dgm:prSet presAssocID="{E6A5CFBE-FBBF-4DB8-87BA-1A9AD51F695D}" presName="pyramid" presStyleLbl="node1" presStyleIdx="0" presStyleCnt="1" custLinFactNeighborX="-31233" custLinFactNeighborY="-1608"/>
      <dgm:spPr/>
    </dgm:pt>
    <dgm:pt modelId="{F1D71A6E-D95A-40E2-962F-EA405DE9225C}" type="pres">
      <dgm:prSet presAssocID="{E6A5CFBE-FBBF-4DB8-87BA-1A9AD51F695D}" presName="theList" presStyleCnt="0"/>
      <dgm:spPr/>
    </dgm:pt>
    <dgm:pt modelId="{5EB425D6-DDC1-4BDF-BC45-F8E9B2FC1CFB}" type="pres">
      <dgm:prSet presAssocID="{DA86DFAC-E1C1-42C5-BC27-FA9D2232ADD5}" presName="aNode" presStyleLbl="fgAcc1" presStyleIdx="0" presStyleCnt="3" custScaleX="169349" custLinFactNeighborX="11669" custLinFactNeighborY="-258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7BA64B-DC0F-4517-8B20-6CAF2F5B02DB}" type="pres">
      <dgm:prSet presAssocID="{DA86DFAC-E1C1-42C5-BC27-FA9D2232ADD5}" presName="aSpace" presStyleCnt="0"/>
      <dgm:spPr/>
    </dgm:pt>
    <dgm:pt modelId="{09830A0B-93BC-4E62-8919-A1C57192811B}" type="pres">
      <dgm:prSet presAssocID="{89A111A7-D92F-45B2-86D7-C96D0622F947}" presName="aNode" presStyleLbl="fgAcc1" presStyleIdx="1" presStyleCnt="3" custScaleX="197586" custLinFactNeighborX="9732" custLinFactNeighborY="2113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2C8B41-0E99-49FD-997B-EC5342ED5F62}" type="pres">
      <dgm:prSet presAssocID="{89A111A7-D92F-45B2-86D7-C96D0622F947}" presName="aSpace" presStyleCnt="0"/>
      <dgm:spPr/>
    </dgm:pt>
    <dgm:pt modelId="{6A80A027-BE55-4DD8-A09F-709D362195A9}" type="pres">
      <dgm:prSet presAssocID="{4D0E2C91-0A4C-4331-8EB5-0E4505A61808}" presName="aNode" presStyleLbl="fgAcc1" presStyleIdx="2" presStyleCnt="3" custScaleX="241656" custLinFactNeighborX="7817" custLinFactNeighborY="155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A51CAD-468E-44D1-A9A6-581D57DBAC00}" type="pres">
      <dgm:prSet presAssocID="{4D0E2C91-0A4C-4331-8EB5-0E4505A61808}" presName="aSpace" presStyleCnt="0"/>
      <dgm:spPr/>
    </dgm:pt>
  </dgm:ptLst>
  <dgm:cxnLst>
    <dgm:cxn modelId="{7D8ECAF3-389F-411A-BFEB-0D3F7124DEE8}" type="presOf" srcId="{DA86DFAC-E1C1-42C5-BC27-FA9D2232ADD5}" destId="{5EB425D6-DDC1-4BDF-BC45-F8E9B2FC1CFB}" srcOrd="0" destOrd="0" presId="urn:microsoft.com/office/officeart/2005/8/layout/pyramid2"/>
    <dgm:cxn modelId="{6749F5A2-8107-4AEC-B871-A3C00BA9F8A6}" srcId="{E6A5CFBE-FBBF-4DB8-87BA-1A9AD51F695D}" destId="{DA86DFAC-E1C1-42C5-BC27-FA9D2232ADD5}" srcOrd="0" destOrd="0" parTransId="{3A37F584-D5BE-48A9-9242-102C785EC3D0}" sibTransId="{43F990F2-923B-4FDF-B6A6-C270BF4A3273}"/>
    <dgm:cxn modelId="{B520E8CA-BA53-4F81-BDB1-D82D6F7E92F8}" type="presOf" srcId="{89A111A7-D92F-45B2-86D7-C96D0622F947}" destId="{09830A0B-93BC-4E62-8919-A1C57192811B}" srcOrd="0" destOrd="0" presId="urn:microsoft.com/office/officeart/2005/8/layout/pyramid2"/>
    <dgm:cxn modelId="{4FB0BDC4-3C2E-4F9D-B7AF-91A80BC15003}" type="presOf" srcId="{4D0E2C91-0A4C-4331-8EB5-0E4505A61808}" destId="{6A80A027-BE55-4DD8-A09F-709D362195A9}" srcOrd="0" destOrd="0" presId="urn:microsoft.com/office/officeart/2005/8/layout/pyramid2"/>
    <dgm:cxn modelId="{0AC2CB29-4A9D-4C11-B9E1-A6C08AF86965}" srcId="{E6A5CFBE-FBBF-4DB8-87BA-1A9AD51F695D}" destId="{4D0E2C91-0A4C-4331-8EB5-0E4505A61808}" srcOrd="2" destOrd="0" parTransId="{766A9DE1-83E2-43DC-BD47-2D91B498A2E2}" sibTransId="{B198484E-D3BA-4FEE-9F4B-0DF517369769}"/>
    <dgm:cxn modelId="{EA300C01-46D5-4E0D-AD88-7E4B1CD51EF7}" srcId="{E6A5CFBE-FBBF-4DB8-87BA-1A9AD51F695D}" destId="{89A111A7-D92F-45B2-86D7-C96D0622F947}" srcOrd="1" destOrd="0" parTransId="{E4475F75-6279-4BD1-962A-259246AE350F}" sibTransId="{8C584853-01D9-42E1-ADA1-B128807CCA05}"/>
    <dgm:cxn modelId="{98418848-5BC1-48D3-B32B-A61A140804F0}" type="presOf" srcId="{E6A5CFBE-FBBF-4DB8-87BA-1A9AD51F695D}" destId="{963CB709-81C6-4E1E-9A8B-F3A812C80594}" srcOrd="0" destOrd="0" presId="urn:microsoft.com/office/officeart/2005/8/layout/pyramid2"/>
    <dgm:cxn modelId="{458E3E9C-4E2A-45B4-BF79-82C561794A03}" type="presParOf" srcId="{963CB709-81C6-4E1E-9A8B-F3A812C80594}" destId="{FE44CFFE-2FFF-4AD0-A0A5-37F532A31AF0}" srcOrd="0" destOrd="0" presId="urn:microsoft.com/office/officeart/2005/8/layout/pyramid2"/>
    <dgm:cxn modelId="{D24F53F9-5762-4190-BE10-74BF032B6C57}" type="presParOf" srcId="{963CB709-81C6-4E1E-9A8B-F3A812C80594}" destId="{F1D71A6E-D95A-40E2-962F-EA405DE9225C}" srcOrd="1" destOrd="0" presId="urn:microsoft.com/office/officeart/2005/8/layout/pyramid2"/>
    <dgm:cxn modelId="{70FEF768-34ED-4F1E-8B79-E7363FFB23FD}" type="presParOf" srcId="{F1D71A6E-D95A-40E2-962F-EA405DE9225C}" destId="{5EB425D6-DDC1-4BDF-BC45-F8E9B2FC1CFB}" srcOrd="0" destOrd="0" presId="urn:microsoft.com/office/officeart/2005/8/layout/pyramid2"/>
    <dgm:cxn modelId="{84012C9E-937F-42D0-9E8D-D13F5435AAEB}" type="presParOf" srcId="{F1D71A6E-D95A-40E2-962F-EA405DE9225C}" destId="{577BA64B-DC0F-4517-8B20-6CAF2F5B02DB}" srcOrd="1" destOrd="0" presId="urn:microsoft.com/office/officeart/2005/8/layout/pyramid2"/>
    <dgm:cxn modelId="{2400B7A6-70C0-478B-8ACC-571C4BF843D2}" type="presParOf" srcId="{F1D71A6E-D95A-40E2-962F-EA405DE9225C}" destId="{09830A0B-93BC-4E62-8919-A1C57192811B}" srcOrd="2" destOrd="0" presId="urn:microsoft.com/office/officeart/2005/8/layout/pyramid2"/>
    <dgm:cxn modelId="{2E2C0B65-45A6-4D0B-8BF4-3D2B72E999BC}" type="presParOf" srcId="{F1D71A6E-D95A-40E2-962F-EA405DE9225C}" destId="{362C8B41-0E99-49FD-997B-EC5342ED5F62}" srcOrd="3" destOrd="0" presId="urn:microsoft.com/office/officeart/2005/8/layout/pyramid2"/>
    <dgm:cxn modelId="{334713F0-5505-411F-9958-474B7F7C6DCE}" type="presParOf" srcId="{F1D71A6E-D95A-40E2-962F-EA405DE9225C}" destId="{6A80A027-BE55-4DD8-A09F-709D362195A9}" srcOrd="4" destOrd="0" presId="urn:microsoft.com/office/officeart/2005/8/layout/pyramid2"/>
    <dgm:cxn modelId="{5EA625CC-E132-4057-8B28-9F011390B9F2}" type="presParOf" srcId="{F1D71A6E-D95A-40E2-962F-EA405DE9225C}" destId="{DCA51CAD-468E-44D1-A9A6-581D57DBAC0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8C0142-C456-4071-B4DF-CBAE532A4001}" type="doc">
      <dgm:prSet loTypeId="urn:microsoft.com/office/officeart/2005/8/layout/vList3#4" loCatId="list" qsTypeId="urn:microsoft.com/office/officeart/2005/8/quickstyle/simple1#7" qsCatId="simple" csTypeId="urn:microsoft.com/office/officeart/2005/8/colors/accent1_2#7" csCatId="accent1" phldr="1"/>
      <dgm:spPr/>
    </dgm:pt>
    <dgm:pt modelId="{45682E7F-0213-42AC-946A-493C6C30ED3C}">
      <dgm:prSet phldrT="[Text]"/>
      <dgm:spPr/>
      <dgm:t>
        <a:bodyPr/>
        <a:lstStyle/>
        <a:p>
          <a:pPr algn="l"/>
          <a:r>
            <a:rPr lang="cs-CZ" b="1" dirty="0" smtClean="0"/>
            <a:t>Přímý materiál</a:t>
          </a:r>
          <a:endParaRPr lang="cs-CZ" b="1" dirty="0"/>
        </a:p>
      </dgm:t>
    </dgm:pt>
    <dgm:pt modelId="{C70EBD7D-9B75-495E-9446-145D455E5386}" type="parTrans" cxnId="{1A1B1881-E531-4490-BF61-4407661946C0}">
      <dgm:prSet/>
      <dgm:spPr/>
      <dgm:t>
        <a:bodyPr/>
        <a:lstStyle/>
        <a:p>
          <a:endParaRPr lang="cs-CZ"/>
        </a:p>
      </dgm:t>
    </dgm:pt>
    <dgm:pt modelId="{8BD01B0F-4B56-4316-A54E-D1B9BC798449}" type="sibTrans" cxnId="{1A1B1881-E531-4490-BF61-4407661946C0}">
      <dgm:prSet/>
      <dgm:spPr/>
      <dgm:t>
        <a:bodyPr/>
        <a:lstStyle/>
        <a:p>
          <a:endParaRPr lang="cs-CZ"/>
        </a:p>
      </dgm:t>
    </dgm:pt>
    <dgm:pt modelId="{00E96E39-E8CA-40E6-BFDA-00BB7A4C065F}">
      <dgm:prSet phldrT="[Text]"/>
      <dgm:spPr/>
      <dgm:t>
        <a:bodyPr/>
        <a:lstStyle/>
        <a:p>
          <a:pPr algn="l"/>
          <a:r>
            <a:rPr lang="cs-CZ" b="1" dirty="0" smtClean="0"/>
            <a:t>Přímé mzdy</a:t>
          </a:r>
          <a:endParaRPr lang="cs-CZ" b="1" dirty="0"/>
        </a:p>
      </dgm:t>
    </dgm:pt>
    <dgm:pt modelId="{1BFA6ABC-6438-4132-AD3B-B6E9DAEFC260}" type="parTrans" cxnId="{CB22F98B-02E2-4B94-AAAD-C6AEF422B4A0}">
      <dgm:prSet/>
      <dgm:spPr/>
      <dgm:t>
        <a:bodyPr/>
        <a:lstStyle/>
        <a:p>
          <a:endParaRPr lang="cs-CZ"/>
        </a:p>
      </dgm:t>
    </dgm:pt>
    <dgm:pt modelId="{9B024C74-81B4-442D-B7D9-55F89D9AB99E}" type="sibTrans" cxnId="{CB22F98B-02E2-4B94-AAAD-C6AEF422B4A0}">
      <dgm:prSet/>
      <dgm:spPr/>
      <dgm:t>
        <a:bodyPr/>
        <a:lstStyle/>
        <a:p>
          <a:endParaRPr lang="cs-CZ"/>
        </a:p>
      </dgm:t>
    </dgm:pt>
    <dgm:pt modelId="{EC7B6F50-B7FB-4F65-A9FE-0D857EA4F995}">
      <dgm:prSet phldrT="[Text]"/>
      <dgm:spPr/>
      <dgm:t>
        <a:bodyPr/>
        <a:lstStyle/>
        <a:p>
          <a:pPr algn="l"/>
          <a:r>
            <a:rPr lang="cs-CZ" b="1" dirty="0" smtClean="0"/>
            <a:t>Součet přímých nákladů</a:t>
          </a:r>
          <a:endParaRPr lang="cs-CZ" b="1" dirty="0"/>
        </a:p>
      </dgm:t>
    </dgm:pt>
    <dgm:pt modelId="{D995203E-5472-4F04-BED4-50E5F2DCE30E}" type="parTrans" cxnId="{CA3704D8-EA0B-4248-96E4-DB51BFAF0BC6}">
      <dgm:prSet/>
      <dgm:spPr/>
      <dgm:t>
        <a:bodyPr/>
        <a:lstStyle/>
        <a:p>
          <a:endParaRPr lang="cs-CZ"/>
        </a:p>
      </dgm:t>
    </dgm:pt>
    <dgm:pt modelId="{6A7036D7-BFEA-4B93-AEE9-F9F3FFD41881}" type="sibTrans" cxnId="{CA3704D8-EA0B-4248-96E4-DB51BFAF0BC6}">
      <dgm:prSet/>
      <dgm:spPr/>
      <dgm:t>
        <a:bodyPr/>
        <a:lstStyle/>
        <a:p>
          <a:endParaRPr lang="cs-CZ"/>
        </a:p>
      </dgm:t>
    </dgm:pt>
    <dgm:pt modelId="{E9B55E6C-F6BF-4B5A-A6B2-BD27F1A8EF96}" type="pres">
      <dgm:prSet presAssocID="{4A8C0142-C456-4071-B4DF-CBAE532A4001}" presName="linearFlow" presStyleCnt="0">
        <dgm:presLayoutVars>
          <dgm:dir/>
          <dgm:resizeHandles val="exact"/>
        </dgm:presLayoutVars>
      </dgm:prSet>
      <dgm:spPr/>
    </dgm:pt>
    <dgm:pt modelId="{F7865179-3DC7-468A-9106-0A77203DB476}" type="pres">
      <dgm:prSet presAssocID="{45682E7F-0213-42AC-946A-493C6C30ED3C}" presName="composite" presStyleCnt="0"/>
      <dgm:spPr/>
    </dgm:pt>
    <dgm:pt modelId="{6904B195-D3F9-42E8-855D-B0850C67F88D}" type="pres">
      <dgm:prSet presAssocID="{45682E7F-0213-42AC-946A-493C6C30ED3C}" presName="imgShp" presStyleLbl="fgImgPlace1" presStyleIdx="0" presStyleCnt="3"/>
      <dgm:spPr/>
    </dgm:pt>
    <dgm:pt modelId="{B30DF3A8-6FC3-4387-9416-BC2A6FFBB2BB}" type="pres">
      <dgm:prSet presAssocID="{45682E7F-0213-42AC-946A-493C6C30ED3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50D156-3088-4581-BF0C-ECC03D1EBEC4}" type="pres">
      <dgm:prSet presAssocID="{8BD01B0F-4B56-4316-A54E-D1B9BC798449}" presName="spacing" presStyleCnt="0"/>
      <dgm:spPr/>
    </dgm:pt>
    <dgm:pt modelId="{BAA4CA6E-BCCA-44B0-8028-24F88DB32F76}" type="pres">
      <dgm:prSet presAssocID="{00E96E39-E8CA-40E6-BFDA-00BB7A4C065F}" presName="composite" presStyleCnt="0"/>
      <dgm:spPr/>
    </dgm:pt>
    <dgm:pt modelId="{4C4DC12E-96C0-495D-B8A0-15B20F718C8F}" type="pres">
      <dgm:prSet presAssocID="{00E96E39-E8CA-40E6-BFDA-00BB7A4C065F}" presName="imgShp" presStyleLbl="fgImgPlace1" presStyleIdx="1" presStyleCnt="3"/>
      <dgm:spPr/>
    </dgm:pt>
    <dgm:pt modelId="{2A622056-EFDE-48CF-89BE-F6C54B1C3EBB}" type="pres">
      <dgm:prSet presAssocID="{00E96E39-E8CA-40E6-BFDA-00BB7A4C065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DB17DF-ED89-404B-94AE-276B4E1E135F}" type="pres">
      <dgm:prSet presAssocID="{9B024C74-81B4-442D-B7D9-55F89D9AB99E}" presName="spacing" presStyleCnt="0"/>
      <dgm:spPr/>
    </dgm:pt>
    <dgm:pt modelId="{6057F050-CA40-4350-A86A-3D65228426FD}" type="pres">
      <dgm:prSet presAssocID="{EC7B6F50-B7FB-4F65-A9FE-0D857EA4F995}" presName="composite" presStyleCnt="0"/>
      <dgm:spPr/>
    </dgm:pt>
    <dgm:pt modelId="{E8A1F586-617B-4BD8-AB15-21DD662C0A45}" type="pres">
      <dgm:prSet presAssocID="{EC7B6F50-B7FB-4F65-A9FE-0D857EA4F995}" presName="imgShp" presStyleLbl="fgImgPlace1" presStyleIdx="2" presStyleCnt="3"/>
      <dgm:spPr/>
    </dgm:pt>
    <dgm:pt modelId="{54F5029B-3891-40F1-9480-E1488747C7C5}" type="pres">
      <dgm:prSet presAssocID="{EC7B6F50-B7FB-4F65-A9FE-0D857EA4F99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96B1D7-3622-4B15-8EFC-BE362948CA46}" type="presOf" srcId="{45682E7F-0213-42AC-946A-493C6C30ED3C}" destId="{B30DF3A8-6FC3-4387-9416-BC2A6FFBB2BB}" srcOrd="0" destOrd="0" presId="urn:microsoft.com/office/officeart/2005/8/layout/vList3#4"/>
    <dgm:cxn modelId="{CB22F98B-02E2-4B94-AAAD-C6AEF422B4A0}" srcId="{4A8C0142-C456-4071-B4DF-CBAE532A4001}" destId="{00E96E39-E8CA-40E6-BFDA-00BB7A4C065F}" srcOrd="1" destOrd="0" parTransId="{1BFA6ABC-6438-4132-AD3B-B6E9DAEFC260}" sibTransId="{9B024C74-81B4-442D-B7D9-55F89D9AB99E}"/>
    <dgm:cxn modelId="{67B68D4E-3B1E-449E-801F-E83DC53EC82D}" type="presOf" srcId="{00E96E39-E8CA-40E6-BFDA-00BB7A4C065F}" destId="{2A622056-EFDE-48CF-89BE-F6C54B1C3EBB}" srcOrd="0" destOrd="0" presId="urn:microsoft.com/office/officeart/2005/8/layout/vList3#4"/>
    <dgm:cxn modelId="{F3BCF950-65A3-4A33-BFC2-2256D89DEF96}" type="presOf" srcId="{EC7B6F50-B7FB-4F65-A9FE-0D857EA4F995}" destId="{54F5029B-3891-40F1-9480-E1488747C7C5}" srcOrd="0" destOrd="0" presId="urn:microsoft.com/office/officeart/2005/8/layout/vList3#4"/>
    <dgm:cxn modelId="{CA3704D8-EA0B-4248-96E4-DB51BFAF0BC6}" srcId="{4A8C0142-C456-4071-B4DF-CBAE532A4001}" destId="{EC7B6F50-B7FB-4F65-A9FE-0D857EA4F995}" srcOrd="2" destOrd="0" parTransId="{D995203E-5472-4F04-BED4-50E5F2DCE30E}" sibTransId="{6A7036D7-BFEA-4B93-AEE9-F9F3FFD41881}"/>
    <dgm:cxn modelId="{1A1B1881-E531-4490-BF61-4407661946C0}" srcId="{4A8C0142-C456-4071-B4DF-CBAE532A4001}" destId="{45682E7F-0213-42AC-946A-493C6C30ED3C}" srcOrd="0" destOrd="0" parTransId="{C70EBD7D-9B75-495E-9446-145D455E5386}" sibTransId="{8BD01B0F-4B56-4316-A54E-D1B9BC798449}"/>
    <dgm:cxn modelId="{90CF873E-1109-4A9B-AEE0-CBE302DAD437}" type="presOf" srcId="{4A8C0142-C456-4071-B4DF-CBAE532A4001}" destId="{E9B55E6C-F6BF-4B5A-A6B2-BD27F1A8EF96}" srcOrd="0" destOrd="0" presId="urn:microsoft.com/office/officeart/2005/8/layout/vList3#4"/>
    <dgm:cxn modelId="{BAF44362-F1F1-4881-83E5-4015E320CEF9}" type="presParOf" srcId="{E9B55E6C-F6BF-4B5A-A6B2-BD27F1A8EF96}" destId="{F7865179-3DC7-468A-9106-0A77203DB476}" srcOrd="0" destOrd="0" presId="urn:microsoft.com/office/officeart/2005/8/layout/vList3#4"/>
    <dgm:cxn modelId="{79D2CC6E-3AC6-4236-B549-8A0B5FDFC937}" type="presParOf" srcId="{F7865179-3DC7-468A-9106-0A77203DB476}" destId="{6904B195-D3F9-42E8-855D-B0850C67F88D}" srcOrd="0" destOrd="0" presId="urn:microsoft.com/office/officeart/2005/8/layout/vList3#4"/>
    <dgm:cxn modelId="{BCE94326-D2B4-4E51-BDE4-C1CD3BE1BD84}" type="presParOf" srcId="{F7865179-3DC7-468A-9106-0A77203DB476}" destId="{B30DF3A8-6FC3-4387-9416-BC2A6FFBB2BB}" srcOrd="1" destOrd="0" presId="urn:microsoft.com/office/officeart/2005/8/layout/vList3#4"/>
    <dgm:cxn modelId="{E51CF20C-94F4-4315-8BBD-72E14E601F2C}" type="presParOf" srcId="{E9B55E6C-F6BF-4B5A-A6B2-BD27F1A8EF96}" destId="{7450D156-3088-4581-BF0C-ECC03D1EBEC4}" srcOrd="1" destOrd="0" presId="urn:microsoft.com/office/officeart/2005/8/layout/vList3#4"/>
    <dgm:cxn modelId="{348B88EF-1D04-4DA9-9BA8-088A4070B2A3}" type="presParOf" srcId="{E9B55E6C-F6BF-4B5A-A6B2-BD27F1A8EF96}" destId="{BAA4CA6E-BCCA-44B0-8028-24F88DB32F76}" srcOrd="2" destOrd="0" presId="urn:microsoft.com/office/officeart/2005/8/layout/vList3#4"/>
    <dgm:cxn modelId="{7906B515-C0AC-4CFB-81E4-4B06EF28CB9C}" type="presParOf" srcId="{BAA4CA6E-BCCA-44B0-8028-24F88DB32F76}" destId="{4C4DC12E-96C0-495D-B8A0-15B20F718C8F}" srcOrd="0" destOrd="0" presId="urn:microsoft.com/office/officeart/2005/8/layout/vList3#4"/>
    <dgm:cxn modelId="{F2C3721A-074B-44E9-B554-1F8A98C8487B}" type="presParOf" srcId="{BAA4CA6E-BCCA-44B0-8028-24F88DB32F76}" destId="{2A622056-EFDE-48CF-89BE-F6C54B1C3EBB}" srcOrd="1" destOrd="0" presId="urn:microsoft.com/office/officeart/2005/8/layout/vList3#4"/>
    <dgm:cxn modelId="{F43BF0F6-AF27-44E6-836F-4D8E4634EAD3}" type="presParOf" srcId="{E9B55E6C-F6BF-4B5A-A6B2-BD27F1A8EF96}" destId="{31DB17DF-ED89-404B-94AE-276B4E1E135F}" srcOrd="3" destOrd="0" presId="urn:microsoft.com/office/officeart/2005/8/layout/vList3#4"/>
    <dgm:cxn modelId="{A3925015-9746-467C-AD21-89F96A996982}" type="presParOf" srcId="{E9B55E6C-F6BF-4B5A-A6B2-BD27F1A8EF96}" destId="{6057F050-CA40-4350-A86A-3D65228426FD}" srcOrd="4" destOrd="0" presId="urn:microsoft.com/office/officeart/2005/8/layout/vList3#4"/>
    <dgm:cxn modelId="{F9C98175-D388-490D-9227-76E6E72E2991}" type="presParOf" srcId="{6057F050-CA40-4350-A86A-3D65228426FD}" destId="{E8A1F586-617B-4BD8-AB15-21DD662C0A45}" srcOrd="0" destOrd="0" presId="urn:microsoft.com/office/officeart/2005/8/layout/vList3#4"/>
    <dgm:cxn modelId="{0C2721C3-FAE9-47A9-AFA1-61F0C4697A44}" type="presParOf" srcId="{6057F050-CA40-4350-A86A-3D65228426FD}" destId="{54F5029B-3891-40F1-9480-E1488747C7C5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4CFFE-2FFF-4AD0-A0A5-37F532A31AF0}">
      <dsp:nvSpPr>
        <dsp:cNvPr id="0" name=""/>
        <dsp:cNvSpPr/>
      </dsp:nvSpPr>
      <dsp:spPr>
        <a:xfrm>
          <a:off x="0" y="0"/>
          <a:ext cx="4625609" cy="462560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425D6-DDC1-4BDF-BC45-F8E9B2FC1CFB}">
      <dsp:nvSpPr>
        <dsp:cNvPr id="0" name=""/>
        <dsp:cNvSpPr/>
      </dsp:nvSpPr>
      <dsp:spPr>
        <a:xfrm>
          <a:off x="2253095" y="429673"/>
          <a:ext cx="5091724" cy="10949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1. Volba rozvrhové základny</a:t>
          </a:r>
          <a:endParaRPr lang="cs-CZ" sz="3200" kern="1200" dirty="0"/>
        </a:p>
      </dsp:txBody>
      <dsp:txXfrm>
        <a:off x="2306547" y="483125"/>
        <a:ext cx="4984820" cy="988064"/>
      </dsp:txXfrm>
    </dsp:sp>
    <dsp:sp modelId="{09830A0B-93BC-4E62-8919-A1C57192811B}">
      <dsp:nvSpPr>
        <dsp:cNvPr id="0" name=""/>
        <dsp:cNvSpPr/>
      </dsp:nvSpPr>
      <dsp:spPr>
        <a:xfrm>
          <a:off x="1770363" y="1725816"/>
          <a:ext cx="5940711" cy="10949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2. Výpočet režijní přirážky</a:t>
          </a:r>
          <a:endParaRPr lang="cs-CZ" sz="3200" kern="1200" dirty="0"/>
        </a:p>
      </dsp:txBody>
      <dsp:txXfrm>
        <a:off x="1823815" y="1779268"/>
        <a:ext cx="5833807" cy="988064"/>
      </dsp:txXfrm>
    </dsp:sp>
    <dsp:sp modelId="{6A80A027-BE55-4DD8-A09F-709D362195A9}">
      <dsp:nvSpPr>
        <dsp:cNvPr id="0" name=""/>
        <dsp:cNvSpPr/>
      </dsp:nvSpPr>
      <dsp:spPr>
        <a:xfrm>
          <a:off x="1050272" y="2949954"/>
          <a:ext cx="7265740" cy="10949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3. Dosazení režijní přirážky do kalkulace</a:t>
          </a:r>
          <a:endParaRPr lang="cs-CZ" sz="3200" kern="1200" dirty="0"/>
        </a:p>
      </dsp:txBody>
      <dsp:txXfrm>
        <a:off x="1103724" y="3003406"/>
        <a:ext cx="7158836" cy="988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DF3A8-6FC3-4387-9416-BC2A6FFBB2BB}">
      <dsp:nvSpPr>
        <dsp:cNvPr id="0" name=""/>
        <dsp:cNvSpPr/>
      </dsp:nvSpPr>
      <dsp:spPr>
        <a:xfrm rot="10800000">
          <a:off x="1409568" y="598"/>
          <a:ext cx="4884302" cy="7172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287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Přímý materiál</a:t>
          </a:r>
          <a:endParaRPr lang="cs-CZ" sz="3100" b="1" kern="1200" dirty="0"/>
        </a:p>
      </dsp:txBody>
      <dsp:txXfrm rot="10800000">
        <a:off x="1588880" y="598"/>
        <a:ext cx="4704990" cy="717249"/>
      </dsp:txXfrm>
    </dsp:sp>
    <dsp:sp modelId="{6904B195-D3F9-42E8-855D-B0850C67F88D}">
      <dsp:nvSpPr>
        <dsp:cNvPr id="0" name=""/>
        <dsp:cNvSpPr/>
      </dsp:nvSpPr>
      <dsp:spPr>
        <a:xfrm>
          <a:off x="1050944" y="598"/>
          <a:ext cx="717249" cy="7172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22056-EFDE-48CF-89BE-F6C54B1C3EBB}">
      <dsp:nvSpPr>
        <dsp:cNvPr id="0" name=""/>
        <dsp:cNvSpPr/>
      </dsp:nvSpPr>
      <dsp:spPr>
        <a:xfrm rot="10800000">
          <a:off x="1409568" y="901515"/>
          <a:ext cx="4884302" cy="7172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287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Přímé mzdy</a:t>
          </a:r>
          <a:endParaRPr lang="cs-CZ" sz="3100" b="1" kern="1200" dirty="0"/>
        </a:p>
      </dsp:txBody>
      <dsp:txXfrm rot="10800000">
        <a:off x="1588880" y="901515"/>
        <a:ext cx="4704990" cy="717249"/>
      </dsp:txXfrm>
    </dsp:sp>
    <dsp:sp modelId="{4C4DC12E-96C0-495D-B8A0-15B20F718C8F}">
      <dsp:nvSpPr>
        <dsp:cNvPr id="0" name=""/>
        <dsp:cNvSpPr/>
      </dsp:nvSpPr>
      <dsp:spPr>
        <a:xfrm>
          <a:off x="1050944" y="901515"/>
          <a:ext cx="717249" cy="7172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5029B-3891-40F1-9480-E1488747C7C5}">
      <dsp:nvSpPr>
        <dsp:cNvPr id="0" name=""/>
        <dsp:cNvSpPr/>
      </dsp:nvSpPr>
      <dsp:spPr>
        <a:xfrm rot="10800000">
          <a:off x="1409568" y="1802432"/>
          <a:ext cx="4884302" cy="7172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287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Součet přímých nákladů</a:t>
          </a:r>
          <a:endParaRPr lang="cs-CZ" sz="3100" b="1" kern="1200" dirty="0"/>
        </a:p>
      </dsp:txBody>
      <dsp:txXfrm rot="10800000">
        <a:off x="1588880" y="1802432"/>
        <a:ext cx="4704990" cy="717249"/>
      </dsp:txXfrm>
    </dsp:sp>
    <dsp:sp modelId="{E8A1F586-617B-4BD8-AB15-21DD662C0A45}">
      <dsp:nvSpPr>
        <dsp:cNvPr id="0" name=""/>
        <dsp:cNvSpPr/>
      </dsp:nvSpPr>
      <dsp:spPr>
        <a:xfrm>
          <a:off x="1050944" y="1802432"/>
          <a:ext cx="717249" cy="7172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FD74A-6AB3-4B14-9B3C-A665664326A8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2AB3-9C07-4277-9E0A-AC60A4D75F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6EE1-3F34-4EE8-8F4F-2F9AFDC3A691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A944-737C-4FD2-86D9-EA38B6C0C0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D7AF-7113-4EF5-94A3-536954AFC20D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E9E62-1373-4A88-A3CE-C84125A61C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72D12-45E6-4607-994F-C1ED4FEB7955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4E9CE-5AD8-4FC2-B0FB-8D26CC5F47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34CBA-8F2F-4E57-A695-9F89A032150D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93DBE-D11E-4CD6-A40E-D7651EEF7F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45D1-EE66-4E54-9121-49C890ABFBDD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AB40-1D59-46ED-BCDC-734C7B1B7B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892CA-7431-4860-AFC3-42A0B23008B4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BBD9-FEC6-4C5A-B5B6-BC9334E753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ABC7-AEFE-4B04-A8C7-AE99ADC10AD8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1373-8966-429D-9B26-A294EDAC73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2348-D7D3-4597-87DE-FB485850EADC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F18D-E4A1-476E-B7A9-FA14863F79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6B95-57AA-4302-A43F-F7A69739D0BD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57B5A-0F24-4ABE-ADBE-C4E48E4A4F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1EE38-FF49-4218-A34B-4129E370C2A3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56EC1-F57F-461C-AB02-D02EF4FE5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B759B4-D8BF-42C8-A84F-6C79DBF54A17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22E5C8-660D-475E-B315-C1BAB40770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prolidi.cz/cs/2009-4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algn="ctr" defTabSz="808038"/>
            <a:r>
              <a:rPr lang="cs-CZ" sz="6400">
                <a:solidFill>
                  <a:srgbClr val="FFFF66"/>
                </a:solidFill>
                <a:cs typeface="Arial" charset="0"/>
              </a:rPr>
              <a:t>Výukový materiál</a:t>
            </a:r>
          </a:p>
          <a:p>
            <a:pPr algn="ctr" defTabSz="808038"/>
            <a:r>
              <a:rPr lang="cs-CZ" sz="2500">
                <a:solidFill>
                  <a:srgbClr val="FFFF66"/>
                </a:solidFill>
                <a:cs typeface="Arial" charset="0"/>
              </a:rPr>
              <a:t>zpracovaný v rámci projektu</a:t>
            </a:r>
          </a:p>
        </p:txBody>
      </p:sp>
      <p:pic>
        <p:nvPicPr>
          <p:cNvPr id="30724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25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Označení:</a:t>
            </a:r>
          </a:p>
        </p:txBody>
      </p:sp>
      <p:sp>
        <p:nvSpPr>
          <p:cNvPr id="30726" name="TextovéPole 5"/>
          <p:cNvSpPr txBox="1">
            <a:spLocks noChangeArrowheads="1"/>
          </p:cNvSpPr>
          <p:nvPr/>
        </p:nvSpPr>
        <p:spPr bwMode="auto">
          <a:xfrm>
            <a:off x="6983413" y="4398963"/>
            <a:ext cx="12573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Sada:</a:t>
            </a:r>
          </a:p>
        </p:txBody>
      </p:sp>
      <p:sp>
        <p:nvSpPr>
          <p:cNvPr id="30727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Ověření ve výuce:</a:t>
            </a:r>
          </a:p>
        </p:txBody>
      </p:sp>
      <p:sp>
        <p:nvSpPr>
          <p:cNvPr id="30728" name="TextovéPole 7"/>
          <p:cNvSpPr txBox="1">
            <a:spLocks noChangeArrowheads="1"/>
          </p:cNvSpPr>
          <p:nvPr/>
        </p:nvSpPr>
        <p:spPr bwMode="auto">
          <a:xfrm>
            <a:off x="6977063" y="4854575"/>
            <a:ext cx="116681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Třída:</a:t>
            </a:r>
          </a:p>
        </p:txBody>
      </p:sp>
      <p:sp>
        <p:nvSpPr>
          <p:cNvPr id="30729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Datum:</a:t>
            </a:r>
          </a:p>
        </p:txBody>
      </p:sp>
      <p:sp>
        <p:nvSpPr>
          <p:cNvPr id="30730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Registrační číslo projektu:</a:t>
            </a:r>
          </a:p>
        </p:txBody>
      </p:sp>
      <p:pic>
        <p:nvPicPr>
          <p:cNvPr id="30731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32" name="TextovéPole 11"/>
          <p:cNvSpPr txBox="1">
            <a:spLocks noChangeArrowheads="1"/>
          </p:cNvSpPr>
          <p:nvPr/>
        </p:nvSpPr>
        <p:spPr bwMode="auto">
          <a:xfrm>
            <a:off x="4429125" y="3925888"/>
            <a:ext cx="41751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CZ.1.07/1.5.00/34.0199</a:t>
            </a:r>
          </a:p>
        </p:txBody>
      </p:sp>
      <p:sp>
        <p:nvSpPr>
          <p:cNvPr id="30733" name="TextovéPole 12"/>
          <p:cNvSpPr txBox="1">
            <a:spLocks noChangeArrowheads="1"/>
          </p:cNvSpPr>
          <p:nvPr/>
        </p:nvSpPr>
        <p:spPr bwMode="auto">
          <a:xfrm>
            <a:off x="7840663" y="4398963"/>
            <a:ext cx="503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2</a:t>
            </a:r>
          </a:p>
        </p:txBody>
      </p:sp>
      <p:sp>
        <p:nvSpPr>
          <p:cNvPr id="30734" name="TextovéPole 13"/>
          <p:cNvSpPr txBox="1">
            <a:spLocks noChangeArrowheads="1"/>
          </p:cNvSpPr>
          <p:nvPr/>
        </p:nvSpPr>
        <p:spPr bwMode="auto">
          <a:xfrm>
            <a:off x="2339975" y="4398963"/>
            <a:ext cx="4464050" cy="40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 smtClean="0">
                <a:solidFill>
                  <a:srgbClr val="FFFF66"/>
                </a:solidFill>
                <a:cs typeface="Arial" charset="0"/>
              </a:rPr>
              <a:t>VY_32_INOVACE_UCE_SA_2_08</a:t>
            </a:r>
            <a:endParaRPr lang="cs-CZ" sz="2100" b="1" dirty="0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30735" name="TextovéPole 14"/>
          <p:cNvSpPr txBox="1">
            <a:spLocks noChangeArrowheads="1"/>
          </p:cNvSpPr>
          <p:nvPr/>
        </p:nvSpPr>
        <p:spPr bwMode="auto">
          <a:xfrm>
            <a:off x="3360738" y="4854575"/>
            <a:ext cx="1665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24. 1. 2013</a:t>
            </a:r>
          </a:p>
        </p:txBody>
      </p:sp>
      <p:sp>
        <p:nvSpPr>
          <p:cNvPr id="30736" name="TextovéPole 15"/>
          <p:cNvSpPr txBox="1">
            <a:spLocks noChangeArrowheads="1"/>
          </p:cNvSpPr>
          <p:nvPr/>
        </p:nvSpPr>
        <p:spPr bwMode="auto">
          <a:xfrm>
            <a:off x="7834313" y="4854575"/>
            <a:ext cx="76993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4.B</a:t>
            </a:r>
          </a:p>
        </p:txBody>
      </p:sp>
      <p:sp>
        <p:nvSpPr>
          <p:cNvPr id="30737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5. 1. 2013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Příklad - výpočet režijní přirážky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557338"/>
            <a:ext cx="8497888" cy="5040312"/>
          </a:xfrm>
          <a:ln w="76200">
            <a:solidFill>
              <a:srgbClr val="0070C0"/>
            </a:solidFill>
          </a:ln>
        </p:spPr>
        <p:txBody>
          <a:bodyPr rtlCol="0">
            <a:normAutofit/>
          </a:bodyPr>
          <a:lstStyle/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1.    </a:t>
            </a:r>
            <a:r>
              <a:rPr lang="cs-CZ" b="1" i="1" dirty="0" smtClean="0"/>
              <a:t>Výpočet rozvrhové základny: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  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(1 000 ks x 80,-) + (1 000 ks x 120,-) = 200 000,-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2.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  %  režijní přirážky =</a:t>
            </a:r>
          </a:p>
          <a:p>
            <a:pPr marL="438912" indent="-320040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=  40 000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,-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/ 200 000,- x 100 = </a:t>
            </a:r>
            <a:r>
              <a:rPr lang="cs-CZ" sz="3600" b="1" u="sng" dirty="0" smtClean="0">
                <a:latin typeface="Times New Roman" pitchFamily="18" charset="0"/>
                <a:cs typeface="Times New Roman" pitchFamily="18" charset="0"/>
              </a:rPr>
              <a:t>20 %</a:t>
            </a:r>
            <a:endParaRPr lang="cs-CZ" sz="3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8012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accent1">
                    <a:satMod val="150000"/>
                  </a:schemeClr>
                </a:solidFill>
              </a:rPr>
              <a:t>Sestavení předběžné kalkulace  </a:t>
            </a:r>
            <a:br>
              <a:rPr lang="cs-CZ" sz="4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sz="4000" dirty="0" smtClean="0">
                <a:solidFill>
                  <a:schemeClr val="accent1">
                    <a:satMod val="150000"/>
                  </a:schemeClr>
                </a:solidFill>
              </a:rPr>
              <a:t>výrobku B</a:t>
            </a: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cs-CZ" sz="31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188" y="2349500"/>
          <a:ext cx="7848872" cy="240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1459"/>
                <a:gridCol w="1587413"/>
              </a:tblGrid>
              <a:tr h="601216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Položka kalkulačního vzorce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Kč</a:t>
                      </a:r>
                      <a:endParaRPr lang="cs-CZ" sz="3200" b="1" dirty="0"/>
                    </a:p>
                  </a:txBody>
                  <a:tcPr/>
                </a:tc>
              </a:tr>
              <a:tr h="601216">
                <a:tc>
                  <a:txBody>
                    <a:bodyPr/>
                    <a:lstStyle/>
                    <a:p>
                      <a:pPr algn="l"/>
                      <a:r>
                        <a:rPr lang="cs-CZ" sz="3200" b="0" dirty="0" smtClean="0"/>
                        <a:t>Přímý materiál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216">
                <a:tc>
                  <a:txBody>
                    <a:bodyPr/>
                    <a:lstStyle/>
                    <a:p>
                      <a:pPr algn="l"/>
                      <a:r>
                        <a:rPr lang="cs-CZ" sz="3200" b="0" dirty="0" smtClean="0"/>
                        <a:t>Přímé mzdy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216">
                <a:tc>
                  <a:txBody>
                    <a:bodyPr/>
                    <a:lstStyle/>
                    <a:p>
                      <a:pPr algn="l"/>
                      <a:r>
                        <a:rPr lang="cs-CZ" sz="3200" b="0" dirty="0" smtClean="0"/>
                        <a:t>Výrobní režie = ….. </a:t>
                      </a:r>
                      <a:r>
                        <a:rPr lang="cs-CZ" sz="3200" b="0" baseline="0" dirty="0" smtClean="0"/>
                        <a:t>% přímých mezd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32933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Sestavení předběžné kalkulace</a:t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cs-CZ" sz="31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188" y="2349500"/>
          <a:ext cx="7848872" cy="240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1459"/>
                <a:gridCol w="1587413"/>
              </a:tblGrid>
              <a:tr h="601216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Položka kalkulačního vzorce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Kč</a:t>
                      </a:r>
                      <a:endParaRPr lang="cs-CZ" sz="3200" b="1" dirty="0"/>
                    </a:p>
                  </a:txBody>
                  <a:tcPr/>
                </a:tc>
              </a:tr>
              <a:tr h="601216">
                <a:tc>
                  <a:txBody>
                    <a:bodyPr/>
                    <a:lstStyle/>
                    <a:p>
                      <a:pPr algn="l"/>
                      <a:r>
                        <a:rPr lang="cs-CZ" sz="3200" b="0" dirty="0" smtClean="0"/>
                        <a:t>Přímý materiál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120,-</a:t>
                      </a:r>
                      <a:endParaRPr lang="cs-CZ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216">
                <a:tc>
                  <a:txBody>
                    <a:bodyPr/>
                    <a:lstStyle/>
                    <a:p>
                      <a:pPr algn="l"/>
                      <a:r>
                        <a:rPr lang="cs-CZ" sz="3200" b="0" dirty="0" smtClean="0"/>
                        <a:t>Přímé mzdy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80,-</a:t>
                      </a:r>
                      <a:endParaRPr lang="cs-CZ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216">
                <a:tc>
                  <a:txBody>
                    <a:bodyPr/>
                    <a:lstStyle/>
                    <a:p>
                      <a:pPr algn="l"/>
                      <a:r>
                        <a:rPr lang="cs-CZ" sz="3200" b="0" dirty="0" smtClean="0"/>
                        <a:t>Výrobní režie = 20</a:t>
                      </a:r>
                      <a:r>
                        <a:rPr lang="cs-CZ" sz="3200" b="0" baseline="0" dirty="0" smtClean="0"/>
                        <a:t> % přímých mezd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16,-</a:t>
                      </a:r>
                      <a:endParaRPr lang="cs-CZ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027988" y="333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7B9899"/>
                </a:solidFill>
                <a:latin typeface="Arial" charset="0"/>
              </a:rPr>
              <a:t>Zdroje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dirty="0" smtClean="0">
                <a:latin typeface="Arial" charset="0"/>
              </a:rPr>
              <a:t>1) </a:t>
            </a:r>
            <a:r>
              <a:rPr lang="cs-CZ" sz="2000" dirty="0" err="1" smtClean="0">
                <a:latin typeface="Arial" charset="0"/>
              </a:rPr>
              <a:t>Štohl</a:t>
            </a:r>
            <a:r>
              <a:rPr lang="cs-CZ" sz="2000" dirty="0" smtClean="0">
                <a:latin typeface="Arial" charset="0"/>
              </a:rPr>
              <a:t>, P. Učebnice účetnictví pro střední školy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dirty="0" smtClean="0">
                <a:latin typeface="Arial" charset="0"/>
              </a:rPr>
              <a:t>     a veřejnost. Znojmo : Nakladatelství </a:t>
            </a:r>
            <a:r>
              <a:rPr lang="cs-CZ" sz="2000" dirty="0" err="1" smtClean="0">
                <a:latin typeface="Arial" charset="0"/>
              </a:rPr>
              <a:t>Štohl</a:t>
            </a:r>
            <a:r>
              <a:rPr lang="cs-CZ" sz="2000" dirty="0" smtClean="0">
                <a:latin typeface="Arial" charset="0"/>
              </a:rPr>
              <a:t> Pavel Ing. </a:t>
            </a:r>
          </a:p>
          <a:p>
            <a:pPr marL="381000" indent="-381000">
              <a:buNone/>
            </a:pPr>
            <a:r>
              <a:rPr lang="cs-CZ" sz="2000" dirty="0" smtClean="0">
                <a:latin typeface="Arial" charset="0"/>
              </a:rPr>
              <a:t>     – vzdělávací středisko. 2012. ISBN </a:t>
            </a:r>
            <a:r>
              <a:rPr lang="cs-CZ" sz="2000" dirty="0">
                <a:latin typeface="Arial" charset="0"/>
              </a:rPr>
              <a:t>978-80-903915-3-6</a:t>
            </a:r>
          </a:p>
          <a:p>
            <a:pPr marL="381000" indent="-381000">
              <a:buNone/>
            </a:pPr>
            <a:r>
              <a:rPr lang="cs-CZ" sz="2000" dirty="0">
                <a:latin typeface="Arial" charset="0"/>
              </a:rPr>
              <a:t>2 http://business.center.cz/business/pojmy</a:t>
            </a:r>
            <a:endParaRPr lang="cs-CZ" sz="2000" dirty="0" smtClean="0">
              <a:latin typeface="Arial" charset="0"/>
            </a:endParaRPr>
          </a:p>
          <a:p>
            <a:pPr marL="381000" indent="-381000">
              <a:buNone/>
            </a:pPr>
            <a:r>
              <a:rPr lang="cs-CZ" sz="2000" dirty="0" smtClean="0">
                <a:latin typeface="Arial" charset="0"/>
              </a:rPr>
              <a:t>3) </a:t>
            </a:r>
            <a:r>
              <a:rPr lang="cs-CZ" sz="2000" dirty="0">
                <a:latin typeface="Arial" charset="0"/>
                <a:hlinkClick r:id="rId2"/>
              </a:rPr>
              <a:t>http://</a:t>
            </a:r>
            <a:r>
              <a:rPr lang="cs-CZ" sz="2000" dirty="0" smtClean="0">
                <a:latin typeface="Arial" charset="0"/>
                <a:hlinkClick r:id="rId2"/>
              </a:rPr>
              <a:t>www.zakonyprolidi.cz/cs/2009-450</a:t>
            </a:r>
            <a:endParaRPr lang="cs-CZ" sz="2000" dirty="0" smtClean="0">
              <a:latin typeface="Arial" charset="0"/>
            </a:endParaRPr>
          </a:p>
          <a:p>
            <a:pPr marL="381000" indent="-381000">
              <a:buNone/>
            </a:pPr>
            <a:endParaRPr lang="cs-CZ" dirty="0" smtClean="0"/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z="2400" dirty="0" smtClean="0">
              <a:latin typeface="Arial" charset="0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1747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algn="ctr" defTabSz="808038"/>
            <a:r>
              <a:rPr lang="cs-CZ" sz="4000">
                <a:solidFill>
                  <a:srgbClr val="FFFF66"/>
                </a:solidFill>
                <a:cs typeface="Arial" charset="0"/>
              </a:rPr>
              <a:t>Kalkulace přirážková - příklad</a:t>
            </a:r>
          </a:p>
        </p:txBody>
      </p:sp>
      <p:pic>
        <p:nvPicPr>
          <p:cNvPr id="31748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4950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503238" y="4835525"/>
            <a:ext cx="42052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31750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31751" name="TextovéPole 6"/>
          <p:cNvSpPr txBox="1">
            <a:spLocks noChangeArrowheads="1"/>
          </p:cNvSpPr>
          <p:nvPr/>
        </p:nvSpPr>
        <p:spPr bwMode="auto">
          <a:xfrm>
            <a:off x="503238" y="3533775"/>
            <a:ext cx="13477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31752" name="TextovéPole 7"/>
          <p:cNvSpPr txBox="1">
            <a:spLocks noChangeArrowheads="1"/>
          </p:cNvSpPr>
          <p:nvPr/>
        </p:nvSpPr>
        <p:spPr bwMode="auto">
          <a:xfrm>
            <a:off x="492125" y="2708275"/>
            <a:ext cx="26050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31753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Anotace:</a:t>
            </a:r>
          </a:p>
        </p:txBody>
      </p:sp>
      <p:sp>
        <p:nvSpPr>
          <p:cNvPr id="31754" name="TextovéPole 9"/>
          <p:cNvSpPr txBox="1">
            <a:spLocks noChangeArrowheads="1"/>
          </p:cNvSpPr>
          <p:nvPr/>
        </p:nvSpPr>
        <p:spPr bwMode="auto">
          <a:xfrm>
            <a:off x="2851150" y="3533775"/>
            <a:ext cx="1784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4. ročník</a:t>
            </a:r>
          </a:p>
        </p:txBody>
      </p:sp>
      <p:sp>
        <p:nvSpPr>
          <p:cNvPr id="31755" name="TextovéPole 10"/>
          <p:cNvSpPr txBox="1">
            <a:spLocks noChangeArrowheads="1"/>
          </p:cNvSpPr>
          <p:nvPr/>
        </p:nvSpPr>
        <p:spPr bwMode="auto">
          <a:xfrm>
            <a:off x="2851150" y="2709863"/>
            <a:ext cx="2035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Účetnictví</a:t>
            </a:r>
          </a:p>
        </p:txBody>
      </p:sp>
      <p:sp>
        <p:nvSpPr>
          <p:cNvPr id="31756" name="TextovéPole 11"/>
          <p:cNvSpPr txBox="1">
            <a:spLocks noChangeArrowheads="1"/>
          </p:cNvSpPr>
          <p:nvPr/>
        </p:nvSpPr>
        <p:spPr bwMode="auto">
          <a:xfrm>
            <a:off x="3922713" y="4835525"/>
            <a:ext cx="4070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Ing. Hana Samcová</a:t>
            </a:r>
          </a:p>
        </p:txBody>
      </p:sp>
      <p:sp>
        <p:nvSpPr>
          <p:cNvPr id="31757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pt-BR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31758" name="TextovéPole 8"/>
          <p:cNvSpPr txBox="1">
            <a:spLocks noChangeArrowheads="1"/>
          </p:cNvSpPr>
          <p:nvPr/>
        </p:nvSpPr>
        <p:spPr bwMode="auto">
          <a:xfrm>
            <a:off x="2851150" y="3965575"/>
            <a:ext cx="58975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Rozvrhová základna, režijní přirážka, přímé </a:t>
            </a:r>
          </a:p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a režijní náklady</a:t>
            </a:r>
          </a:p>
        </p:txBody>
      </p:sp>
      <p:sp>
        <p:nvSpPr>
          <p:cNvPr id="31759" name="TextovéPole 7"/>
          <p:cNvSpPr txBox="1">
            <a:spLocks noChangeArrowheads="1"/>
          </p:cNvSpPr>
          <p:nvPr/>
        </p:nvSpPr>
        <p:spPr bwMode="auto">
          <a:xfrm>
            <a:off x="490538" y="3101975"/>
            <a:ext cx="26050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Tematická oblast:</a:t>
            </a:r>
          </a:p>
        </p:txBody>
      </p:sp>
      <p:sp>
        <p:nvSpPr>
          <p:cNvPr id="31760" name="TextovéPole 10"/>
          <p:cNvSpPr txBox="1">
            <a:spLocks noChangeArrowheads="1"/>
          </p:cNvSpPr>
          <p:nvPr/>
        </p:nvSpPr>
        <p:spPr bwMode="auto">
          <a:xfrm>
            <a:off x="2849563" y="3103563"/>
            <a:ext cx="56816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Vnitropodnikové účetnictví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Postup při sestavení </a:t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přirážkové kalkulace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512" y="1775191"/>
          <a:ext cx="8712968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Volba rozvrhové základny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8434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Možnosti při volbě rozvrhové základny: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Režijní náklady se budou „chovat - vyvíjet“ jako 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zvolená rozvrhová základna.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899592" y="2492896"/>
          <a:ext cx="734481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Podle jakého hlediska volíme rozvrhovou základnu: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Hledáme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vazbu – vztah – rozhodující význam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rozvrhové základny v daném výrobním procesu.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2800" i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i="1" dirty="0" smtClean="0"/>
              <a:t>Příklad: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800" b="1" dirty="0" smtClean="0"/>
              <a:t>Ruční zakázková výroba </a:t>
            </a:r>
            <a:r>
              <a:rPr lang="cs-CZ" sz="2800" dirty="0" smtClean="0"/>
              <a:t>– rozvrhová základna         = přímé mzdy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800" b="1" dirty="0" smtClean="0"/>
              <a:t>Automatizované výrobní procesy</a:t>
            </a:r>
            <a:r>
              <a:rPr lang="cs-CZ" sz="2800" dirty="0" smtClean="0"/>
              <a:t> v nichž rozhodující význam má kvalita základního materiálu – rozvrhová základna = přímý materiál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26254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Výpočet režijní přirážky v %</a:t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bě veličiny se vztahují k celkovému objemu výroby: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1835150" y="3141663"/>
            <a:ext cx="5113338" cy="2228850"/>
          </a:xfrm>
          <a:ln w="76200">
            <a:solidFill>
              <a:srgbClr val="C00000"/>
            </a:solidFill>
          </a:ln>
        </p:spPr>
        <p:txBody>
          <a:bodyPr anchor="ctr"/>
          <a:lstStyle/>
          <a:p>
            <a:pPr algn="ctr">
              <a:buFont typeface="Wingdings 2" pitchFamily="18" charset="2"/>
              <a:buNone/>
            </a:pPr>
            <a:r>
              <a:rPr lang="cs-CZ" b="1" u="sng" smtClean="0"/>
              <a:t> rozpočtovaná režie  x  100</a:t>
            </a:r>
          </a:p>
          <a:p>
            <a:pPr algn="ctr">
              <a:buFont typeface="Wingdings 2" pitchFamily="18" charset="2"/>
              <a:buNone/>
            </a:pPr>
            <a:r>
              <a:rPr lang="cs-CZ" b="1" smtClean="0"/>
              <a:t>rozvrhová základna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Dosazení do vzorce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625975"/>
          </a:xfrm>
        </p:spPr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b="1" i="1" dirty="0" smtClean="0">
                <a:solidFill>
                  <a:schemeClr val="accent3">
                    <a:lumMod val="50000"/>
                  </a:schemeClr>
                </a:solidFill>
              </a:rPr>
              <a:t>Rozpočtovaná režie</a:t>
            </a:r>
            <a:r>
              <a:rPr lang="cs-CZ" b="1" dirty="0" smtClean="0"/>
              <a:t>: </a:t>
            </a:r>
            <a:r>
              <a:rPr lang="cs-CZ" dirty="0" smtClean="0"/>
              <a:t>částka příslušné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režie</a:t>
            </a:r>
            <a:r>
              <a:rPr lang="cs-CZ" dirty="0" smtClean="0"/>
              <a:t> na celý objem výroby je uvedena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v rozpočtu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b="1" i="1" dirty="0" smtClean="0">
                <a:solidFill>
                  <a:schemeClr val="accent3">
                    <a:lumMod val="50000"/>
                  </a:schemeClr>
                </a:solidFill>
              </a:rPr>
              <a:t>Rozvrhová základna: </a:t>
            </a:r>
            <a:r>
              <a:rPr lang="cs-CZ" dirty="0" smtClean="0"/>
              <a:t>částka přímých nákladů z kalkulace se vynásobí objemem plánované výroby, a to pro všechny výrobky  v plánovaném výrobním programu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84150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Dosazení režijní přirážky </a:t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do kalkulace</a:t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cs-CZ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Rozvrhová základna pro výrobní režii jsou </a:t>
            </a:r>
            <a:br>
              <a:rPr lang="cs-CZ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přímé mzdy, režijní přirážka je 20 %:</a:t>
            </a:r>
            <a:endParaRPr lang="cs-CZ" sz="31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87450" y="3644900"/>
          <a:ext cx="640871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Položka kalkulačního vzorce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Kč</a:t>
                      </a:r>
                      <a:endParaRPr lang="cs-CZ" sz="2400" b="1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pPr algn="l"/>
                      <a:r>
                        <a:rPr lang="cs-CZ" sz="2400" b="0" dirty="0" smtClean="0"/>
                        <a:t>Přímý materiál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120,-</a:t>
                      </a:r>
                      <a:endParaRPr lang="cs-CZ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b="0" dirty="0" smtClean="0"/>
                        <a:t>Přímé mzdy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80,-</a:t>
                      </a:r>
                      <a:endParaRPr lang="cs-CZ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b="0" dirty="0" smtClean="0"/>
                        <a:t>Výrobní režie = 20</a:t>
                      </a:r>
                      <a:r>
                        <a:rPr lang="cs-CZ" sz="2400" b="0" baseline="0" dirty="0" smtClean="0"/>
                        <a:t> % přímých mezd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16,-</a:t>
                      </a:r>
                      <a:endParaRPr lang="cs-CZ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Příklad - zadání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Zvolená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rozvrhová základna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výpočet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výrobní režie je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přímý materiál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Rozpočtovaná výrobní režie je 40 000,- Kč.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Plánovaný objem výroby je 1 000 ks výrobků.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Podle výpočtu na základě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hospodářských norem činí přímé náklady: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16013" y="5229225"/>
          <a:ext cx="667206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5"/>
                <a:gridCol w="1783747"/>
                <a:gridCol w="22240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Kalkulační</a:t>
                      </a:r>
                      <a:r>
                        <a:rPr lang="cs-CZ" sz="2400" baseline="0" dirty="0" smtClean="0"/>
                        <a:t> položka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Výrobek 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Výrobek B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Přímý</a:t>
                      </a:r>
                      <a:r>
                        <a:rPr lang="cs-CZ" sz="2400" baseline="0" dirty="0" smtClean="0"/>
                        <a:t> materiál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80,-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120,-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Přímé mzdy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60,-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80,-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</TotalTime>
  <Words>456</Words>
  <Application>Microsoft Office PowerPoint</Application>
  <PresentationFormat>Předvádění na obrazovce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</vt:lpstr>
      <vt:lpstr>Prezentace aplikace PowerPoint</vt:lpstr>
      <vt:lpstr>Prezentace aplikace PowerPoint</vt:lpstr>
      <vt:lpstr>Postup při sestavení  přirážkové kalkulace</vt:lpstr>
      <vt:lpstr>Volba rozvrhové základny</vt:lpstr>
      <vt:lpstr>Podle jakého hlediska volíme rozvrhovou základnu:</vt:lpstr>
      <vt:lpstr>Výpočet režijní přirážky v %  Obě veličiny se vztahují k celkovému objemu výroby: </vt:lpstr>
      <vt:lpstr>Dosazení do vzorce</vt:lpstr>
      <vt:lpstr>Dosazení režijní přirážky  do kalkulace  Rozvrhová základna pro výrobní režii jsou  přímé mzdy, režijní přirážka je 20 %:</vt:lpstr>
      <vt:lpstr>Příklad - zadání</vt:lpstr>
      <vt:lpstr>Příklad - výpočet režijní přirážky</vt:lpstr>
      <vt:lpstr>Sestavení předběžné kalkulace   výrobku B  </vt:lpstr>
      <vt:lpstr>Sestavení předběžné kalkulace  </vt:lpstr>
      <vt:lpstr>Zdroje</vt:lpstr>
    </vt:vector>
  </TitlesOfParts>
  <Company>OA Tábor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Kalkulace přirážková - příklad</dc:title>
  <dc:creator>OA</dc:creator>
  <cp:lastModifiedBy>admin</cp:lastModifiedBy>
  <cp:revision>15</cp:revision>
  <dcterms:created xsi:type="dcterms:W3CDTF">2013-06-06T12:01:18Z</dcterms:created>
  <dcterms:modified xsi:type="dcterms:W3CDTF">2013-07-18T12:05:27Z</dcterms:modified>
</cp:coreProperties>
</file>