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  <p:sldId id="265" r:id="rId4"/>
    <p:sldId id="269" r:id="rId5"/>
    <p:sldId id="270" r:id="rId6"/>
    <p:sldId id="266" r:id="rId7"/>
    <p:sldId id="271" r:id="rId8"/>
    <p:sldId id="272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Střední styl 1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39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6D8C-CE6B-4F86-9E29-CCE048840BE8}" type="datetimeFigureOut">
              <a:rPr lang="cs-CZ" smtClean="0"/>
              <a:pPr/>
              <a:t>11.12.2013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35051-B8CA-47FD-A068-2E38C6AF52E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6D8C-CE6B-4F86-9E29-CCE048840BE8}" type="datetimeFigureOut">
              <a:rPr lang="cs-CZ" smtClean="0"/>
              <a:pPr/>
              <a:t>11.12.2013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35051-B8CA-47FD-A068-2E38C6AF52E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6D8C-CE6B-4F86-9E29-CCE048840BE8}" type="datetimeFigureOut">
              <a:rPr lang="cs-CZ" smtClean="0"/>
              <a:pPr/>
              <a:t>11.12.2013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35051-B8CA-47FD-A068-2E38C6AF52E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6D8C-CE6B-4F86-9E29-CCE048840BE8}" type="datetimeFigureOut">
              <a:rPr lang="cs-CZ" smtClean="0"/>
              <a:pPr/>
              <a:t>11.12.2013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35051-B8CA-47FD-A068-2E38C6AF52E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6D8C-CE6B-4F86-9E29-CCE048840BE8}" type="datetimeFigureOut">
              <a:rPr lang="cs-CZ" smtClean="0"/>
              <a:pPr/>
              <a:t>11.12.2013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8735051-B8CA-47FD-A068-2E38C6AF52E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6D8C-CE6B-4F86-9E29-CCE048840BE8}" type="datetimeFigureOut">
              <a:rPr lang="cs-CZ" smtClean="0"/>
              <a:pPr/>
              <a:t>11.12.2013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35051-B8CA-47FD-A068-2E38C6AF52E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6D8C-CE6B-4F86-9E29-CCE048840BE8}" type="datetimeFigureOut">
              <a:rPr lang="cs-CZ" smtClean="0"/>
              <a:pPr/>
              <a:t>11.12.2013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35051-B8CA-47FD-A068-2E38C6AF52E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6D8C-CE6B-4F86-9E29-CCE048840BE8}" type="datetimeFigureOut">
              <a:rPr lang="cs-CZ" smtClean="0"/>
              <a:pPr/>
              <a:t>11.12.2013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35051-B8CA-47FD-A068-2E38C6AF52E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6D8C-CE6B-4F86-9E29-CCE048840BE8}" type="datetimeFigureOut">
              <a:rPr lang="cs-CZ" smtClean="0"/>
              <a:pPr/>
              <a:t>11.12.2013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35051-B8CA-47FD-A068-2E38C6AF52E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6D8C-CE6B-4F86-9E29-CCE048840BE8}" type="datetimeFigureOut">
              <a:rPr lang="cs-CZ" smtClean="0"/>
              <a:pPr/>
              <a:t>11.12.2013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35051-B8CA-47FD-A068-2E38C6AF52E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cs-CZ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Kliknutím na ikonu přidáte obrázek.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6D8C-CE6B-4F86-9E29-CCE048840BE8}" type="datetimeFigureOut">
              <a:rPr lang="cs-CZ" smtClean="0"/>
              <a:pPr/>
              <a:t>11.12.2013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35051-B8CA-47FD-A068-2E38C6AF52E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CB36D8C-CE6B-4F86-9E29-CCE048840BE8}" type="datetimeFigureOut">
              <a:rPr lang="cs-CZ" smtClean="0"/>
              <a:pPr/>
              <a:t>11.12.2013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8735051-B8CA-47FD-A068-2E38C6AF52E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Obrázek 1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42875"/>
            <a:ext cx="8820150" cy="206216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3314" name="TextovéPole 2"/>
          <p:cNvSpPr txBox="1">
            <a:spLocks noChangeArrowheads="1"/>
          </p:cNvSpPr>
          <p:nvPr/>
        </p:nvSpPr>
        <p:spPr bwMode="auto">
          <a:xfrm>
            <a:off x="356667" y="388938"/>
            <a:ext cx="8489950" cy="145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pPr algn="ctr"/>
            <a:r>
              <a:rPr lang="cs-CZ" sz="6400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Výukový materiál</a:t>
            </a:r>
          </a:p>
          <a:p>
            <a:pPr algn="ctr"/>
            <a:r>
              <a:rPr lang="cs-CZ" sz="2500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zpracovaný v rámci projektu</a:t>
            </a:r>
          </a:p>
        </p:txBody>
      </p:sp>
      <p:pic>
        <p:nvPicPr>
          <p:cNvPr id="13315" name="Obrázek 3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330450"/>
            <a:ext cx="8820150" cy="411956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3316" name="TextovéPole 4"/>
          <p:cNvSpPr txBox="1">
            <a:spLocks noChangeArrowheads="1"/>
          </p:cNvSpPr>
          <p:nvPr/>
        </p:nvSpPr>
        <p:spPr bwMode="auto">
          <a:xfrm>
            <a:off x="899592" y="4398963"/>
            <a:ext cx="16906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Označení:</a:t>
            </a:r>
            <a:endParaRPr lang="cs-CZ" sz="21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7" name="TextovéPole 5"/>
          <p:cNvSpPr txBox="1">
            <a:spLocks noChangeArrowheads="1"/>
          </p:cNvSpPr>
          <p:nvPr/>
        </p:nvSpPr>
        <p:spPr bwMode="auto">
          <a:xfrm>
            <a:off x="6980012" y="4398963"/>
            <a:ext cx="1476723" cy="404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723" tIns="40361" rIns="80723" bIns="40361">
            <a:spAutoFit/>
          </a:bodyPr>
          <a:lstStyle/>
          <a:p>
            <a:r>
              <a:rPr lang="cs-CZ" sz="21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Sada:   </a:t>
            </a:r>
            <a:r>
              <a:rPr lang="cs-CZ" sz="21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endParaRPr lang="cs-CZ" sz="21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8" name="TextovéPole 6"/>
          <p:cNvSpPr txBox="1">
            <a:spLocks noChangeArrowheads="1"/>
          </p:cNvSpPr>
          <p:nvPr/>
        </p:nvSpPr>
        <p:spPr bwMode="auto">
          <a:xfrm>
            <a:off x="899592" y="4854575"/>
            <a:ext cx="2765425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Ověření ve výuce:</a:t>
            </a:r>
          </a:p>
        </p:txBody>
      </p:sp>
      <p:sp>
        <p:nvSpPr>
          <p:cNvPr id="13319" name="TextovéPole 7"/>
          <p:cNvSpPr txBox="1">
            <a:spLocks noChangeArrowheads="1"/>
          </p:cNvSpPr>
          <p:nvPr/>
        </p:nvSpPr>
        <p:spPr bwMode="auto">
          <a:xfrm>
            <a:off x="6973663" y="4854575"/>
            <a:ext cx="1166813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Třída:</a:t>
            </a:r>
          </a:p>
        </p:txBody>
      </p:sp>
      <p:sp>
        <p:nvSpPr>
          <p:cNvPr id="13320" name="TextovéPole 8"/>
          <p:cNvSpPr txBox="1">
            <a:spLocks noChangeArrowheads="1"/>
          </p:cNvSpPr>
          <p:nvPr/>
        </p:nvSpPr>
        <p:spPr bwMode="auto">
          <a:xfrm>
            <a:off x="899592" y="5329238"/>
            <a:ext cx="1325562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Datum:</a:t>
            </a:r>
          </a:p>
        </p:txBody>
      </p:sp>
      <p:sp>
        <p:nvSpPr>
          <p:cNvPr id="13321" name="TextovéPole 9"/>
          <p:cNvSpPr txBox="1">
            <a:spLocks noChangeArrowheads="1"/>
          </p:cNvSpPr>
          <p:nvPr/>
        </p:nvSpPr>
        <p:spPr bwMode="auto">
          <a:xfrm>
            <a:off x="899592" y="3925888"/>
            <a:ext cx="3794125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Registrační </a:t>
            </a:r>
            <a:r>
              <a:rPr lang="cs-CZ" sz="2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číslo projektu:</a:t>
            </a:r>
          </a:p>
        </p:txBody>
      </p:sp>
      <p:pic>
        <p:nvPicPr>
          <p:cNvPr id="13322" name="Obrázek 10"/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71650" y="2614613"/>
            <a:ext cx="5737225" cy="1006475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3323" name="TextovéPole 11"/>
          <p:cNvSpPr txBox="1">
            <a:spLocks noChangeArrowheads="1"/>
          </p:cNvSpPr>
          <p:nvPr/>
        </p:nvSpPr>
        <p:spPr bwMode="auto">
          <a:xfrm>
            <a:off x="4425627" y="3925888"/>
            <a:ext cx="4175125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CZ.1.07/1.5.00/34.0199</a:t>
            </a:r>
          </a:p>
        </p:txBody>
      </p:sp>
      <p:sp>
        <p:nvSpPr>
          <p:cNvPr id="13325" name="TextovéPole 13"/>
          <p:cNvSpPr txBox="1">
            <a:spLocks noChangeArrowheads="1"/>
          </p:cNvSpPr>
          <p:nvPr/>
        </p:nvSpPr>
        <p:spPr bwMode="auto">
          <a:xfrm>
            <a:off x="2321917" y="4398963"/>
            <a:ext cx="4478635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723" tIns="40361" rIns="80723" bIns="40361">
            <a:spAutoFit/>
          </a:bodyPr>
          <a:lstStyle/>
          <a:p>
            <a:r>
              <a:rPr lang="cs-CZ" sz="2100" b="1" dirty="0" smtClean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VY_32_INOVACE_ANJ_VL_3_20</a:t>
            </a:r>
            <a:endParaRPr lang="cs-CZ" sz="2100" b="1" dirty="0">
              <a:solidFill>
                <a:srgbClr val="FFFF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26" name="TextovéPole 14"/>
          <p:cNvSpPr txBox="1">
            <a:spLocks noChangeArrowheads="1"/>
          </p:cNvSpPr>
          <p:nvPr/>
        </p:nvSpPr>
        <p:spPr bwMode="auto">
          <a:xfrm>
            <a:off x="3357042" y="4872038"/>
            <a:ext cx="16652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 dirty="0" smtClean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12. 11. 2013</a:t>
            </a:r>
            <a:endParaRPr lang="cs-CZ" sz="2100" b="1" dirty="0">
              <a:solidFill>
                <a:srgbClr val="FFFF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27" name="TextovéPole 15"/>
          <p:cNvSpPr txBox="1">
            <a:spLocks noChangeArrowheads="1"/>
          </p:cNvSpPr>
          <p:nvPr/>
        </p:nvSpPr>
        <p:spPr bwMode="auto">
          <a:xfrm>
            <a:off x="7830914" y="4854575"/>
            <a:ext cx="701526" cy="404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723" tIns="40361" rIns="80723" bIns="40361">
            <a:spAutoFit/>
          </a:bodyPr>
          <a:lstStyle/>
          <a:p>
            <a:r>
              <a:rPr lang="cs-CZ" sz="2100" b="1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cs-CZ" sz="2100" b="1" dirty="0" smtClean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</a:t>
            </a:r>
            <a:endParaRPr lang="cs-CZ" sz="2100" b="1" dirty="0">
              <a:solidFill>
                <a:srgbClr val="FFFF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28" name="TextovéPole 16"/>
          <p:cNvSpPr txBox="1">
            <a:spLocks noChangeArrowheads="1"/>
          </p:cNvSpPr>
          <p:nvPr/>
        </p:nvSpPr>
        <p:spPr bwMode="auto">
          <a:xfrm>
            <a:off x="1954213" y="5329238"/>
            <a:ext cx="190500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20. 10. </a:t>
            </a:r>
            <a:r>
              <a:rPr lang="cs-CZ" sz="2100" b="1" dirty="0" smtClean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2013</a:t>
            </a:r>
            <a:endParaRPr lang="cs-CZ" sz="2100" b="1" dirty="0">
              <a:solidFill>
                <a:srgbClr val="FFFF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62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Obrázek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88" y="185738"/>
            <a:ext cx="8820150" cy="206375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446088" y="514350"/>
            <a:ext cx="8251825" cy="1451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cs-CZ" altLang="cs-CZ" sz="6400" dirty="0" smtClean="0">
                <a:solidFill>
                  <a:srgbClr val="FFFF66"/>
                </a:solidFill>
                <a:latin typeface="Arial" charset="0"/>
              </a:rPr>
              <a:t>Slovesná vazby</a:t>
            </a:r>
            <a:endParaRPr lang="cs-CZ" altLang="cs-CZ" sz="5400" dirty="0" smtClean="0">
              <a:solidFill>
                <a:srgbClr val="FFFF66"/>
              </a:solidFill>
              <a:latin typeface="Arial" charset="0"/>
            </a:endParaRPr>
          </a:p>
          <a:p>
            <a:pPr algn="ctr" eaLnBrk="1" hangingPunct="1"/>
            <a:r>
              <a:rPr lang="cs-CZ" altLang="cs-CZ" sz="2500" dirty="0" smtClean="0">
                <a:solidFill>
                  <a:srgbClr val="FFFF66"/>
                </a:solidFill>
                <a:latin typeface="Arial" charset="0"/>
              </a:rPr>
              <a:t>Verb + to-infinitive </a:t>
            </a:r>
            <a:r>
              <a:rPr lang="cs-CZ" altLang="cs-CZ" sz="2500" dirty="0" err="1" smtClean="0">
                <a:solidFill>
                  <a:srgbClr val="FFFF66"/>
                </a:solidFill>
                <a:latin typeface="Arial" charset="0"/>
              </a:rPr>
              <a:t>or</a:t>
            </a:r>
            <a:r>
              <a:rPr lang="cs-CZ" altLang="cs-CZ" sz="2500" dirty="0" smtClean="0">
                <a:solidFill>
                  <a:srgbClr val="FFFF66"/>
                </a:solidFill>
                <a:latin typeface="Arial" charset="0"/>
              </a:rPr>
              <a:t> –</a:t>
            </a:r>
            <a:r>
              <a:rPr lang="cs-CZ" altLang="cs-CZ" sz="2500" dirty="0" err="1" smtClean="0">
                <a:solidFill>
                  <a:srgbClr val="FFFF66"/>
                </a:solidFill>
                <a:latin typeface="Arial" charset="0"/>
              </a:rPr>
              <a:t>ing</a:t>
            </a:r>
            <a:r>
              <a:rPr lang="cs-CZ" altLang="cs-CZ" sz="2500" dirty="0" smtClean="0">
                <a:solidFill>
                  <a:srgbClr val="FFFF66"/>
                </a:solidFill>
                <a:latin typeface="Arial" charset="0"/>
              </a:rPr>
              <a:t> </a:t>
            </a:r>
            <a:r>
              <a:rPr lang="cs-CZ" altLang="cs-CZ" sz="2500" dirty="0" err="1" smtClean="0">
                <a:solidFill>
                  <a:srgbClr val="FFFF66"/>
                </a:solidFill>
                <a:latin typeface="Arial" charset="0"/>
              </a:rPr>
              <a:t>form</a:t>
            </a:r>
            <a:endParaRPr lang="cs-CZ" altLang="cs-CZ" sz="2500" dirty="0">
              <a:solidFill>
                <a:srgbClr val="FFFF66"/>
              </a:solidFill>
              <a:latin typeface="Arial" charset="0"/>
            </a:endParaRPr>
          </a:p>
        </p:txBody>
      </p:sp>
      <p:pic>
        <p:nvPicPr>
          <p:cNvPr id="3076" name="Obrázek 3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349500"/>
            <a:ext cx="8820150" cy="4119563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503238" y="4835525"/>
            <a:ext cx="4205287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2100" b="1">
                <a:solidFill>
                  <a:srgbClr val="FFFFFF"/>
                </a:solidFill>
                <a:latin typeface="Arial" charset="0"/>
              </a:rPr>
              <a:t>Jméno autora (vč. titulu):</a:t>
            </a: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514350" y="5272088"/>
            <a:ext cx="232886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2100" b="1">
                <a:solidFill>
                  <a:srgbClr val="FFFFFF"/>
                </a:solidFill>
                <a:latin typeface="Arial" charset="0"/>
              </a:rPr>
              <a:t>Škola – adresa:</a:t>
            </a:r>
          </a:p>
        </p:txBody>
      </p:sp>
      <p:sp>
        <p:nvSpPr>
          <p:cNvPr id="3079" name="TextovéPole 6"/>
          <p:cNvSpPr txBox="1">
            <a:spLocks noChangeArrowheads="1"/>
          </p:cNvSpPr>
          <p:nvPr/>
        </p:nvSpPr>
        <p:spPr bwMode="auto">
          <a:xfrm>
            <a:off x="503238" y="3533775"/>
            <a:ext cx="1347787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2100" b="1">
                <a:solidFill>
                  <a:srgbClr val="FFFFFF"/>
                </a:solidFill>
                <a:latin typeface="Arial" charset="0"/>
              </a:rPr>
              <a:t>Ročník:</a:t>
            </a:r>
          </a:p>
        </p:txBody>
      </p:sp>
      <p:sp>
        <p:nvSpPr>
          <p:cNvPr id="3080" name="TextovéPole 7"/>
          <p:cNvSpPr txBox="1">
            <a:spLocks noChangeArrowheads="1"/>
          </p:cNvSpPr>
          <p:nvPr/>
        </p:nvSpPr>
        <p:spPr bwMode="auto">
          <a:xfrm>
            <a:off x="492125" y="2708275"/>
            <a:ext cx="26050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2100" b="1">
                <a:solidFill>
                  <a:srgbClr val="FFFFFF"/>
                </a:solidFill>
                <a:latin typeface="Arial" charset="0"/>
              </a:rPr>
              <a:t>Předmět:</a:t>
            </a:r>
          </a:p>
        </p:txBody>
      </p:sp>
      <p:sp>
        <p:nvSpPr>
          <p:cNvPr id="3081" name="TextovéPole 8"/>
          <p:cNvSpPr txBox="1">
            <a:spLocks noChangeArrowheads="1"/>
          </p:cNvSpPr>
          <p:nvPr/>
        </p:nvSpPr>
        <p:spPr bwMode="auto">
          <a:xfrm>
            <a:off x="503238" y="3965575"/>
            <a:ext cx="22177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2100" b="1">
                <a:solidFill>
                  <a:srgbClr val="FFFFFF"/>
                </a:solidFill>
                <a:latin typeface="Arial" charset="0"/>
              </a:rPr>
              <a:t>Anotace:</a:t>
            </a:r>
          </a:p>
        </p:txBody>
      </p:sp>
      <p:sp>
        <p:nvSpPr>
          <p:cNvPr id="3082" name="TextovéPole 9"/>
          <p:cNvSpPr txBox="1">
            <a:spLocks noChangeArrowheads="1"/>
          </p:cNvSpPr>
          <p:nvPr/>
        </p:nvSpPr>
        <p:spPr bwMode="auto">
          <a:xfrm>
            <a:off x="2851150" y="3533775"/>
            <a:ext cx="1784350" cy="404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2100" b="1" dirty="0" smtClean="0">
                <a:solidFill>
                  <a:srgbClr val="FFFF66"/>
                </a:solidFill>
                <a:latin typeface="Arial" charset="0"/>
              </a:rPr>
              <a:t>1. </a:t>
            </a:r>
            <a:r>
              <a:rPr lang="cs-CZ" altLang="cs-CZ" sz="2100" b="1" dirty="0">
                <a:solidFill>
                  <a:srgbClr val="FFFF66"/>
                </a:solidFill>
                <a:latin typeface="Arial" charset="0"/>
              </a:rPr>
              <a:t>ročník</a:t>
            </a:r>
          </a:p>
        </p:txBody>
      </p:sp>
      <p:sp>
        <p:nvSpPr>
          <p:cNvPr id="3083" name="TextovéPole 10"/>
          <p:cNvSpPr txBox="1">
            <a:spLocks noChangeArrowheads="1"/>
          </p:cNvSpPr>
          <p:nvPr/>
        </p:nvSpPr>
        <p:spPr bwMode="auto">
          <a:xfrm>
            <a:off x="2851150" y="2709863"/>
            <a:ext cx="2035175" cy="404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2100" b="1" dirty="0" smtClean="0">
                <a:solidFill>
                  <a:srgbClr val="FFFF66"/>
                </a:solidFill>
                <a:latin typeface="Arial" charset="0"/>
              </a:rPr>
              <a:t>Anglický jazyk</a:t>
            </a:r>
            <a:endParaRPr lang="cs-CZ" altLang="cs-CZ" sz="2100" b="1" dirty="0">
              <a:solidFill>
                <a:srgbClr val="FFFF66"/>
              </a:solidFill>
              <a:latin typeface="Arial" charset="0"/>
            </a:endParaRPr>
          </a:p>
        </p:txBody>
      </p:sp>
      <p:sp>
        <p:nvSpPr>
          <p:cNvPr id="3084" name="TextovéPole 11"/>
          <p:cNvSpPr txBox="1">
            <a:spLocks noChangeArrowheads="1"/>
          </p:cNvSpPr>
          <p:nvPr/>
        </p:nvSpPr>
        <p:spPr bwMode="auto">
          <a:xfrm>
            <a:off x="3922713" y="4835525"/>
            <a:ext cx="4070350" cy="404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2100" b="1" dirty="0">
                <a:solidFill>
                  <a:srgbClr val="FFFF66"/>
                </a:solidFill>
                <a:latin typeface="Arial" charset="0"/>
              </a:rPr>
              <a:t>Mgr. </a:t>
            </a:r>
            <a:r>
              <a:rPr lang="cs-CZ" altLang="cs-CZ" sz="2100" b="1" dirty="0" smtClean="0">
                <a:solidFill>
                  <a:srgbClr val="FFFF66"/>
                </a:solidFill>
                <a:latin typeface="Arial" charset="0"/>
              </a:rPr>
              <a:t>Radka Volfová</a:t>
            </a:r>
            <a:endParaRPr lang="cs-CZ" altLang="cs-CZ" sz="2100" b="1" dirty="0">
              <a:solidFill>
                <a:srgbClr val="FFFF66"/>
              </a:solidFill>
              <a:latin typeface="Arial" charset="0"/>
            </a:endParaRPr>
          </a:p>
        </p:txBody>
      </p:sp>
      <p:sp>
        <p:nvSpPr>
          <p:cNvPr id="3085" name="TextovéPole 12"/>
          <p:cNvSpPr txBox="1">
            <a:spLocks noChangeArrowheads="1"/>
          </p:cNvSpPr>
          <p:nvPr/>
        </p:nvSpPr>
        <p:spPr bwMode="auto">
          <a:xfrm>
            <a:off x="2693988" y="5272088"/>
            <a:ext cx="5005387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pt-BR" altLang="cs-CZ" sz="2100" b="1">
                <a:solidFill>
                  <a:srgbClr val="FFFF66"/>
                </a:solidFill>
                <a:latin typeface="Arial" charset="0"/>
              </a:rPr>
              <a:t>OA a VOŠE Tábor, Jiráskova 1615</a:t>
            </a:r>
            <a:endParaRPr lang="cs-CZ" altLang="cs-CZ" sz="2100" b="1">
              <a:solidFill>
                <a:srgbClr val="FFFF66"/>
              </a:solidFill>
              <a:latin typeface="Arial" charset="0"/>
            </a:endParaRPr>
          </a:p>
        </p:txBody>
      </p:sp>
      <p:sp>
        <p:nvSpPr>
          <p:cNvPr id="3086" name="TextovéPole 8"/>
          <p:cNvSpPr txBox="1">
            <a:spLocks noChangeArrowheads="1"/>
          </p:cNvSpPr>
          <p:nvPr/>
        </p:nvSpPr>
        <p:spPr bwMode="auto">
          <a:xfrm>
            <a:off x="2851150" y="3965575"/>
            <a:ext cx="5897563" cy="727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2100" b="1" dirty="0" smtClean="0">
                <a:solidFill>
                  <a:srgbClr val="FFFF66"/>
                </a:solidFill>
                <a:latin typeface="Arial" charset="0"/>
              </a:rPr>
              <a:t>Vymezení pojmu slovesná vazba, přehledy sloves tvořících odlišné slovesné vazby</a:t>
            </a:r>
            <a:endParaRPr lang="cs-CZ" altLang="cs-CZ" sz="2100" b="1" dirty="0">
              <a:solidFill>
                <a:srgbClr val="FFFF66"/>
              </a:solidFill>
              <a:latin typeface="Arial" charset="0"/>
            </a:endParaRPr>
          </a:p>
        </p:txBody>
      </p:sp>
      <p:sp>
        <p:nvSpPr>
          <p:cNvPr id="3087" name="TextovéPole 7"/>
          <p:cNvSpPr txBox="1">
            <a:spLocks noChangeArrowheads="1"/>
          </p:cNvSpPr>
          <p:nvPr/>
        </p:nvSpPr>
        <p:spPr bwMode="auto">
          <a:xfrm>
            <a:off x="490538" y="3101975"/>
            <a:ext cx="2605087" cy="40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2100" b="1">
                <a:solidFill>
                  <a:srgbClr val="FFFFFF"/>
                </a:solidFill>
                <a:latin typeface="Arial" charset="0"/>
              </a:rPr>
              <a:t>Tematická oblast:</a:t>
            </a:r>
          </a:p>
        </p:txBody>
      </p:sp>
      <p:sp>
        <p:nvSpPr>
          <p:cNvPr id="3088" name="TextovéPole 10"/>
          <p:cNvSpPr txBox="1">
            <a:spLocks noChangeArrowheads="1"/>
          </p:cNvSpPr>
          <p:nvPr/>
        </p:nvSpPr>
        <p:spPr bwMode="auto">
          <a:xfrm>
            <a:off x="2849563" y="3103563"/>
            <a:ext cx="5681662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2100" b="1" dirty="0" err="1" smtClean="0">
                <a:solidFill>
                  <a:srgbClr val="FFFF66"/>
                </a:solidFill>
                <a:latin typeface="Arial" charset="0"/>
              </a:rPr>
              <a:t>Grammar</a:t>
            </a:r>
            <a:r>
              <a:rPr lang="cs-CZ" altLang="cs-CZ" sz="2100" b="1" dirty="0" smtClean="0">
                <a:solidFill>
                  <a:srgbClr val="FFFF66"/>
                </a:solidFill>
                <a:latin typeface="Arial" charset="0"/>
              </a:rPr>
              <a:t> &amp; Syntax </a:t>
            </a:r>
            <a:endParaRPr lang="cs-CZ" altLang="cs-CZ" sz="2100" b="1" dirty="0">
              <a:solidFill>
                <a:srgbClr val="FFFF66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18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dirty="0" err="1" smtClean="0"/>
              <a:t>We</a:t>
            </a:r>
            <a:r>
              <a:rPr lang="cs-CZ" dirty="0" smtClean="0"/>
              <a:t> use verb + to-infinitive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968552"/>
          </a:xfrm>
        </p:spPr>
        <p:txBody>
          <a:bodyPr numCol="2"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agree</a:t>
            </a: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ask</a:t>
            </a: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can´t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err="1" smtClean="0">
                <a:solidFill>
                  <a:srgbClr val="FFC000"/>
                </a:solidFill>
              </a:rPr>
              <a:t>afford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decide</a:t>
            </a: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expect</a:t>
            </a: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fail</a:t>
            </a: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happen</a:t>
            </a: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smtClean="0">
                <a:solidFill>
                  <a:srgbClr val="FFC000"/>
                </a:solidFill>
              </a:rPr>
              <a:t>hope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mean</a:t>
            </a: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manage</a:t>
            </a: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offer</a:t>
            </a: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prepare</a:t>
            </a: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pretend</a:t>
            </a: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promise</a:t>
            </a: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refuse</a:t>
            </a: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want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wish</a:t>
            </a: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would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err="1" smtClean="0">
                <a:solidFill>
                  <a:srgbClr val="FFC000"/>
                </a:solidFill>
              </a:rPr>
              <a:t>like</a:t>
            </a: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cs-CZ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042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dirty="0" err="1" smtClean="0"/>
              <a:t>We</a:t>
            </a:r>
            <a:r>
              <a:rPr lang="cs-CZ" dirty="0" smtClean="0"/>
              <a:t> use verb + </a:t>
            </a:r>
            <a:r>
              <a:rPr lang="cs-CZ" dirty="0" err="1" smtClean="0"/>
              <a:t>ing</a:t>
            </a:r>
            <a:r>
              <a:rPr lang="cs-CZ" dirty="0" smtClean="0"/>
              <a:t> </a:t>
            </a:r>
            <a:r>
              <a:rPr lang="cs-CZ" dirty="0" err="1" smtClean="0"/>
              <a:t>form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205064"/>
          </a:xfrm>
        </p:spPr>
        <p:txBody>
          <a:bodyPr numCol="2"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admit</a:t>
            </a: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avoid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can´t</a:t>
            </a:r>
            <a:r>
              <a:rPr lang="cs-CZ" dirty="0" smtClean="0">
                <a:solidFill>
                  <a:srgbClr val="FFC000"/>
                </a:solidFill>
              </a:rPr>
              <a:t> face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can´t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err="1" smtClean="0">
                <a:solidFill>
                  <a:srgbClr val="FFC000"/>
                </a:solidFill>
              </a:rPr>
              <a:t>help</a:t>
            </a: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can´t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err="1" smtClean="0">
                <a:solidFill>
                  <a:srgbClr val="FFC000"/>
                </a:solidFill>
              </a:rPr>
              <a:t>stand</a:t>
            </a: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enjoy</a:t>
            </a: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fancy</a:t>
            </a: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cs-CZ" dirty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cs-CZ" dirty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cs-CZ" dirty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finish</a:t>
            </a:r>
            <a:endParaRPr lang="cs-CZ" dirty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give</a:t>
            </a:r>
            <a:r>
              <a:rPr lang="cs-CZ" dirty="0" smtClean="0">
                <a:solidFill>
                  <a:srgbClr val="FFC000"/>
                </a:solidFill>
              </a:rPr>
              <a:t> up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imagine</a:t>
            </a: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keep</a:t>
            </a:r>
            <a:r>
              <a:rPr lang="cs-CZ" dirty="0" smtClean="0">
                <a:solidFill>
                  <a:srgbClr val="FFC000"/>
                </a:solidFill>
              </a:rPr>
              <a:t> 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smtClean="0">
                <a:solidFill>
                  <a:srgbClr val="FFC000"/>
                </a:solidFill>
              </a:rPr>
              <a:t>mind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practise</a:t>
            </a: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suggest</a:t>
            </a:r>
            <a:endParaRPr lang="cs-CZ" dirty="0" smtClean="0">
              <a:solidFill>
                <a:srgbClr val="FFC000"/>
              </a:solidFill>
            </a:endParaRPr>
          </a:p>
          <a:p>
            <a:pPr marL="137160" indent="0">
              <a:buNone/>
            </a:pP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cs-CZ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676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cs-CZ" dirty="0" err="1" smtClean="0"/>
              <a:t>We</a:t>
            </a:r>
            <a:r>
              <a:rPr lang="cs-CZ" dirty="0" smtClean="0"/>
              <a:t> use verb + to-infinitive </a:t>
            </a:r>
            <a:r>
              <a:rPr lang="cs-CZ" dirty="0" err="1" smtClean="0"/>
              <a:t>or</a:t>
            </a:r>
            <a:r>
              <a:rPr lang="cs-CZ" dirty="0" smtClean="0"/>
              <a:t> –</a:t>
            </a:r>
            <a:r>
              <a:rPr lang="cs-CZ" dirty="0" err="1" smtClean="0"/>
              <a:t>ing</a:t>
            </a:r>
            <a:r>
              <a:rPr lang="cs-CZ" dirty="0" smtClean="0"/>
              <a:t>  </a:t>
            </a:r>
            <a:r>
              <a:rPr lang="cs-CZ" dirty="0" err="1" smtClean="0"/>
              <a:t>form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205064"/>
          </a:xfrm>
        </p:spPr>
        <p:txBody>
          <a:bodyPr numCol="2"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begin</a:t>
            </a: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continue</a:t>
            </a: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intend</a:t>
            </a: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smtClean="0">
                <a:solidFill>
                  <a:srgbClr val="FFC000"/>
                </a:solidFill>
              </a:rPr>
              <a:t>start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like</a:t>
            </a: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smtClean="0">
                <a:solidFill>
                  <a:srgbClr val="FFC000"/>
                </a:solidFill>
              </a:rPr>
              <a:t>love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prefer</a:t>
            </a: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err="1" smtClean="0">
                <a:solidFill>
                  <a:srgbClr val="FFC000"/>
                </a:solidFill>
              </a:rPr>
              <a:t>hate</a:t>
            </a:r>
            <a:endParaRPr lang="cs-CZ" dirty="0" smtClean="0">
              <a:solidFill>
                <a:srgbClr val="FFC000"/>
              </a:solidFill>
            </a:endParaRPr>
          </a:p>
          <a:p>
            <a:pPr marL="137160" indent="0">
              <a:buNone/>
            </a:pP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cs-CZ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cs-CZ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3763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Exercise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18356" y="1352639"/>
            <a:ext cx="8507288" cy="5501208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cs-CZ" sz="2000" dirty="0" smtClean="0">
                <a:solidFill>
                  <a:srgbClr val="FFC000"/>
                </a:solidFill>
              </a:rPr>
              <a:t>Put </a:t>
            </a:r>
            <a:r>
              <a:rPr lang="cs-CZ" sz="2000" dirty="0" err="1" smtClean="0">
                <a:solidFill>
                  <a:srgbClr val="FFC000"/>
                </a:solidFill>
              </a:rPr>
              <a:t>the</a:t>
            </a:r>
            <a:r>
              <a:rPr lang="cs-CZ" sz="2000" dirty="0" smtClean="0">
                <a:solidFill>
                  <a:srgbClr val="FFC000"/>
                </a:solidFill>
              </a:rPr>
              <a:t> verb in </a:t>
            </a:r>
            <a:r>
              <a:rPr lang="cs-CZ" sz="2000" dirty="0" err="1" smtClean="0">
                <a:solidFill>
                  <a:srgbClr val="FFC000"/>
                </a:solidFill>
              </a:rPr>
              <a:t>the</a:t>
            </a:r>
            <a:r>
              <a:rPr lang="cs-CZ" sz="2000" dirty="0" smtClean="0">
                <a:solidFill>
                  <a:srgbClr val="FFC000"/>
                </a:solidFill>
              </a:rPr>
              <a:t> </a:t>
            </a:r>
            <a:r>
              <a:rPr lang="cs-CZ" sz="2000" dirty="0" err="1" smtClean="0">
                <a:solidFill>
                  <a:srgbClr val="FFC000"/>
                </a:solidFill>
              </a:rPr>
              <a:t>correct</a:t>
            </a:r>
            <a:r>
              <a:rPr lang="cs-CZ" sz="2000" dirty="0" smtClean="0">
                <a:solidFill>
                  <a:srgbClr val="FFC000"/>
                </a:solidFill>
              </a:rPr>
              <a:t> </a:t>
            </a:r>
            <a:r>
              <a:rPr lang="cs-CZ" sz="2000" dirty="0" err="1" smtClean="0">
                <a:solidFill>
                  <a:srgbClr val="FFC000"/>
                </a:solidFill>
              </a:rPr>
              <a:t>form</a:t>
            </a:r>
            <a:r>
              <a:rPr lang="cs-CZ" sz="2000" dirty="0" smtClean="0">
                <a:solidFill>
                  <a:srgbClr val="FFC000"/>
                </a:solidFill>
              </a:rPr>
              <a:t>  - to-infinitive </a:t>
            </a:r>
            <a:r>
              <a:rPr lang="cs-CZ" sz="2000" dirty="0" err="1" smtClean="0">
                <a:solidFill>
                  <a:srgbClr val="FFC000"/>
                </a:solidFill>
              </a:rPr>
              <a:t>or</a:t>
            </a:r>
            <a:r>
              <a:rPr lang="cs-CZ" sz="2000" dirty="0" smtClean="0">
                <a:solidFill>
                  <a:srgbClr val="FFC000"/>
                </a:solidFill>
              </a:rPr>
              <a:t> –</a:t>
            </a:r>
            <a:r>
              <a:rPr lang="cs-CZ" sz="2000" dirty="0" err="1" smtClean="0">
                <a:solidFill>
                  <a:srgbClr val="FFC000"/>
                </a:solidFill>
              </a:rPr>
              <a:t>ing</a:t>
            </a:r>
            <a:r>
              <a:rPr lang="cs-CZ" sz="2000" dirty="0" smtClean="0">
                <a:solidFill>
                  <a:srgbClr val="FFC000"/>
                </a:solidFill>
              </a:rPr>
              <a:t> </a:t>
            </a:r>
            <a:r>
              <a:rPr lang="cs-CZ" sz="2000" dirty="0" err="1" smtClean="0">
                <a:solidFill>
                  <a:srgbClr val="FFC000"/>
                </a:solidFill>
              </a:rPr>
              <a:t>form</a:t>
            </a:r>
            <a:endParaRPr lang="cs-CZ" sz="2000" dirty="0" smtClean="0">
              <a:solidFill>
                <a:srgbClr val="FFC000"/>
              </a:solidFill>
            </a:endParaRPr>
          </a:p>
          <a:p>
            <a:pPr marL="59436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1800" dirty="0" smtClean="0"/>
              <a:t>I </a:t>
            </a:r>
            <a:r>
              <a:rPr lang="cs-CZ" sz="1800" dirty="0" err="1" smtClean="0"/>
              <a:t>enjoy</a:t>
            </a:r>
            <a:r>
              <a:rPr lang="cs-CZ" sz="1800" dirty="0" smtClean="0"/>
              <a:t> ………………… . 					</a:t>
            </a:r>
            <a:r>
              <a:rPr lang="cs-CZ" sz="1800" dirty="0" err="1" smtClean="0">
                <a:solidFill>
                  <a:srgbClr val="FFFF00"/>
                </a:solidFill>
              </a:rPr>
              <a:t>dance</a:t>
            </a:r>
            <a:endParaRPr lang="cs-CZ" sz="1800" dirty="0" smtClean="0">
              <a:solidFill>
                <a:srgbClr val="FFFF00"/>
              </a:solidFill>
            </a:endParaRPr>
          </a:p>
          <a:p>
            <a:pPr marL="59436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1800" dirty="0" err="1" smtClean="0"/>
              <a:t>What</a:t>
            </a:r>
            <a:r>
              <a:rPr lang="cs-CZ" sz="1800" dirty="0" smtClean="0"/>
              <a:t> do </a:t>
            </a:r>
            <a:r>
              <a:rPr lang="cs-CZ" sz="1800" dirty="0" err="1" smtClean="0"/>
              <a:t>you</a:t>
            </a:r>
            <a:r>
              <a:rPr lang="cs-CZ" sz="1800" dirty="0" smtClean="0"/>
              <a:t> </a:t>
            </a:r>
            <a:r>
              <a:rPr lang="cs-CZ" sz="1800" dirty="0" err="1" smtClean="0"/>
              <a:t>want</a:t>
            </a:r>
            <a:r>
              <a:rPr lang="cs-CZ" sz="1800" dirty="0" smtClean="0"/>
              <a:t> ……………… </a:t>
            </a:r>
            <a:r>
              <a:rPr lang="cs-CZ" sz="1800" dirty="0" err="1" smtClean="0"/>
              <a:t>tonight</a:t>
            </a:r>
            <a:r>
              <a:rPr lang="cs-CZ" sz="1800" dirty="0" smtClean="0"/>
              <a:t>?			</a:t>
            </a:r>
            <a:r>
              <a:rPr lang="cs-CZ" sz="1800" dirty="0">
                <a:solidFill>
                  <a:srgbClr val="FFFF00"/>
                </a:solidFill>
              </a:rPr>
              <a:t>do</a:t>
            </a:r>
          </a:p>
          <a:p>
            <a:pPr marL="59436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1800" dirty="0" err="1" smtClean="0"/>
              <a:t>Bye</a:t>
            </a:r>
            <a:r>
              <a:rPr lang="cs-CZ" sz="1800" dirty="0" smtClean="0"/>
              <a:t>! I hope ……………….. </a:t>
            </a:r>
            <a:r>
              <a:rPr lang="cs-CZ" sz="1800" dirty="0" err="1" smtClean="0"/>
              <a:t>you</a:t>
            </a:r>
            <a:r>
              <a:rPr lang="cs-CZ" sz="1800" dirty="0" smtClean="0"/>
              <a:t> </a:t>
            </a:r>
            <a:r>
              <a:rPr lang="cs-CZ" sz="1800" dirty="0" err="1" smtClean="0"/>
              <a:t>again</a:t>
            </a:r>
            <a:r>
              <a:rPr lang="cs-CZ" sz="1800" dirty="0" smtClean="0"/>
              <a:t> </a:t>
            </a:r>
            <a:r>
              <a:rPr lang="cs-CZ" sz="1800" dirty="0" err="1" smtClean="0"/>
              <a:t>soon</a:t>
            </a:r>
            <a:r>
              <a:rPr lang="cs-CZ" sz="1800" dirty="0" smtClean="0"/>
              <a:t>.			</a:t>
            </a:r>
            <a:r>
              <a:rPr lang="cs-CZ" sz="1800" dirty="0" err="1">
                <a:solidFill>
                  <a:srgbClr val="FFFF00"/>
                </a:solidFill>
              </a:rPr>
              <a:t>see</a:t>
            </a:r>
            <a:endParaRPr lang="cs-CZ" sz="1800" dirty="0">
              <a:solidFill>
                <a:srgbClr val="FFFF00"/>
              </a:solidFill>
            </a:endParaRPr>
          </a:p>
          <a:p>
            <a:pPr marL="59436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1800" dirty="0" err="1" smtClean="0"/>
              <a:t>Have</a:t>
            </a:r>
            <a:r>
              <a:rPr lang="cs-CZ" sz="1800" dirty="0" smtClean="0"/>
              <a:t> </a:t>
            </a:r>
            <a:r>
              <a:rPr lang="cs-CZ" sz="1800" dirty="0" err="1" smtClean="0"/>
              <a:t>you</a:t>
            </a:r>
            <a:r>
              <a:rPr lang="cs-CZ" sz="1800" dirty="0" smtClean="0"/>
              <a:t> </a:t>
            </a:r>
            <a:r>
              <a:rPr lang="cs-CZ" sz="1800" dirty="0" err="1" smtClean="0"/>
              <a:t>finished</a:t>
            </a:r>
            <a:r>
              <a:rPr lang="cs-CZ" sz="1800" dirty="0" smtClean="0"/>
              <a:t> ………………… </a:t>
            </a:r>
            <a:r>
              <a:rPr lang="cs-CZ" sz="1800" dirty="0" err="1" smtClean="0"/>
              <a:t>the</a:t>
            </a:r>
            <a:r>
              <a:rPr lang="cs-CZ" sz="1800" dirty="0" smtClean="0"/>
              <a:t> </a:t>
            </a:r>
            <a:r>
              <a:rPr lang="cs-CZ" sz="1800" dirty="0" err="1" smtClean="0"/>
              <a:t>kitchen</a:t>
            </a:r>
            <a:r>
              <a:rPr lang="cs-CZ" sz="1800" dirty="0" smtClean="0"/>
              <a:t>?			</a:t>
            </a:r>
            <a:r>
              <a:rPr lang="cs-CZ" sz="1800" dirty="0" err="1">
                <a:solidFill>
                  <a:srgbClr val="FFFF00"/>
                </a:solidFill>
              </a:rPr>
              <a:t>clean</a:t>
            </a:r>
            <a:endParaRPr lang="cs-CZ" sz="1800" dirty="0">
              <a:solidFill>
                <a:srgbClr val="FFFF00"/>
              </a:solidFill>
            </a:endParaRPr>
          </a:p>
          <a:p>
            <a:pPr marL="59436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1800" dirty="0" err="1" smtClean="0"/>
              <a:t>The</a:t>
            </a:r>
            <a:r>
              <a:rPr lang="cs-CZ" sz="1800" dirty="0" smtClean="0"/>
              <a:t> </a:t>
            </a:r>
            <a:r>
              <a:rPr lang="cs-CZ" sz="1800" dirty="0" err="1" smtClean="0"/>
              <a:t>weather</a:t>
            </a:r>
            <a:r>
              <a:rPr lang="cs-CZ" sz="1800" dirty="0" smtClean="0"/>
              <a:t> </a:t>
            </a:r>
            <a:r>
              <a:rPr lang="cs-CZ" sz="1800" dirty="0" err="1" smtClean="0"/>
              <a:t>was</a:t>
            </a:r>
            <a:r>
              <a:rPr lang="cs-CZ" sz="1800" dirty="0" smtClean="0"/>
              <a:t> nice, so I </a:t>
            </a:r>
            <a:r>
              <a:rPr lang="cs-CZ" sz="1800" dirty="0" err="1" smtClean="0"/>
              <a:t>suggested</a:t>
            </a:r>
            <a:r>
              <a:rPr lang="cs-CZ" sz="1800" dirty="0" smtClean="0"/>
              <a:t> …………………… </a:t>
            </a:r>
            <a:r>
              <a:rPr lang="cs-CZ" sz="1800" dirty="0" err="1" smtClean="0"/>
              <a:t>for</a:t>
            </a:r>
            <a:r>
              <a:rPr lang="cs-CZ" sz="1800" dirty="0" smtClean="0"/>
              <a:t> a </a:t>
            </a:r>
            <a:r>
              <a:rPr lang="cs-CZ" sz="1800" dirty="0" err="1" smtClean="0"/>
              <a:t>walk</a:t>
            </a:r>
            <a:r>
              <a:rPr lang="cs-CZ" sz="1800" dirty="0" smtClean="0"/>
              <a:t> by </a:t>
            </a:r>
            <a:r>
              <a:rPr lang="cs-CZ" sz="1800" dirty="0" err="1" smtClean="0"/>
              <a:t>the</a:t>
            </a:r>
            <a:r>
              <a:rPr lang="cs-CZ" sz="1800" dirty="0" smtClean="0"/>
              <a:t> </a:t>
            </a:r>
            <a:r>
              <a:rPr lang="cs-CZ" sz="1800" dirty="0" err="1" smtClean="0"/>
              <a:t>river</a:t>
            </a:r>
            <a:r>
              <a:rPr lang="cs-CZ" sz="1800" dirty="0" smtClean="0"/>
              <a:t>.							</a:t>
            </a:r>
            <a:r>
              <a:rPr lang="cs-CZ" sz="1800" dirty="0">
                <a:solidFill>
                  <a:srgbClr val="FFFF00"/>
                </a:solidFill>
              </a:rPr>
              <a:t>go</a:t>
            </a:r>
          </a:p>
          <a:p>
            <a:pPr marL="59436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1800" dirty="0" err="1" smtClean="0"/>
              <a:t>Where´s</a:t>
            </a:r>
            <a:r>
              <a:rPr lang="cs-CZ" sz="1800" dirty="0" smtClean="0"/>
              <a:t> Bill? He </a:t>
            </a:r>
            <a:r>
              <a:rPr lang="cs-CZ" sz="1800" dirty="0" err="1" smtClean="0"/>
              <a:t>promised</a:t>
            </a:r>
            <a:r>
              <a:rPr lang="cs-CZ" sz="1800" dirty="0" smtClean="0"/>
              <a:t>……………….. </a:t>
            </a:r>
            <a:r>
              <a:rPr lang="cs-CZ" sz="1800" dirty="0" err="1" smtClean="0"/>
              <a:t>here</a:t>
            </a:r>
            <a:r>
              <a:rPr lang="cs-CZ" sz="1800" dirty="0" smtClean="0"/>
              <a:t> on </a:t>
            </a:r>
            <a:r>
              <a:rPr lang="cs-CZ" sz="1800" dirty="0" err="1" smtClean="0"/>
              <a:t>time</a:t>
            </a:r>
            <a:r>
              <a:rPr lang="cs-CZ" sz="1800" dirty="0" smtClean="0"/>
              <a:t>.		</a:t>
            </a:r>
            <a:r>
              <a:rPr lang="cs-CZ" sz="1800" dirty="0" err="1">
                <a:solidFill>
                  <a:srgbClr val="FFFF00"/>
                </a:solidFill>
              </a:rPr>
              <a:t>be</a:t>
            </a:r>
            <a:endParaRPr lang="cs-CZ" sz="1800" dirty="0">
              <a:solidFill>
                <a:srgbClr val="FFFF00"/>
              </a:solidFill>
            </a:endParaRPr>
          </a:p>
          <a:p>
            <a:pPr marL="59436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1800" dirty="0" err="1" smtClean="0"/>
              <a:t>I´m</a:t>
            </a:r>
            <a:r>
              <a:rPr lang="cs-CZ" sz="1800" dirty="0" smtClean="0"/>
              <a:t> not in a </a:t>
            </a:r>
            <a:r>
              <a:rPr lang="cs-CZ" sz="1800" dirty="0" err="1" smtClean="0"/>
              <a:t>hurry</a:t>
            </a:r>
            <a:r>
              <a:rPr lang="cs-CZ" sz="1800" dirty="0" smtClean="0"/>
              <a:t>. I </a:t>
            </a:r>
            <a:r>
              <a:rPr lang="cs-CZ" sz="1800" dirty="0" err="1" smtClean="0"/>
              <a:t>don´t</a:t>
            </a:r>
            <a:r>
              <a:rPr lang="cs-CZ" sz="1800" dirty="0" smtClean="0"/>
              <a:t> mind ………………  .			</a:t>
            </a:r>
            <a:r>
              <a:rPr lang="cs-CZ" sz="1800" dirty="0" err="1">
                <a:solidFill>
                  <a:srgbClr val="FFFF00"/>
                </a:solidFill>
              </a:rPr>
              <a:t>wait</a:t>
            </a:r>
            <a:endParaRPr lang="cs-CZ" sz="1800" dirty="0">
              <a:solidFill>
                <a:srgbClr val="FFFF00"/>
              </a:solidFill>
            </a:endParaRPr>
          </a:p>
          <a:p>
            <a:pPr marL="59436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1800" dirty="0" err="1" smtClean="0"/>
              <a:t>What</a:t>
            </a:r>
            <a:r>
              <a:rPr lang="cs-CZ" sz="1800" dirty="0" smtClean="0"/>
              <a:t> </a:t>
            </a:r>
            <a:r>
              <a:rPr lang="cs-CZ" sz="1800" dirty="0" err="1" smtClean="0"/>
              <a:t>have</a:t>
            </a:r>
            <a:r>
              <a:rPr lang="cs-CZ" sz="1800" dirty="0" smtClean="0"/>
              <a:t> </a:t>
            </a:r>
            <a:r>
              <a:rPr lang="cs-CZ" sz="1800" dirty="0" err="1" smtClean="0"/>
              <a:t>you</a:t>
            </a:r>
            <a:r>
              <a:rPr lang="cs-CZ" sz="1800" dirty="0" smtClean="0"/>
              <a:t> </a:t>
            </a:r>
            <a:r>
              <a:rPr lang="cs-CZ" sz="1800" dirty="0" err="1" smtClean="0"/>
              <a:t>decided</a:t>
            </a:r>
            <a:r>
              <a:rPr lang="cs-CZ" sz="1800" dirty="0" smtClean="0"/>
              <a:t> …………………?			</a:t>
            </a:r>
            <a:r>
              <a:rPr lang="cs-CZ" sz="1800" dirty="0">
                <a:solidFill>
                  <a:srgbClr val="FFFF00"/>
                </a:solidFill>
              </a:rPr>
              <a:t>do</a:t>
            </a:r>
          </a:p>
          <a:p>
            <a:pPr marL="59436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1800" dirty="0" smtClean="0"/>
              <a:t>I </a:t>
            </a:r>
            <a:r>
              <a:rPr lang="cs-CZ" sz="1800" dirty="0" err="1" smtClean="0"/>
              <a:t>was</a:t>
            </a:r>
            <a:r>
              <a:rPr lang="cs-CZ" sz="1800" dirty="0" smtClean="0"/>
              <a:t> very </a:t>
            </a:r>
            <a:r>
              <a:rPr lang="cs-CZ" sz="1800" dirty="0" err="1" smtClean="0"/>
              <a:t>upset</a:t>
            </a:r>
            <a:r>
              <a:rPr lang="cs-CZ" sz="1800" dirty="0" smtClean="0"/>
              <a:t> and </a:t>
            </a:r>
            <a:r>
              <a:rPr lang="cs-CZ" sz="1800" dirty="0" err="1" smtClean="0"/>
              <a:t>started</a:t>
            </a:r>
            <a:r>
              <a:rPr lang="cs-CZ" sz="1800" dirty="0" smtClean="0"/>
              <a:t> …………………. .			</a:t>
            </a:r>
            <a:r>
              <a:rPr lang="cs-CZ" sz="1800" dirty="0" err="1">
                <a:solidFill>
                  <a:srgbClr val="FFFF00"/>
                </a:solidFill>
              </a:rPr>
              <a:t>cry</a:t>
            </a:r>
            <a:endParaRPr lang="cs-CZ" sz="1800" dirty="0">
              <a:solidFill>
                <a:srgbClr val="FFFF00"/>
              </a:solidFill>
            </a:endParaRPr>
          </a:p>
          <a:p>
            <a:pPr marL="59436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1800" dirty="0" err="1" smtClean="0"/>
              <a:t>Gary</a:t>
            </a:r>
            <a:r>
              <a:rPr lang="cs-CZ" sz="1800" dirty="0" smtClean="0"/>
              <a:t> </a:t>
            </a:r>
            <a:r>
              <a:rPr lang="cs-CZ" sz="1800" dirty="0" err="1" smtClean="0"/>
              <a:t>was</a:t>
            </a:r>
            <a:r>
              <a:rPr lang="cs-CZ" sz="1800" dirty="0" smtClean="0"/>
              <a:t> very </a:t>
            </a:r>
            <a:r>
              <a:rPr lang="cs-CZ" sz="1800" dirty="0" err="1" smtClean="0"/>
              <a:t>angry</a:t>
            </a:r>
            <a:r>
              <a:rPr lang="cs-CZ" sz="1800" dirty="0" smtClean="0"/>
              <a:t> and </a:t>
            </a:r>
            <a:r>
              <a:rPr lang="cs-CZ" sz="1800" dirty="0" err="1" smtClean="0"/>
              <a:t>refused</a:t>
            </a:r>
            <a:r>
              <a:rPr lang="cs-CZ" sz="1800" dirty="0" smtClean="0"/>
              <a:t> ………………. to </a:t>
            </a:r>
            <a:r>
              <a:rPr lang="cs-CZ" sz="1800" dirty="0" err="1" smtClean="0"/>
              <a:t>me</a:t>
            </a:r>
            <a:r>
              <a:rPr lang="cs-CZ" sz="1800" dirty="0" smtClean="0"/>
              <a:t>.		</a:t>
            </a:r>
            <a:r>
              <a:rPr lang="cs-CZ" sz="1800" dirty="0" err="1">
                <a:solidFill>
                  <a:srgbClr val="FFFF00"/>
                </a:solidFill>
              </a:rPr>
              <a:t>speak</a:t>
            </a:r>
            <a:endParaRPr lang="cs-CZ" sz="1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06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Exercise</a:t>
            </a:r>
            <a:r>
              <a:rPr lang="cs-CZ" dirty="0" smtClean="0"/>
              <a:t> - </a:t>
            </a:r>
            <a:r>
              <a:rPr lang="cs-CZ" dirty="0" err="1" smtClean="0"/>
              <a:t>solution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18356" y="1352639"/>
            <a:ext cx="8507288" cy="5501208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cs-CZ" sz="2000" dirty="0" smtClean="0">
                <a:solidFill>
                  <a:srgbClr val="FFC000"/>
                </a:solidFill>
              </a:rPr>
              <a:t>Put </a:t>
            </a:r>
            <a:r>
              <a:rPr lang="cs-CZ" sz="2000" dirty="0" err="1" smtClean="0">
                <a:solidFill>
                  <a:srgbClr val="FFC000"/>
                </a:solidFill>
              </a:rPr>
              <a:t>the</a:t>
            </a:r>
            <a:r>
              <a:rPr lang="cs-CZ" sz="2000" dirty="0" smtClean="0">
                <a:solidFill>
                  <a:srgbClr val="FFC000"/>
                </a:solidFill>
              </a:rPr>
              <a:t> verb in </a:t>
            </a:r>
            <a:r>
              <a:rPr lang="cs-CZ" sz="2000" dirty="0" err="1" smtClean="0">
                <a:solidFill>
                  <a:srgbClr val="FFC000"/>
                </a:solidFill>
              </a:rPr>
              <a:t>the</a:t>
            </a:r>
            <a:r>
              <a:rPr lang="cs-CZ" sz="2000" dirty="0" smtClean="0">
                <a:solidFill>
                  <a:srgbClr val="FFC000"/>
                </a:solidFill>
              </a:rPr>
              <a:t> </a:t>
            </a:r>
            <a:r>
              <a:rPr lang="cs-CZ" sz="2000" dirty="0" err="1" smtClean="0">
                <a:solidFill>
                  <a:srgbClr val="FFC000"/>
                </a:solidFill>
              </a:rPr>
              <a:t>correct</a:t>
            </a:r>
            <a:r>
              <a:rPr lang="cs-CZ" sz="2000" dirty="0" smtClean="0">
                <a:solidFill>
                  <a:srgbClr val="FFC000"/>
                </a:solidFill>
              </a:rPr>
              <a:t> </a:t>
            </a:r>
            <a:r>
              <a:rPr lang="cs-CZ" sz="2000" dirty="0" err="1" smtClean="0">
                <a:solidFill>
                  <a:srgbClr val="FFC000"/>
                </a:solidFill>
              </a:rPr>
              <a:t>form</a:t>
            </a:r>
            <a:r>
              <a:rPr lang="cs-CZ" sz="2000" dirty="0" smtClean="0">
                <a:solidFill>
                  <a:srgbClr val="FFC000"/>
                </a:solidFill>
              </a:rPr>
              <a:t>  - to-infinitive </a:t>
            </a:r>
            <a:r>
              <a:rPr lang="cs-CZ" sz="2000" dirty="0" err="1" smtClean="0">
                <a:solidFill>
                  <a:srgbClr val="FFC000"/>
                </a:solidFill>
              </a:rPr>
              <a:t>or</a:t>
            </a:r>
            <a:r>
              <a:rPr lang="cs-CZ" sz="2000" dirty="0" smtClean="0">
                <a:solidFill>
                  <a:srgbClr val="FFC000"/>
                </a:solidFill>
              </a:rPr>
              <a:t> –</a:t>
            </a:r>
            <a:r>
              <a:rPr lang="cs-CZ" sz="2000" dirty="0" err="1" smtClean="0">
                <a:solidFill>
                  <a:srgbClr val="FFC000"/>
                </a:solidFill>
              </a:rPr>
              <a:t>ing</a:t>
            </a:r>
            <a:r>
              <a:rPr lang="cs-CZ" sz="2000" dirty="0" smtClean="0">
                <a:solidFill>
                  <a:srgbClr val="FFC000"/>
                </a:solidFill>
              </a:rPr>
              <a:t> </a:t>
            </a:r>
            <a:r>
              <a:rPr lang="cs-CZ" sz="2000" dirty="0" err="1" smtClean="0">
                <a:solidFill>
                  <a:srgbClr val="FFC000"/>
                </a:solidFill>
              </a:rPr>
              <a:t>form</a:t>
            </a:r>
            <a:endParaRPr lang="cs-CZ" sz="2000" dirty="0" smtClean="0">
              <a:solidFill>
                <a:srgbClr val="FFC000"/>
              </a:solidFill>
            </a:endParaRPr>
          </a:p>
          <a:p>
            <a:pPr marL="59436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1800" dirty="0" smtClean="0"/>
              <a:t>I </a:t>
            </a:r>
            <a:r>
              <a:rPr lang="cs-CZ" sz="1800" dirty="0" err="1" smtClean="0"/>
              <a:t>enjoy</a:t>
            </a:r>
            <a:r>
              <a:rPr lang="cs-CZ" sz="1800" dirty="0" smtClean="0"/>
              <a:t> </a:t>
            </a:r>
            <a:r>
              <a:rPr lang="cs-CZ" sz="1800" dirty="0" smtClean="0">
                <a:solidFill>
                  <a:srgbClr val="FF0000"/>
                </a:solidFill>
              </a:rPr>
              <a:t>dancing</a:t>
            </a:r>
            <a:r>
              <a:rPr lang="cs-CZ" sz="1800" dirty="0" smtClean="0"/>
              <a:t> . 					</a:t>
            </a:r>
            <a:endParaRPr lang="cs-CZ" sz="1800" dirty="0" smtClean="0">
              <a:solidFill>
                <a:srgbClr val="FFFF00"/>
              </a:solidFill>
            </a:endParaRPr>
          </a:p>
          <a:p>
            <a:pPr marL="59436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1800" dirty="0" err="1" smtClean="0"/>
              <a:t>What</a:t>
            </a:r>
            <a:r>
              <a:rPr lang="cs-CZ" sz="1800" dirty="0" smtClean="0"/>
              <a:t> do </a:t>
            </a:r>
            <a:r>
              <a:rPr lang="cs-CZ" sz="1800" dirty="0" err="1" smtClean="0"/>
              <a:t>you</a:t>
            </a:r>
            <a:r>
              <a:rPr lang="cs-CZ" sz="1800" dirty="0" smtClean="0"/>
              <a:t> </a:t>
            </a:r>
            <a:r>
              <a:rPr lang="cs-CZ" sz="1800" dirty="0" err="1" smtClean="0"/>
              <a:t>want</a:t>
            </a:r>
            <a:r>
              <a:rPr lang="cs-CZ" sz="1800" dirty="0" smtClean="0"/>
              <a:t> </a:t>
            </a:r>
            <a:r>
              <a:rPr lang="cs-CZ" sz="1800" dirty="0">
                <a:solidFill>
                  <a:srgbClr val="FF0000"/>
                </a:solidFill>
              </a:rPr>
              <a:t>to do </a:t>
            </a:r>
            <a:r>
              <a:rPr lang="cs-CZ" sz="1800" dirty="0" err="1" smtClean="0"/>
              <a:t>tonight</a:t>
            </a:r>
            <a:r>
              <a:rPr lang="cs-CZ" sz="1800" dirty="0" smtClean="0"/>
              <a:t>?			</a:t>
            </a:r>
            <a:endParaRPr lang="cs-CZ" sz="1800" dirty="0" smtClean="0">
              <a:solidFill>
                <a:srgbClr val="FFFF00"/>
              </a:solidFill>
            </a:endParaRPr>
          </a:p>
          <a:p>
            <a:pPr marL="59436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1800" dirty="0" err="1" smtClean="0"/>
              <a:t>Bye</a:t>
            </a:r>
            <a:r>
              <a:rPr lang="cs-CZ" sz="1800" dirty="0" smtClean="0"/>
              <a:t>! I hope </a:t>
            </a:r>
            <a:r>
              <a:rPr lang="cs-CZ" sz="1800" dirty="0">
                <a:solidFill>
                  <a:srgbClr val="FF0000"/>
                </a:solidFill>
              </a:rPr>
              <a:t>to </a:t>
            </a:r>
            <a:r>
              <a:rPr lang="cs-CZ" sz="1800" dirty="0" err="1">
                <a:solidFill>
                  <a:srgbClr val="FF0000"/>
                </a:solidFill>
              </a:rPr>
              <a:t>see</a:t>
            </a:r>
            <a:r>
              <a:rPr lang="cs-CZ" sz="1800" dirty="0" smtClean="0"/>
              <a:t> </a:t>
            </a:r>
            <a:r>
              <a:rPr lang="cs-CZ" sz="1800" dirty="0" err="1" smtClean="0"/>
              <a:t>you</a:t>
            </a:r>
            <a:r>
              <a:rPr lang="cs-CZ" sz="1800" dirty="0" smtClean="0"/>
              <a:t> </a:t>
            </a:r>
            <a:r>
              <a:rPr lang="cs-CZ" sz="1800" dirty="0" err="1" smtClean="0"/>
              <a:t>again</a:t>
            </a:r>
            <a:r>
              <a:rPr lang="cs-CZ" sz="1800" dirty="0" smtClean="0"/>
              <a:t> </a:t>
            </a:r>
            <a:r>
              <a:rPr lang="cs-CZ" sz="1800" dirty="0" err="1" smtClean="0"/>
              <a:t>soon</a:t>
            </a:r>
            <a:r>
              <a:rPr lang="cs-CZ" sz="1800" dirty="0" smtClean="0"/>
              <a:t>.			</a:t>
            </a:r>
            <a:endParaRPr lang="cs-CZ" sz="1800" dirty="0">
              <a:solidFill>
                <a:srgbClr val="FFFF00"/>
              </a:solidFill>
            </a:endParaRPr>
          </a:p>
          <a:p>
            <a:pPr marL="59436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1800" dirty="0" err="1" smtClean="0"/>
              <a:t>Have</a:t>
            </a:r>
            <a:r>
              <a:rPr lang="cs-CZ" sz="1800" dirty="0" smtClean="0"/>
              <a:t> </a:t>
            </a:r>
            <a:r>
              <a:rPr lang="cs-CZ" sz="1800" dirty="0" err="1" smtClean="0"/>
              <a:t>you</a:t>
            </a:r>
            <a:r>
              <a:rPr lang="cs-CZ" sz="1800" dirty="0" smtClean="0"/>
              <a:t> </a:t>
            </a:r>
            <a:r>
              <a:rPr lang="cs-CZ" sz="1800" dirty="0" err="1" smtClean="0"/>
              <a:t>finished</a:t>
            </a:r>
            <a:r>
              <a:rPr lang="cs-CZ" sz="1800" dirty="0" smtClean="0"/>
              <a:t> </a:t>
            </a:r>
            <a:r>
              <a:rPr lang="cs-CZ" sz="1800" dirty="0" err="1">
                <a:solidFill>
                  <a:srgbClr val="FF0000"/>
                </a:solidFill>
              </a:rPr>
              <a:t>cleaning</a:t>
            </a:r>
            <a:r>
              <a:rPr lang="cs-CZ" sz="1800" dirty="0" smtClean="0"/>
              <a:t> </a:t>
            </a:r>
            <a:r>
              <a:rPr lang="cs-CZ" sz="1800" dirty="0" err="1" smtClean="0"/>
              <a:t>the</a:t>
            </a:r>
            <a:r>
              <a:rPr lang="cs-CZ" sz="1800" dirty="0" smtClean="0"/>
              <a:t> </a:t>
            </a:r>
            <a:r>
              <a:rPr lang="cs-CZ" sz="1800" dirty="0" err="1" smtClean="0"/>
              <a:t>kitchen</a:t>
            </a:r>
            <a:r>
              <a:rPr lang="cs-CZ" sz="1800" dirty="0" smtClean="0"/>
              <a:t>?			</a:t>
            </a:r>
            <a:endParaRPr lang="cs-CZ" sz="1800" dirty="0">
              <a:solidFill>
                <a:srgbClr val="FFFF00"/>
              </a:solidFill>
            </a:endParaRPr>
          </a:p>
          <a:p>
            <a:pPr marL="59436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1800" dirty="0" err="1" smtClean="0"/>
              <a:t>The</a:t>
            </a:r>
            <a:r>
              <a:rPr lang="cs-CZ" sz="1800" dirty="0" smtClean="0"/>
              <a:t> </a:t>
            </a:r>
            <a:r>
              <a:rPr lang="cs-CZ" sz="1800" dirty="0" err="1" smtClean="0"/>
              <a:t>weather</a:t>
            </a:r>
            <a:r>
              <a:rPr lang="cs-CZ" sz="1800" dirty="0" smtClean="0"/>
              <a:t> </a:t>
            </a:r>
            <a:r>
              <a:rPr lang="cs-CZ" sz="1800" dirty="0" err="1" smtClean="0"/>
              <a:t>was</a:t>
            </a:r>
            <a:r>
              <a:rPr lang="cs-CZ" sz="1800" dirty="0" smtClean="0"/>
              <a:t> nice, so I </a:t>
            </a:r>
            <a:r>
              <a:rPr lang="cs-CZ" sz="1800" dirty="0" err="1" smtClean="0"/>
              <a:t>suggested</a:t>
            </a:r>
            <a:r>
              <a:rPr lang="cs-CZ" sz="1800" dirty="0" smtClean="0"/>
              <a:t> </a:t>
            </a:r>
            <a:r>
              <a:rPr lang="cs-CZ" sz="1800" dirty="0" err="1">
                <a:solidFill>
                  <a:srgbClr val="FF0000"/>
                </a:solidFill>
              </a:rPr>
              <a:t>going</a:t>
            </a:r>
            <a:r>
              <a:rPr lang="cs-CZ" sz="1800" dirty="0" smtClean="0"/>
              <a:t> </a:t>
            </a:r>
            <a:r>
              <a:rPr lang="cs-CZ" sz="1800" dirty="0" err="1" smtClean="0"/>
              <a:t>for</a:t>
            </a:r>
            <a:r>
              <a:rPr lang="cs-CZ" sz="1800" dirty="0" smtClean="0"/>
              <a:t> a </a:t>
            </a:r>
            <a:r>
              <a:rPr lang="cs-CZ" sz="1800" dirty="0" err="1" smtClean="0"/>
              <a:t>walk</a:t>
            </a:r>
            <a:r>
              <a:rPr lang="cs-CZ" sz="1800" dirty="0" smtClean="0"/>
              <a:t> by </a:t>
            </a:r>
            <a:r>
              <a:rPr lang="cs-CZ" sz="1800" dirty="0" err="1" smtClean="0"/>
              <a:t>the</a:t>
            </a:r>
            <a:r>
              <a:rPr lang="cs-CZ" sz="1800" dirty="0" smtClean="0"/>
              <a:t> </a:t>
            </a:r>
            <a:r>
              <a:rPr lang="cs-CZ" sz="1800" dirty="0" err="1" smtClean="0"/>
              <a:t>river</a:t>
            </a:r>
            <a:r>
              <a:rPr lang="cs-CZ" sz="1800" dirty="0" smtClean="0"/>
              <a:t>.</a:t>
            </a:r>
            <a:endParaRPr lang="cs-CZ" sz="1800" dirty="0">
              <a:solidFill>
                <a:srgbClr val="FFFF00"/>
              </a:solidFill>
            </a:endParaRPr>
          </a:p>
          <a:p>
            <a:pPr marL="59436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1800" dirty="0" err="1" smtClean="0"/>
              <a:t>Where´s</a:t>
            </a:r>
            <a:r>
              <a:rPr lang="cs-CZ" sz="1800" dirty="0" smtClean="0"/>
              <a:t> Bill? He </a:t>
            </a:r>
            <a:r>
              <a:rPr lang="cs-CZ" sz="1800" dirty="0" err="1" smtClean="0"/>
              <a:t>promised</a:t>
            </a:r>
            <a:r>
              <a:rPr lang="cs-CZ" sz="1800" dirty="0" smtClean="0"/>
              <a:t> </a:t>
            </a:r>
            <a:r>
              <a:rPr lang="cs-CZ" sz="1800" dirty="0" smtClean="0">
                <a:solidFill>
                  <a:srgbClr val="FF0000"/>
                </a:solidFill>
              </a:rPr>
              <a:t>to </a:t>
            </a:r>
            <a:r>
              <a:rPr lang="cs-CZ" sz="1800" dirty="0" err="1">
                <a:solidFill>
                  <a:srgbClr val="FF0000"/>
                </a:solidFill>
              </a:rPr>
              <a:t>be</a:t>
            </a:r>
            <a:r>
              <a:rPr lang="cs-CZ" sz="1800" dirty="0">
                <a:solidFill>
                  <a:srgbClr val="FF0000"/>
                </a:solidFill>
              </a:rPr>
              <a:t> </a:t>
            </a:r>
            <a:r>
              <a:rPr lang="cs-CZ" sz="1800" dirty="0" err="1" smtClean="0"/>
              <a:t>here</a:t>
            </a:r>
            <a:r>
              <a:rPr lang="cs-CZ" sz="1800" dirty="0" smtClean="0"/>
              <a:t> on </a:t>
            </a:r>
            <a:r>
              <a:rPr lang="cs-CZ" sz="1800" dirty="0" err="1" smtClean="0"/>
              <a:t>time</a:t>
            </a:r>
            <a:r>
              <a:rPr lang="cs-CZ" sz="1800" dirty="0" smtClean="0"/>
              <a:t>.		</a:t>
            </a:r>
            <a:endParaRPr lang="cs-CZ" sz="1800" dirty="0">
              <a:solidFill>
                <a:srgbClr val="FFFF00"/>
              </a:solidFill>
            </a:endParaRPr>
          </a:p>
          <a:p>
            <a:pPr marL="59436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1800" dirty="0" err="1" smtClean="0"/>
              <a:t>I´m</a:t>
            </a:r>
            <a:r>
              <a:rPr lang="cs-CZ" sz="1800" dirty="0" smtClean="0"/>
              <a:t> not in a </a:t>
            </a:r>
            <a:r>
              <a:rPr lang="cs-CZ" sz="1800" dirty="0" err="1" smtClean="0"/>
              <a:t>hurry</a:t>
            </a:r>
            <a:r>
              <a:rPr lang="cs-CZ" sz="1800" dirty="0" smtClean="0"/>
              <a:t>. I </a:t>
            </a:r>
            <a:r>
              <a:rPr lang="cs-CZ" sz="1800" dirty="0" err="1" smtClean="0"/>
              <a:t>don´t</a:t>
            </a:r>
            <a:r>
              <a:rPr lang="cs-CZ" sz="1800" dirty="0" smtClean="0"/>
              <a:t> mind </a:t>
            </a:r>
            <a:r>
              <a:rPr lang="cs-CZ" sz="1800" dirty="0" err="1">
                <a:solidFill>
                  <a:srgbClr val="FF0000"/>
                </a:solidFill>
              </a:rPr>
              <a:t>waiting</a:t>
            </a:r>
            <a:r>
              <a:rPr lang="cs-CZ" sz="1800" dirty="0" smtClean="0"/>
              <a:t> .			</a:t>
            </a:r>
            <a:endParaRPr lang="cs-CZ" sz="1800" dirty="0">
              <a:solidFill>
                <a:srgbClr val="FFFF00"/>
              </a:solidFill>
            </a:endParaRPr>
          </a:p>
          <a:p>
            <a:pPr marL="59436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1800" dirty="0" err="1" smtClean="0"/>
              <a:t>What</a:t>
            </a:r>
            <a:r>
              <a:rPr lang="cs-CZ" sz="1800" dirty="0" smtClean="0"/>
              <a:t> </a:t>
            </a:r>
            <a:r>
              <a:rPr lang="cs-CZ" sz="1800" dirty="0" err="1" smtClean="0"/>
              <a:t>have</a:t>
            </a:r>
            <a:r>
              <a:rPr lang="cs-CZ" sz="1800" dirty="0" smtClean="0"/>
              <a:t> </a:t>
            </a:r>
            <a:r>
              <a:rPr lang="cs-CZ" sz="1800" dirty="0" err="1" smtClean="0"/>
              <a:t>you</a:t>
            </a:r>
            <a:r>
              <a:rPr lang="cs-CZ" sz="1800" dirty="0" smtClean="0"/>
              <a:t> </a:t>
            </a:r>
            <a:r>
              <a:rPr lang="cs-CZ" sz="1800" dirty="0" err="1" smtClean="0"/>
              <a:t>decided</a:t>
            </a:r>
            <a:r>
              <a:rPr lang="cs-CZ" sz="1800" dirty="0" smtClean="0"/>
              <a:t> </a:t>
            </a:r>
            <a:r>
              <a:rPr lang="cs-CZ" sz="1800" dirty="0">
                <a:solidFill>
                  <a:srgbClr val="FF0000"/>
                </a:solidFill>
              </a:rPr>
              <a:t>to do</a:t>
            </a:r>
            <a:r>
              <a:rPr lang="cs-CZ" sz="1800" dirty="0" smtClean="0"/>
              <a:t>?			</a:t>
            </a:r>
            <a:endParaRPr lang="cs-CZ" sz="1800" dirty="0">
              <a:solidFill>
                <a:srgbClr val="FFFF00"/>
              </a:solidFill>
            </a:endParaRPr>
          </a:p>
          <a:p>
            <a:pPr marL="59436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1800" dirty="0" smtClean="0"/>
              <a:t>I </a:t>
            </a:r>
            <a:r>
              <a:rPr lang="cs-CZ" sz="1800" dirty="0" err="1" smtClean="0"/>
              <a:t>was</a:t>
            </a:r>
            <a:r>
              <a:rPr lang="cs-CZ" sz="1800" dirty="0" smtClean="0"/>
              <a:t> very </a:t>
            </a:r>
            <a:r>
              <a:rPr lang="cs-CZ" sz="1800" dirty="0" err="1" smtClean="0"/>
              <a:t>upset</a:t>
            </a:r>
            <a:r>
              <a:rPr lang="cs-CZ" sz="1800" dirty="0" smtClean="0"/>
              <a:t> and </a:t>
            </a:r>
            <a:r>
              <a:rPr lang="cs-CZ" sz="1800" dirty="0" err="1" smtClean="0"/>
              <a:t>started</a:t>
            </a:r>
            <a:r>
              <a:rPr lang="cs-CZ" sz="1800" dirty="0" smtClean="0"/>
              <a:t> </a:t>
            </a:r>
            <a:r>
              <a:rPr lang="cs-CZ" sz="1800" dirty="0" err="1">
                <a:solidFill>
                  <a:srgbClr val="FF0000"/>
                </a:solidFill>
              </a:rPr>
              <a:t>crying</a:t>
            </a:r>
            <a:r>
              <a:rPr lang="cs-CZ" sz="1800" dirty="0">
                <a:solidFill>
                  <a:srgbClr val="FF0000"/>
                </a:solidFill>
              </a:rPr>
              <a:t> / to </a:t>
            </a:r>
            <a:r>
              <a:rPr lang="cs-CZ" sz="1800" dirty="0" err="1">
                <a:solidFill>
                  <a:srgbClr val="FF0000"/>
                </a:solidFill>
              </a:rPr>
              <a:t>cry</a:t>
            </a:r>
            <a:r>
              <a:rPr lang="cs-CZ" sz="1800" dirty="0">
                <a:solidFill>
                  <a:srgbClr val="FF0000"/>
                </a:solidFill>
              </a:rPr>
              <a:t> </a:t>
            </a:r>
            <a:r>
              <a:rPr lang="cs-CZ" sz="1800" dirty="0" smtClean="0"/>
              <a:t>.			</a:t>
            </a:r>
            <a:endParaRPr lang="cs-CZ" sz="1800" dirty="0">
              <a:solidFill>
                <a:srgbClr val="FFFF00"/>
              </a:solidFill>
            </a:endParaRPr>
          </a:p>
          <a:p>
            <a:pPr marL="59436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1800" dirty="0" err="1" smtClean="0"/>
              <a:t>Gary</a:t>
            </a:r>
            <a:r>
              <a:rPr lang="cs-CZ" sz="1800" dirty="0" smtClean="0"/>
              <a:t> </a:t>
            </a:r>
            <a:r>
              <a:rPr lang="cs-CZ" sz="1800" dirty="0" err="1" smtClean="0"/>
              <a:t>was</a:t>
            </a:r>
            <a:r>
              <a:rPr lang="cs-CZ" sz="1800" dirty="0" smtClean="0"/>
              <a:t> very </a:t>
            </a:r>
            <a:r>
              <a:rPr lang="cs-CZ" sz="1800" dirty="0" err="1" smtClean="0"/>
              <a:t>angry</a:t>
            </a:r>
            <a:r>
              <a:rPr lang="cs-CZ" sz="1800" dirty="0" smtClean="0"/>
              <a:t> and </a:t>
            </a:r>
            <a:r>
              <a:rPr lang="cs-CZ" sz="1800" dirty="0" err="1" smtClean="0"/>
              <a:t>refused</a:t>
            </a:r>
            <a:r>
              <a:rPr lang="cs-CZ" sz="1800" dirty="0" smtClean="0"/>
              <a:t> </a:t>
            </a:r>
            <a:r>
              <a:rPr lang="cs-CZ" sz="1800" dirty="0">
                <a:solidFill>
                  <a:srgbClr val="FF0000"/>
                </a:solidFill>
              </a:rPr>
              <a:t>to </a:t>
            </a:r>
            <a:r>
              <a:rPr lang="cs-CZ" sz="1800" dirty="0" err="1">
                <a:solidFill>
                  <a:srgbClr val="FF0000"/>
                </a:solidFill>
              </a:rPr>
              <a:t>speak</a:t>
            </a:r>
            <a:r>
              <a:rPr lang="cs-CZ" sz="1800" dirty="0">
                <a:solidFill>
                  <a:srgbClr val="FF0000"/>
                </a:solidFill>
              </a:rPr>
              <a:t> </a:t>
            </a:r>
            <a:r>
              <a:rPr lang="cs-CZ" sz="1800" dirty="0" smtClean="0"/>
              <a:t>to </a:t>
            </a:r>
            <a:r>
              <a:rPr lang="cs-CZ" sz="1800" dirty="0" err="1" smtClean="0"/>
              <a:t>me</a:t>
            </a:r>
            <a:r>
              <a:rPr lang="cs-CZ" sz="1800" dirty="0" smtClean="0"/>
              <a:t>.		</a:t>
            </a:r>
            <a:endParaRPr lang="cs-CZ" sz="1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93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cs-CZ" sz="3200" dirty="0" smtClean="0"/>
              <a:t>Seznam</a:t>
            </a:r>
            <a:r>
              <a:rPr lang="cs-CZ" sz="3200" dirty="0"/>
              <a:t> použité literatury a pramenů</a:t>
            </a:r>
          </a:p>
        </p:txBody>
      </p:sp>
      <p:sp>
        <p:nvSpPr>
          <p:cNvPr id="8195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 err="1" smtClean="0"/>
              <a:t>Murphy</a:t>
            </a:r>
            <a:r>
              <a:rPr lang="cs-CZ" sz="1800" dirty="0" smtClean="0"/>
              <a:t>, R., </a:t>
            </a:r>
            <a:r>
              <a:rPr lang="cs-CZ" sz="1800" dirty="0" err="1" smtClean="0"/>
              <a:t>Essential</a:t>
            </a:r>
            <a:r>
              <a:rPr lang="cs-CZ" sz="1800" dirty="0" smtClean="0"/>
              <a:t> </a:t>
            </a:r>
            <a:r>
              <a:rPr lang="cs-CZ" sz="1800" dirty="0" err="1" smtClean="0"/>
              <a:t>Grammar</a:t>
            </a:r>
            <a:r>
              <a:rPr lang="cs-CZ" sz="1800" dirty="0" smtClean="0"/>
              <a:t> in Use, Cambridge University </a:t>
            </a:r>
            <a:r>
              <a:rPr lang="cs-CZ" sz="1800" dirty="0" err="1" smtClean="0"/>
              <a:t>Press</a:t>
            </a:r>
            <a:r>
              <a:rPr lang="cs-CZ" sz="1800" dirty="0" smtClean="0"/>
              <a:t> 2007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 err="1" smtClean="0"/>
              <a:t>Murphy</a:t>
            </a:r>
            <a:r>
              <a:rPr lang="cs-CZ" sz="1800" dirty="0" smtClean="0"/>
              <a:t>, R., </a:t>
            </a:r>
            <a:r>
              <a:rPr lang="cs-CZ" sz="1800" dirty="0" err="1" smtClean="0"/>
              <a:t>English</a:t>
            </a:r>
            <a:r>
              <a:rPr lang="cs-CZ" sz="1800" dirty="0" smtClean="0"/>
              <a:t> </a:t>
            </a:r>
            <a:r>
              <a:rPr lang="cs-CZ" sz="1800" dirty="0" err="1" smtClean="0"/>
              <a:t>Grammar</a:t>
            </a:r>
            <a:r>
              <a:rPr lang="cs-CZ" sz="1800" dirty="0" smtClean="0"/>
              <a:t> in Use, Cambridge University </a:t>
            </a:r>
            <a:r>
              <a:rPr lang="cs-CZ" sz="1800" dirty="0" err="1" smtClean="0"/>
              <a:t>Press</a:t>
            </a:r>
            <a:r>
              <a:rPr lang="cs-CZ" sz="1800" dirty="0" smtClean="0"/>
              <a:t> 2004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 err="1" smtClean="0"/>
              <a:t>Eastwood</a:t>
            </a:r>
            <a:r>
              <a:rPr lang="cs-CZ" sz="1800" dirty="0" smtClean="0"/>
              <a:t>, J., Oxford </a:t>
            </a:r>
            <a:r>
              <a:rPr lang="cs-CZ" sz="1800" dirty="0" err="1" smtClean="0"/>
              <a:t>Practice</a:t>
            </a:r>
            <a:r>
              <a:rPr lang="cs-CZ" sz="1800" dirty="0" smtClean="0"/>
              <a:t> </a:t>
            </a:r>
            <a:r>
              <a:rPr lang="cs-CZ" sz="1800" dirty="0" err="1" smtClean="0"/>
              <a:t>Grammar</a:t>
            </a:r>
            <a:r>
              <a:rPr lang="cs-CZ" sz="1800" dirty="0" smtClean="0"/>
              <a:t> </a:t>
            </a:r>
            <a:r>
              <a:rPr lang="cs-CZ" sz="1800" dirty="0" err="1" smtClean="0"/>
              <a:t>Intermediate</a:t>
            </a:r>
            <a:r>
              <a:rPr lang="cs-CZ" sz="1800" dirty="0" smtClean="0"/>
              <a:t>, Oxford University </a:t>
            </a:r>
            <a:r>
              <a:rPr lang="cs-CZ" sz="1800" dirty="0" err="1" smtClean="0"/>
              <a:t>Press</a:t>
            </a:r>
            <a:r>
              <a:rPr lang="cs-CZ" sz="1800" dirty="0" smtClean="0"/>
              <a:t> 2006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800" dirty="0" smtClean="0"/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800" dirty="0" smtClean="0"/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 smtClean="0"/>
              <a:t>obrázky – kliparty sady Microsoft Office</a:t>
            </a:r>
          </a:p>
          <a:p>
            <a:endParaRPr lang="cs-CZ" sz="1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chol">
  <a:themeElements>
    <a:clrScheme name="Vrchol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rchol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200</TotalTime>
  <Words>252</Words>
  <Application>Microsoft Office PowerPoint</Application>
  <PresentationFormat>Předvádění na obrazovce (4:3)</PresentationFormat>
  <Paragraphs>114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5" baseType="lpstr">
      <vt:lpstr>Arial</vt:lpstr>
      <vt:lpstr>Book Antiqua</vt:lpstr>
      <vt:lpstr>Lucida Sans</vt:lpstr>
      <vt:lpstr>Wingdings</vt:lpstr>
      <vt:lpstr>Wingdings 2</vt:lpstr>
      <vt:lpstr>Wingdings 3</vt:lpstr>
      <vt:lpstr>Vrchol</vt:lpstr>
      <vt:lpstr>Prezentace aplikace PowerPoint</vt:lpstr>
      <vt:lpstr>Prezentace aplikace PowerPoint</vt:lpstr>
      <vt:lpstr>We use verb + to-infinitive</vt:lpstr>
      <vt:lpstr>We use verb + ing form</vt:lpstr>
      <vt:lpstr>We use verb + to-infinitive or –ing  form</vt:lpstr>
      <vt:lpstr>Exercise</vt:lpstr>
      <vt:lpstr>Exercise - solution</vt:lpstr>
      <vt:lpstr>Seznam použité literatury a pramenů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Petr Kofroň</dc:creator>
  <cp:lastModifiedBy>admin</cp:lastModifiedBy>
  <cp:revision>26</cp:revision>
  <dcterms:created xsi:type="dcterms:W3CDTF">2013-10-31T09:25:07Z</dcterms:created>
  <dcterms:modified xsi:type="dcterms:W3CDTF">2013-12-11T11:27:38Z</dcterms:modified>
</cp:coreProperties>
</file>