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3" r:id="rId5"/>
    <p:sldId id="264" r:id="rId6"/>
    <p:sldId id="265" r:id="rId7"/>
    <p:sldId id="269" r:id="rId8"/>
    <p:sldId id="266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3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0F9D2-BB4F-460A-AF11-0D5E586CBE86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A598A-96F2-4B15-833B-328E555371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3CAED-0F42-4134-87D9-E40377489102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3F010-B4EA-4873-9B52-D3B1D25D34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69205-EB58-4753-95A1-4E1BB05D12A7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4E976-BFE6-4B79-988B-BFC8869BBF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BA2AB-338E-4003-8220-287AFFC866A8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B50-35AC-46FB-A19B-902BB07FD0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A00A1-70D7-4D47-8A70-EE25CF8D133A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472EF-3778-4378-941E-DE96BB6BCD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29417-BB5E-4F4C-BDF3-E18F4DCCE46B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9B19F-3813-490E-9A2A-E395E6128C9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08F13-8093-4D04-BB0B-8657D1AD12BB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8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726CC-9F60-4348-BCBA-A6183DC596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F2D28-47DC-4077-88E0-5BCD1ED86C5B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2813E-13ED-4FDD-A10E-4C81C84DAF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7497A-267A-4D0C-A77B-C2D01999EE52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1B354-8F0A-4D76-A01F-B687549F52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63E6B-C4E7-4977-8FC7-1A12E4DFD66D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629E6-E5E9-45DE-B57B-A4CDC2D9B2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3AE3D-8C7A-447B-B33F-C9A0094A103D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0FE1D-C5DC-4449-92FA-FF0290CB74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27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161C503-3C0E-4F3A-A201-BCD0A92FDF6F}" type="datetimeFigureOut">
              <a:rPr lang="cs-CZ"/>
              <a:pPr>
                <a:defRPr/>
              </a:pPr>
              <a:t>11.12.2013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B228424-B8CD-41D9-A9D9-A27F91A01C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42875"/>
            <a:ext cx="8820150" cy="20621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4" name="TextovéPole 2"/>
          <p:cNvSpPr txBox="1">
            <a:spLocks noChangeArrowheads="1"/>
          </p:cNvSpPr>
          <p:nvPr/>
        </p:nvSpPr>
        <p:spPr bwMode="auto">
          <a:xfrm>
            <a:off x="360363" y="388938"/>
            <a:ext cx="8489950" cy="145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pPr algn="ctr"/>
            <a:r>
              <a:rPr lang="cs-CZ" sz="64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Výukový materiál</a:t>
            </a:r>
          </a:p>
          <a:p>
            <a:pPr algn="ctr"/>
            <a:r>
              <a:rPr lang="cs-CZ" sz="2500" dirty="0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zpracovaný v rámci projektu</a:t>
            </a:r>
          </a:p>
        </p:txBody>
      </p:sp>
      <p:pic>
        <p:nvPicPr>
          <p:cNvPr id="13315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33045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ovéPole 4"/>
          <p:cNvSpPr txBox="1">
            <a:spLocks noChangeArrowheads="1"/>
          </p:cNvSpPr>
          <p:nvPr/>
        </p:nvSpPr>
        <p:spPr bwMode="auto">
          <a:xfrm>
            <a:off x="903288" y="4398963"/>
            <a:ext cx="169068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Označení:</a:t>
            </a:r>
          </a:p>
        </p:txBody>
      </p:sp>
      <p:sp>
        <p:nvSpPr>
          <p:cNvPr id="13317" name="TextovéPole 5"/>
          <p:cNvSpPr txBox="1">
            <a:spLocks noChangeArrowheads="1"/>
          </p:cNvSpPr>
          <p:nvPr/>
        </p:nvSpPr>
        <p:spPr bwMode="auto">
          <a:xfrm>
            <a:off x="6983412" y="4398963"/>
            <a:ext cx="1477019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723" tIns="40361" rIns="80723" bIns="40361">
            <a:spAutoFit/>
          </a:bodyPr>
          <a:lstStyle/>
          <a:p>
            <a:r>
              <a:rPr lang="cs-CZ" sz="2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Sada:   </a:t>
            </a:r>
            <a:r>
              <a:rPr lang="cs-CZ" sz="21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</a:p>
        </p:txBody>
      </p:sp>
      <p:sp>
        <p:nvSpPr>
          <p:cNvPr id="13318" name="TextovéPole 6"/>
          <p:cNvSpPr txBox="1">
            <a:spLocks noChangeArrowheads="1"/>
          </p:cNvSpPr>
          <p:nvPr/>
        </p:nvSpPr>
        <p:spPr bwMode="auto">
          <a:xfrm>
            <a:off x="903288" y="4854575"/>
            <a:ext cx="27654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Ověření ve výuce:</a:t>
            </a:r>
          </a:p>
        </p:txBody>
      </p:sp>
      <p:sp>
        <p:nvSpPr>
          <p:cNvPr id="13319" name="TextovéPole 7"/>
          <p:cNvSpPr txBox="1">
            <a:spLocks noChangeArrowheads="1"/>
          </p:cNvSpPr>
          <p:nvPr/>
        </p:nvSpPr>
        <p:spPr bwMode="auto">
          <a:xfrm>
            <a:off x="6977063" y="4854575"/>
            <a:ext cx="116681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Třída:</a:t>
            </a:r>
          </a:p>
        </p:txBody>
      </p:sp>
      <p:sp>
        <p:nvSpPr>
          <p:cNvPr id="13320" name="TextovéPole 8"/>
          <p:cNvSpPr txBox="1">
            <a:spLocks noChangeArrowheads="1"/>
          </p:cNvSpPr>
          <p:nvPr/>
        </p:nvSpPr>
        <p:spPr bwMode="auto">
          <a:xfrm>
            <a:off x="903288" y="5329238"/>
            <a:ext cx="1325562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Datum:</a:t>
            </a:r>
          </a:p>
        </p:txBody>
      </p:sp>
      <p:sp>
        <p:nvSpPr>
          <p:cNvPr id="13321" name="TextovéPole 9"/>
          <p:cNvSpPr txBox="1">
            <a:spLocks noChangeArrowheads="1"/>
          </p:cNvSpPr>
          <p:nvPr/>
        </p:nvSpPr>
        <p:spPr bwMode="auto">
          <a:xfrm>
            <a:off x="903288" y="3925888"/>
            <a:ext cx="3794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projektu:</a:t>
            </a:r>
          </a:p>
        </p:txBody>
      </p:sp>
      <p:pic>
        <p:nvPicPr>
          <p:cNvPr id="13322" name="Obrázek 10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71650" y="2614613"/>
            <a:ext cx="5737225" cy="1006475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3323" name="TextovéPole 11"/>
          <p:cNvSpPr txBox="1">
            <a:spLocks noChangeArrowheads="1"/>
          </p:cNvSpPr>
          <p:nvPr/>
        </p:nvSpPr>
        <p:spPr bwMode="auto">
          <a:xfrm>
            <a:off x="4429125" y="3925888"/>
            <a:ext cx="417512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CZ.1.07/1.5.00/34.0199</a:t>
            </a:r>
          </a:p>
        </p:txBody>
      </p:sp>
      <p:sp>
        <p:nvSpPr>
          <p:cNvPr id="13324" name="TextovéPole 13"/>
          <p:cNvSpPr txBox="1">
            <a:spLocks noChangeArrowheads="1"/>
          </p:cNvSpPr>
          <p:nvPr/>
        </p:nvSpPr>
        <p:spPr bwMode="auto">
          <a:xfrm>
            <a:off x="2325688" y="4398963"/>
            <a:ext cx="4478337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VY_32_INOVACE_ANJ_VL_3_17</a:t>
            </a:r>
          </a:p>
        </p:txBody>
      </p:sp>
      <p:sp>
        <p:nvSpPr>
          <p:cNvPr id="13325" name="TextovéPole 14"/>
          <p:cNvSpPr txBox="1">
            <a:spLocks noChangeArrowheads="1"/>
          </p:cNvSpPr>
          <p:nvPr/>
        </p:nvSpPr>
        <p:spPr bwMode="auto">
          <a:xfrm>
            <a:off x="3360738" y="4872038"/>
            <a:ext cx="1665287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9. 9. 2013</a:t>
            </a:r>
          </a:p>
        </p:txBody>
      </p:sp>
      <p:sp>
        <p:nvSpPr>
          <p:cNvPr id="13326" name="TextovéPole 15"/>
          <p:cNvSpPr txBox="1">
            <a:spLocks noChangeArrowheads="1"/>
          </p:cNvSpPr>
          <p:nvPr/>
        </p:nvSpPr>
        <p:spPr bwMode="auto">
          <a:xfrm>
            <a:off x="7834313" y="4854575"/>
            <a:ext cx="841375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</a:t>
            </a:r>
          </a:p>
        </p:txBody>
      </p:sp>
      <p:sp>
        <p:nvSpPr>
          <p:cNvPr id="13327" name="TextovéPole 16"/>
          <p:cNvSpPr txBox="1">
            <a:spLocks noChangeArrowheads="1"/>
          </p:cNvSpPr>
          <p:nvPr/>
        </p:nvSpPr>
        <p:spPr bwMode="auto">
          <a:xfrm>
            <a:off x="1954213" y="5329238"/>
            <a:ext cx="1905000" cy="404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23" tIns="40361" rIns="80723" bIns="40361">
            <a:spAutoFit/>
          </a:bodyPr>
          <a:lstStyle/>
          <a:p>
            <a:r>
              <a:rPr lang="cs-CZ" sz="2100" b="1">
                <a:solidFill>
                  <a:srgbClr val="FFFF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7. 9. 2013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22530" name="Zástupný symbol pro obsah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5373687"/>
          </a:xfrm>
        </p:spPr>
        <p:txBody>
          <a:bodyPr/>
          <a:lstStyle/>
          <a:p>
            <a:pPr marL="136525" indent="0">
              <a:buFont typeface="Wingdings 2" pitchFamily="18" charset="2"/>
              <a:buNone/>
            </a:pPr>
            <a:r>
              <a:rPr lang="cs-CZ" sz="2600" smtClean="0">
                <a:solidFill>
                  <a:srgbClr val="FFC000"/>
                </a:solidFill>
              </a:rPr>
              <a:t>Complete the dialogue using Present Perfect Simple.</a:t>
            </a:r>
          </a:p>
          <a:p>
            <a:pPr marL="136525" indent="0">
              <a:buFont typeface="Wingdings 2" pitchFamily="18" charset="2"/>
              <a:buNone/>
            </a:pPr>
            <a:endParaRPr lang="cs-CZ" sz="1800" smtClean="0">
              <a:solidFill>
                <a:srgbClr val="FFC000"/>
              </a:solidFill>
            </a:endParaRP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………. (you / not do / your project / yet), I suppose.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No, I haven´t. …………. (I / not / start / it / yet).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………. (I / just / see / Andrew) and he says ………. (he / already / 	do) about half of it.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Well, he works too hard.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 ………. (I / not / finish / my plan / yet).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………. (you / already / begin) to worry about it, haven´t you? Take it 	easy. There´s plenty of time.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………. (we / already / spend) too long thinking about it. ……….. (I / 	not / do any real work / yet) and ………. (I / just / realize) that there 	are only four weeks to the end of term.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OK. ………. (I / just / decide) to start next week. Well, maybe.</a:t>
            </a:r>
          </a:p>
          <a:p>
            <a:pPr marL="136525" indent="0">
              <a:buFont typeface="Wingdings 2" pitchFamily="18" charset="2"/>
              <a:buNone/>
            </a:pPr>
            <a:endParaRPr lang="cs-CZ" sz="180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23554" name="Zástupný symbol pro obsah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5373687"/>
          </a:xfrm>
        </p:spPr>
        <p:txBody>
          <a:bodyPr/>
          <a:lstStyle/>
          <a:p>
            <a:pPr marL="136525" indent="0">
              <a:buFont typeface="Wingdings 2" pitchFamily="18" charset="2"/>
              <a:buNone/>
            </a:pPr>
            <a:r>
              <a:rPr lang="cs-CZ" sz="2600" smtClean="0">
                <a:solidFill>
                  <a:srgbClr val="FFC000"/>
                </a:solidFill>
              </a:rPr>
              <a:t>Complete the dialogue using Present Perfect Simple.</a:t>
            </a:r>
          </a:p>
          <a:p>
            <a:pPr marL="136525" indent="0">
              <a:buFont typeface="Wingdings 2" pitchFamily="18" charset="2"/>
              <a:buNone/>
            </a:pPr>
            <a:endParaRPr lang="cs-CZ" sz="1800" smtClean="0">
              <a:solidFill>
                <a:srgbClr val="FFC000"/>
              </a:solidFill>
            </a:endParaRP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</a:t>
            </a:r>
            <a:r>
              <a:rPr lang="cs-CZ" sz="1800" smtClean="0">
                <a:solidFill>
                  <a:srgbClr val="FF0000"/>
                </a:solidFill>
              </a:rPr>
              <a:t>You haven´ t done your project yet</a:t>
            </a:r>
            <a:r>
              <a:rPr lang="cs-CZ" sz="1800" smtClean="0"/>
              <a:t>, I suppose.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No</a:t>
            </a:r>
            <a:r>
              <a:rPr lang="cs-CZ" sz="1800" smtClean="0">
                <a:solidFill>
                  <a:srgbClr val="FF0000"/>
                </a:solidFill>
              </a:rPr>
              <a:t>, I haven´t. I haven´t started it yet.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</a:t>
            </a:r>
            <a:r>
              <a:rPr lang="cs-CZ" sz="1800" smtClean="0">
                <a:solidFill>
                  <a:srgbClr val="FF0000"/>
                </a:solidFill>
              </a:rPr>
              <a:t>I have just seen </a:t>
            </a:r>
            <a:r>
              <a:rPr lang="cs-CZ" sz="1800" smtClean="0"/>
              <a:t>Andrew and he says  </a:t>
            </a:r>
            <a:r>
              <a:rPr lang="cs-CZ" sz="1800" smtClean="0">
                <a:solidFill>
                  <a:srgbClr val="FF0000"/>
                </a:solidFill>
              </a:rPr>
              <a:t>he has already done </a:t>
            </a:r>
            <a:r>
              <a:rPr lang="cs-CZ" sz="1800" smtClean="0"/>
              <a:t>about half 	of it.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Well, he works too hard.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</a:t>
            </a:r>
            <a:r>
              <a:rPr lang="cs-CZ" sz="1800" smtClean="0">
                <a:solidFill>
                  <a:srgbClr val="FF0000"/>
                </a:solidFill>
              </a:rPr>
              <a:t>I haven´t finished my plan yet. 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</a:t>
            </a:r>
            <a:r>
              <a:rPr lang="cs-CZ" sz="1800" smtClean="0">
                <a:solidFill>
                  <a:srgbClr val="FF0000"/>
                </a:solidFill>
              </a:rPr>
              <a:t>You have already begun </a:t>
            </a:r>
            <a:r>
              <a:rPr lang="cs-CZ" sz="1800" smtClean="0"/>
              <a:t>to worry about it, haven´t you? Take it easy. 	There´s plenty of time.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Vicky:	</a:t>
            </a:r>
            <a:r>
              <a:rPr lang="cs-CZ" sz="1800" smtClean="0">
                <a:solidFill>
                  <a:srgbClr val="FF0000"/>
                </a:solidFill>
              </a:rPr>
              <a:t>We have already spent </a:t>
            </a:r>
            <a:r>
              <a:rPr lang="cs-CZ" sz="1800" smtClean="0"/>
              <a:t>too long thinking about it</a:t>
            </a:r>
            <a:r>
              <a:rPr lang="cs-CZ" sz="1800" smtClean="0">
                <a:solidFill>
                  <a:srgbClr val="FF0000"/>
                </a:solidFill>
              </a:rPr>
              <a:t>. I haven´t done any 	real work yet</a:t>
            </a:r>
            <a:r>
              <a:rPr lang="cs-CZ" sz="1800" smtClean="0"/>
              <a:t> and </a:t>
            </a:r>
            <a:r>
              <a:rPr lang="cs-CZ" sz="1800" smtClean="0">
                <a:solidFill>
                  <a:srgbClr val="FF0000"/>
                </a:solidFill>
              </a:rPr>
              <a:t>I have just realized </a:t>
            </a:r>
            <a:r>
              <a:rPr lang="cs-CZ" sz="1800" smtClean="0"/>
              <a:t>that there are only four weeks to 	the end of term.</a:t>
            </a:r>
          </a:p>
          <a:p>
            <a:pPr marL="136525" indent="0">
              <a:buFont typeface="Wingdings 2" pitchFamily="18" charset="2"/>
              <a:buNone/>
            </a:pPr>
            <a:r>
              <a:rPr lang="cs-CZ" sz="1800" smtClean="0"/>
              <a:t>Rachel:	OK. </a:t>
            </a:r>
            <a:r>
              <a:rPr lang="cs-CZ" sz="1800" smtClean="0">
                <a:solidFill>
                  <a:srgbClr val="FF0000"/>
                </a:solidFill>
              </a:rPr>
              <a:t>I have just decided </a:t>
            </a:r>
            <a:r>
              <a:rPr lang="cs-CZ" sz="1800" smtClean="0"/>
              <a:t>to start next week. Well, maybe.</a:t>
            </a:r>
          </a:p>
          <a:p>
            <a:pPr marL="136525" indent="0">
              <a:buFont typeface="Wingdings 2" pitchFamily="18" charset="2"/>
              <a:buNone/>
            </a:pPr>
            <a:endParaRPr lang="cs-CZ" sz="1800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cs-CZ" sz="3200" dirty="0" smtClean="0"/>
              <a:t>Seznam</a:t>
            </a:r>
            <a:r>
              <a:rPr lang="cs-CZ" sz="3200" dirty="0"/>
              <a:t> použité literatury a pramenů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Essential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2007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Murphy</a:t>
            </a:r>
            <a:r>
              <a:rPr lang="cs-CZ" sz="1800" dirty="0" smtClean="0"/>
              <a:t>, R., </a:t>
            </a:r>
            <a:r>
              <a:rPr lang="cs-CZ" sz="1800" dirty="0" err="1" smtClean="0"/>
              <a:t>English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in Use, Cambridge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2004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err="1" smtClean="0"/>
              <a:t>Eastwood</a:t>
            </a:r>
            <a:r>
              <a:rPr lang="cs-CZ" sz="1800" dirty="0" smtClean="0"/>
              <a:t>, J., Oxford </a:t>
            </a:r>
            <a:r>
              <a:rPr lang="cs-CZ" sz="1800" dirty="0" err="1" smtClean="0"/>
              <a:t>Practice</a:t>
            </a:r>
            <a:r>
              <a:rPr lang="cs-CZ" sz="1800" dirty="0" smtClean="0"/>
              <a:t> </a:t>
            </a:r>
            <a:r>
              <a:rPr lang="cs-CZ" sz="1800" dirty="0" err="1" smtClean="0"/>
              <a:t>Grammar</a:t>
            </a:r>
            <a:r>
              <a:rPr lang="cs-CZ" sz="1800" dirty="0" smtClean="0"/>
              <a:t> </a:t>
            </a:r>
            <a:r>
              <a:rPr lang="cs-CZ" sz="1800" dirty="0" err="1" smtClean="0"/>
              <a:t>Intermediate</a:t>
            </a:r>
            <a:r>
              <a:rPr lang="cs-CZ" sz="1800" dirty="0" smtClean="0"/>
              <a:t>, Oxford University </a:t>
            </a:r>
            <a:r>
              <a:rPr lang="cs-CZ" sz="1800" dirty="0" err="1" smtClean="0"/>
              <a:t>Press</a:t>
            </a:r>
            <a:r>
              <a:rPr lang="cs-CZ" sz="1800" dirty="0" smtClean="0"/>
              <a:t> 2006</a:t>
            </a:r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800" dirty="0" smtClean="0"/>
          </a:p>
          <a:p>
            <a:pPr marL="342900" indent="-342900" fontAlgn="auto">
              <a:lnSpc>
                <a:spcPct val="15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1800" dirty="0" smtClean="0"/>
              <a:t>obrázky – kliparty sady Microsoft Office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cs-CZ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ázek 1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488" y="185738"/>
            <a:ext cx="8820150" cy="2063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38" name="TextovéPole 2"/>
          <p:cNvSpPr txBox="1">
            <a:spLocks noChangeArrowheads="1"/>
          </p:cNvSpPr>
          <p:nvPr/>
        </p:nvSpPr>
        <p:spPr bwMode="auto">
          <a:xfrm>
            <a:off x="446088" y="514350"/>
            <a:ext cx="8251825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algn="ctr" defTabSz="808038"/>
            <a:r>
              <a:rPr lang="cs-CZ" altLang="cs-CZ" sz="5400">
                <a:solidFill>
                  <a:srgbClr val="FFFF66"/>
                </a:solidFill>
                <a:cs typeface="Arial" charset="0"/>
              </a:rPr>
              <a:t>Předpřítomný čas prostý</a:t>
            </a:r>
          </a:p>
          <a:p>
            <a:pPr algn="ctr" defTabSz="808038"/>
            <a:r>
              <a:rPr lang="cs-CZ" altLang="cs-CZ" sz="2500">
                <a:solidFill>
                  <a:srgbClr val="FFFF66"/>
                </a:solidFill>
                <a:cs typeface="Arial" charset="0"/>
              </a:rPr>
              <a:t>Present Perfect</a:t>
            </a:r>
          </a:p>
        </p:txBody>
      </p:sp>
      <p:pic>
        <p:nvPicPr>
          <p:cNvPr id="14339" name="Obrázek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349500"/>
            <a:ext cx="8820150" cy="411956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4340" name="TextovéPole 4"/>
          <p:cNvSpPr txBox="1">
            <a:spLocks noChangeArrowheads="1"/>
          </p:cNvSpPr>
          <p:nvPr/>
        </p:nvSpPr>
        <p:spPr bwMode="auto">
          <a:xfrm>
            <a:off x="503238" y="4835525"/>
            <a:ext cx="42052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Jméno autora (vč. titulu):</a:t>
            </a:r>
          </a:p>
        </p:txBody>
      </p:sp>
      <p:sp>
        <p:nvSpPr>
          <p:cNvPr id="14341" name="TextovéPole 5"/>
          <p:cNvSpPr txBox="1">
            <a:spLocks noChangeArrowheads="1"/>
          </p:cNvSpPr>
          <p:nvPr/>
        </p:nvSpPr>
        <p:spPr bwMode="auto">
          <a:xfrm>
            <a:off x="514350" y="5272088"/>
            <a:ext cx="2328863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Škola – adresa:</a:t>
            </a:r>
          </a:p>
        </p:txBody>
      </p:sp>
      <p:sp>
        <p:nvSpPr>
          <p:cNvPr id="14342" name="TextovéPole 6"/>
          <p:cNvSpPr txBox="1">
            <a:spLocks noChangeArrowheads="1"/>
          </p:cNvSpPr>
          <p:nvPr/>
        </p:nvSpPr>
        <p:spPr bwMode="auto">
          <a:xfrm>
            <a:off x="503238" y="3533775"/>
            <a:ext cx="13477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Ročník:</a:t>
            </a:r>
          </a:p>
        </p:txBody>
      </p:sp>
      <p:sp>
        <p:nvSpPr>
          <p:cNvPr id="14343" name="TextovéPole 7"/>
          <p:cNvSpPr txBox="1">
            <a:spLocks noChangeArrowheads="1"/>
          </p:cNvSpPr>
          <p:nvPr/>
        </p:nvSpPr>
        <p:spPr bwMode="auto">
          <a:xfrm>
            <a:off x="492125" y="2708275"/>
            <a:ext cx="2605088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Předmět:</a:t>
            </a:r>
          </a:p>
        </p:txBody>
      </p:sp>
      <p:sp>
        <p:nvSpPr>
          <p:cNvPr id="14344" name="TextovéPole 8"/>
          <p:cNvSpPr txBox="1">
            <a:spLocks noChangeArrowheads="1"/>
          </p:cNvSpPr>
          <p:nvPr/>
        </p:nvSpPr>
        <p:spPr bwMode="auto">
          <a:xfrm>
            <a:off x="503238" y="3965575"/>
            <a:ext cx="22177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Anotace:</a:t>
            </a:r>
          </a:p>
        </p:txBody>
      </p:sp>
      <p:sp>
        <p:nvSpPr>
          <p:cNvPr id="14345" name="TextovéPole 9"/>
          <p:cNvSpPr txBox="1">
            <a:spLocks noChangeArrowheads="1"/>
          </p:cNvSpPr>
          <p:nvPr/>
        </p:nvSpPr>
        <p:spPr bwMode="auto">
          <a:xfrm>
            <a:off x="2851150" y="3533775"/>
            <a:ext cx="1784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2. ročník</a:t>
            </a:r>
          </a:p>
        </p:txBody>
      </p:sp>
      <p:sp>
        <p:nvSpPr>
          <p:cNvPr id="14346" name="TextovéPole 10"/>
          <p:cNvSpPr txBox="1">
            <a:spLocks noChangeArrowheads="1"/>
          </p:cNvSpPr>
          <p:nvPr/>
        </p:nvSpPr>
        <p:spPr bwMode="auto">
          <a:xfrm>
            <a:off x="2851150" y="2709863"/>
            <a:ext cx="2035175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Anglický jazyk</a:t>
            </a:r>
          </a:p>
        </p:txBody>
      </p:sp>
      <p:sp>
        <p:nvSpPr>
          <p:cNvPr id="14347" name="TextovéPole 11"/>
          <p:cNvSpPr txBox="1">
            <a:spLocks noChangeArrowheads="1"/>
          </p:cNvSpPr>
          <p:nvPr/>
        </p:nvSpPr>
        <p:spPr bwMode="auto">
          <a:xfrm>
            <a:off x="3922713" y="4835525"/>
            <a:ext cx="407035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Mgr. Radka Volfová</a:t>
            </a:r>
          </a:p>
        </p:txBody>
      </p:sp>
      <p:sp>
        <p:nvSpPr>
          <p:cNvPr id="14348" name="TextovéPole 12"/>
          <p:cNvSpPr txBox="1">
            <a:spLocks noChangeArrowheads="1"/>
          </p:cNvSpPr>
          <p:nvPr/>
        </p:nvSpPr>
        <p:spPr bwMode="auto">
          <a:xfrm>
            <a:off x="2693988" y="5272088"/>
            <a:ext cx="50053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pt-BR" altLang="cs-CZ" sz="2100" b="1">
                <a:solidFill>
                  <a:srgbClr val="FFFF66"/>
                </a:solidFill>
                <a:cs typeface="Arial" charset="0"/>
              </a:rPr>
              <a:t>OA a VOŠE Tábor, Jiráskova 1615</a:t>
            </a:r>
            <a:endParaRPr lang="cs-CZ" altLang="cs-CZ" sz="2100" b="1">
              <a:solidFill>
                <a:srgbClr val="FFFF66"/>
              </a:solidFill>
              <a:cs typeface="Arial" charset="0"/>
            </a:endParaRPr>
          </a:p>
        </p:txBody>
      </p:sp>
      <p:sp>
        <p:nvSpPr>
          <p:cNvPr id="14349" name="TextovéPole 8"/>
          <p:cNvSpPr txBox="1">
            <a:spLocks noChangeArrowheads="1"/>
          </p:cNvSpPr>
          <p:nvPr/>
        </p:nvSpPr>
        <p:spPr bwMode="auto">
          <a:xfrm>
            <a:off x="2851150" y="3965575"/>
            <a:ext cx="6148388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  <a:cs typeface="Arial" charset="0"/>
              </a:rPr>
              <a:t>Základní pravidla pro tvoření předpřítomného času prostého, zásady jeho použití</a:t>
            </a:r>
          </a:p>
        </p:txBody>
      </p:sp>
      <p:sp>
        <p:nvSpPr>
          <p:cNvPr id="14350" name="TextovéPole 7"/>
          <p:cNvSpPr txBox="1">
            <a:spLocks noChangeArrowheads="1"/>
          </p:cNvSpPr>
          <p:nvPr/>
        </p:nvSpPr>
        <p:spPr bwMode="auto">
          <a:xfrm>
            <a:off x="490538" y="3101975"/>
            <a:ext cx="2605087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FF"/>
                </a:solidFill>
                <a:cs typeface="Arial" charset="0"/>
              </a:rPr>
              <a:t>Tematická oblast:</a:t>
            </a:r>
          </a:p>
        </p:txBody>
      </p:sp>
      <p:sp>
        <p:nvSpPr>
          <p:cNvPr id="14351" name="TextovéPole 10"/>
          <p:cNvSpPr txBox="1">
            <a:spLocks noChangeArrowheads="1"/>
          </p:cNvSpPr>
          <p:nvPr/>
        </p:nvSpPr>
        <p:spPr bwMode="auto">
          <a:xfrm>
            <a:off x="2849563" y="3103563"/>
            <a:ext cx="56816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732" tIns="40366" rIns="80732" bIns="40366">
            <a:spAutoFit/>
          </a:bodyPr>
          <a:lstStyle/>
          <a:p>
            <a:pPr defTabSz="808038"/>
            <a:r>
              <a:rPr lang="cs-CZ" altLang="cs-CZ" sz="2100" b="1">
                <a:solidFill>
                  <a:srgbClr val="FFFF66"/>
                </a:solidFill>
              </a:rPr>
              <a:t>Grammar</a:t>
            </a:r>
            <a:r>
              <a:rPr lang="cs-CZ" altLang="cs-CZ" sz="2100" b="1" dirty="0">
                <a:solidFill>
                  <a:srgbClr val="FFFF66"/>
                </a:solidFill>
              </a:rPr>
              <a:t> &amp;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Present</a:t>
            </a:r>
            <a:r>
              <a:rPr lang="cs-CZ" dirty="0" smtClean="0"/>
              <a:t> </a:t>
            </a:r>
            <a:r>
              <a:rPr lang="cs-CZ" dirty="0" err="1" smtClean="0"/>
              <a:t>Perfect</a:t>
            </a:r>
            <a:r>
              <a:rPr lang="cs-CZ" dirty="0" smtClean="0"/>
              <a:t> </a:t>
            </a:r>
            <a:r>
              <a:rPr lang="cs-CZ" dirty="0" err="1" smtClean="0"/>
              <a:t>Simple</a:t>
            </a:r>
            <a:r>
              <a:rPr lang="cs-CZ" dirty="0" smtClean="0"/>
              <a:t> - </a:t>
            </a:r>
            <a:r>
              <a:rPr lang="cs-CZ" dirty="0" err="1" smtClean="0"/>
              <a:t>affirmative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</a:t>
                      </a:r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dirty="0" err="1" smtClean="0"/>
                        <a:t>played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dirty="0" err="1" smtClean="0"/>
                        <a:t>played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smtClean="0"/>
                        <a:t>you </a:t>
                      </a:r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played</a:t>
                      </a:r>
                      <a:endParaRPr lang="cs-CZ" sz="2400" dirty="0"/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has </a:t>
                      </a:r>
                      <a:r>
                        <a:rPr lang="cs-CZ" sz="2400" baseline="0" dirty="0" err="1" smtClean="0"/>
                        <a:t>played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dirty="0" err="1" smtClean="0"/>
                        <a:t>played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3024188" y="1484313"/>
            <a:ext cx="30956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Have</a:t>
            </a:r>
            <a:r>
              <a:rPr lang="cs-CZ" dirty="0"/>
              <a:t> /has + past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Perfect</a:t>
            </a:r>
            <a:r>
              <a:rPr lang="cs-CZ" dirty="0"/>
              <a:t> </a:t>
            </a:r>
            <a:r>
              <a:rPr lang="cs-CZ" dirty="0" err="1"/>
              <a:t>Simple</a:t>
            </a:r>
            <a:r>
              <a:rPr lang="cs-CZ" dirty="0"/>
              <a:t> - </a:t>
            </a:r>
            <a:r>
              <a:rPr lang="cs-CZ" dirty="0" smtClean="0"/>
              <a:t>negative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I </a:t>
                      </a:r>
                      <a:r>
                        <a:rPr lang="cs-CZ" sz="2400" kern="1200" dirty="0" err="1" smtClean="0"/>
                        <a:t>haven´t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we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you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smtClean="0"/>
                        <a:t>he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kern="1200" dirty="0" err="1" smtClean="0"/>
                        <a:t>hasn´t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dirty="0" err="1" smtClean="0"/>
                        <a:t>they</a:t>
                      </a:r>
                      <a:r>
                        <a:rPr lang="cs-CZ" sz="2400" dirty="0" smtClean="0"/>
                        <a:t> </a:t>
                      </a:r>
                      <a:r>
                        <a:rPr lang="cs-CZ" sz="2400" kern="1200" dirty="0" err="1" smtClean="0"/>
                        <a:t>haven´t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2700338" y="1484313"/>
            <a:ext cx="37433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Haven´t</a:t>
            </a:r>
            <a:r>
              <a:rPr lang="cs-CZ" dirty="0"/>
              <a:t> / </a:t>
            </a:r>
            <a:r>
              <a:rPr lang="cs-CZ" dirty="0" err="1"/>
              <a:t>hasn´t</a:t>
            </a:r>
            <a:r>
              <a:rPr lang="cs-CZ" dirty="0"/>
              <a:t> + past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Perfect</a:t>
            </a:r>
            <a:r>
              <a:rPr lang="cs-CZ" dirty="0"/>
              <a:t> </a:t>
            </a:r>
            <a:r>
              <a:rPr lang="cs-CZ" dirty="0" err="1"/>
              <a:t>Simple</a:t>
            </a:r>
            <a:r>
              <a:rPr lang="cs-CZ" dirty="0"/>
              <a:t> - </a:t>
            </a:r>
            <a:r>
              <a:rPr lang="cs-CZ" dirty="0" err="1" smtClean="0"/>
              <a:t>question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23963" y="2636838"/>
          <a:ext cx="6696744" cy="355239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48372"/>
                <a:gridCol w="3348372"/>
              </a:tblGrid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singular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cs-CZ" sz="2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plural</a:t>
                      </a:r>
                      <a:endParaRPr kumimoji="0" lang="cs-CZ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I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we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you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88809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smtClean="0"/>
                        <a:t>Has he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2400" kern="1200" dirty="0" err="1" smtClean="0"/>
                        <a:t>Have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they</a:t>
                      </a:r>
                      <a:r>
                        <a:rPr lang="cs-CZ" sz="2400" kern="1200" dirty="0" smtClean="0"/>
                        <a:t> </a:t>
                      </a:r>
                      <a:r>
                        <a:rPr lang="cs-CZ" sz="2400" kern="1200" dirty="0" err="1" smtClean="0"/>
                        <a:t>played</a:t>
                      </a:r>
                      <a:r>
                        <a:rPr lang="cs-CZ" sz="2400" kern="1200" dirty="0" smtClean="0"/>
                        <a:t>?</a:t>
                      </a:r>
                      <a:endParaRPr lang="cs-CZ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1493838" y="1484313"/>
            <a:ext cx="61563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 err="1"/>
              <a:t>Have</a:t>
            </a:r>
            <a:r>
              <a:rPr lang="cs-CZ" dirty="0"/>
              <a:t> / </a:t>
            </a:r>
            <a:r>
              <a:rPr lang="cs-CZ" dirty="0" err="1"/>
              <a:t>haven´t</a:t>
            </a:r>
            <a:r>
              <a:rPr lang="cs-CZ" dirty="0"/>
              <a:t> / has / </a:t>
            </a:r>
            <a:r>
              <a:rPr lang="cs-CZ" dirty="0" err="1"/>
              <a:t>hasn´t</a:t>
            </a:r>
            <a:r>
              <a:rPr lang="cs-CZ" dirty="0"/>
              <a:t>  + </a:t>
            </a:r>
            <a:r>
              <a:rPr lang="cs-CZ" dirty="0" err="1"/>
              <a:t>subject</a:t>
            </a:r>
            <a:r>
              <a:rPr lang="cs-CZ" dirty="0"/>
              <a:t> + past </a:t>
            </a:r>
            <a:r>
              <a:rPr lang="cs-CZ" dirty="0" err="1"/>
              <a:t>participle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We</a:t>
            </a:r>
            <a:r>
              <a:rPr lang="cs-CZ" dirty="0" smtClean="0"/>
              <a:t> use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Perfect</a:t>
            </a:r>
            <a:r>
              <a:rPr lang="cs-CZ" dirty="0"/>
              <a:t> </a:t>
            </a:r>
            <a:r>
              <a:rPr lang="cs-CZ" dirty="0" err="1"/>
              <a:t>Simple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9138"/>
            <a:ext cx="8229600" cy="4205287"/>
          </a:xfrm>
        </p:spPr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000" dirty="0" smtClean="0">
                <a:solidFill>
                  <a:srgbClr val="FFC000"/>
                </a:solidFill>
              </a:rPr>
              <a:t>to </a:t>
            </a:r>
            <a:r>
              <a:rPr lang="cs-CZ" sz="3000" dirty="0" err="1" smtClean="0">
                <a:solidFill>
                  <a:srgbClr val="FFC000"/>
                </a:solidFill>
              </a:rPr>
              <a:t>say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that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an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action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happened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at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an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unspecitied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time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before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now</a:t>
            </a:r>
            <a:endParaRPr lang="cs-CZ" sz="30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think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I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have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met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him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once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before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2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She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has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been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to Italy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twice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2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He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hasn´t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ridden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horse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before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" panose="05000000000000000000" pitchFamily="2" charset="2"/>
              <a:buChar char="§"/>
              <a:defRPr/>
            </a:pPr>
            <a:r>
              <a:rPr lang="cs-CZ" sz="3000" dirty="0" err="1" smtClean="0">
                <a:solidFill>
                  <a:srgbClr val="FFC000"/>
                </a:solidFill>
              </a:rPr>
              <a:t>when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the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action</a:t>
            </a:r>
            <a:r>
              <a:rPr lang="cs-CZ" sz="3000" dirty="0" smtClean="0">
                <a:solidFill>
                  <a:srgbClr val="FFC000"/>
                </a:solidFill>
              </a:rPr>
              <a:t> in </a:t>
            </a:r>
            <a:r>
              <a:rPr lang="cs-CZ" sz="3000" dirty="0" err="1" smtClean="0">
                <a:solidFill>
                  <a:srgbClr val="FFC000"/>
                </a:solidFill>
              </a:rPr>
              <a:t>the</a:t>
            </a:r>
            <a:r>
              <a:rPr lang="cs-CZ" sz="3000" dirty="0" smtClean="0">
                <a:solidFill>
                  <a:srgbClr val="FFC000"/>
                </a:solidFill>
              </a:rPr>
              <a:t> past has a </a:t>
            </a:r>
            <a:r>
              <a:rPr lang="cs-CZ" sz="3000" dirty="0" err="1" smtClean="0">
                <a:solidFill>
                  <a:srgbClr val="FFC000"/>
                </a:solidFill>
              </a:rPr>
              <a:t>result</a:t>
            </a:r>
            <a:r>
              <a:rPr lang="cs-CZ" sz="3000" dirty="0" smtClean="0">
                <a:solidFill>
                  <a:srgbClr val="FFC000"/>
                </a:solidFill>
              </a:rPr>
              <a:t> </a:t>
            </a:r>
            <a:r>
              <a:rPr lang="cs-CZ" sz="3000" dirty="0" err="1" smtClean="0">
                <a:solidFill>
                  <a:srgbClr val="FFC000"/>
                </a:solidFill>
              </a:rPr>
              <a:t>now</a:t>
            </a:r>
            <a:endParaRPr lang="cs-CZ" sz="3000" dirty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smtClean="0"/>
              <a:t>	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He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told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his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name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but I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have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forgotten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it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now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2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Sally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isn´t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at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home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.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She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has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gone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shopping.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22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	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Maria´s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English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has </a:t>
            </a:r>
            <a:r>
              <a:rPr lang="cs-CZ" sz="22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improved</a:t>
            </a:r>
            <a:r>
              <a:rPr lang="cs-CZ" sz="2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a lot.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2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Signal</a:t>
            </a:r>
            <a:r>
              <a:rPr lang="cs-CZ" dirty="0" smtClean="0"/>
              <a:t> </a:t>
            </a:r>
            <a:r>
              <a:rPr lang="cs-CZ" dirty="0" err="1" smtClean="0"/>
              <a:t>words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err="1" smtClean="0">
                <a:solidFill>
                  <a:srgbClr val="FFC000"/>
                </a:solidFill>
              </a:rPr>
              <a:t>already</a:t>
            </a:r>
            <a:endParaRPr lang="cs-CZ" dirty="0" smtClean="0">
              <a:solidFill>
                <a:srgbClr val="FFC000"/>
              </a:solidFill>
            </a:endParaRP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I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have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already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finished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my 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homework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smtClean="0">
                <a:solidFill>
                  <a:srgbClr val="FFC000"/>
                </a:solidFill>
              </a:rPr>
              <a:t>just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They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have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just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arrived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err="1" smtClean="0">
                <a:solidFill>
                  <a:srgbClr val="FFC000"/>
                </a:solidFill>
              </a:rPr>
              <a:t>yet</a:t>
            </a:r>
            <a:endParaRPr lang="cs-CZ" dirty="0" smtClean="0">
              <a:solidFill>
                <a:srgbClr val="FFC000"/>
              </a:solidFill>
            </a:endParaRP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Have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you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seen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him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yet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?</a:t>
            </a: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He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hasn´t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called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me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yet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cs-CZ" dirty="0" err="1" smtClean="0">
                <a:solidFill>
                  <a:srgbClr val="FFC000"/>
                </a:solidFill>
              </a:rPr>
              <a:t>ever</a:t>
            </a:r>
            <a:endParaRPr lang="cs-CZ" dirty="0" smtClean="0">
              <a:solidFill>
                <a:srgbClr val="FFC000"/>
              </a:solidFill>
            </a:endParaRPr>
          </a:p>
          <a:p>
            <a:pPr marL="868680" lvl="1" indent="-283464" fontAlgn="auto">
              <a:spcAft>
                <a:spcPts val="0"/>
              </a:spcAft>
              <a:buFont typeface="Wingdings 2"/>
              <a:buChar char=""/>
              <a:defRPr/>
            </a:pP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Have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you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ever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err="1">
                <a:solidFill>
                  <a:schemeClr val="bg2">
                    <a:lumMod val="50000"/>
                  </a:schemeClr>
                </a:solidFill>
              </a:rPr>
              <a:t>been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to Japan?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0" y="1484313"/>
            <a:ext cx="8686800" cy="5616575"/>
          </a:xfrm>
        </p:spPr>
        <p:txBody>
          <a:bodyPr>
            <a:normAutofit fontScale="92500" lnSpcReduction="20000"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err="1" smtClean="0">
                <a:solidFill>
                  <a:srgbClr val="FFC000"/>
                </a:solidFill>
              </a:rPr>
              <a:t>Trevor</a:t>
            </a:r>
            <a:r>
              <a:rPr lang="cs-CZ" dirty="0" smtClean="0">
                <a:solidFill>
                  <a:srgbClr val="FFC000"/>
                </a:solidFill>
              </a:rPr>
              <a:t> and Laura are </a:t>
            </a:r>
            <a:r>
              <a:rPr lang="cs-CZ" dirty="0" err="1" smtClean="0">
                <a:solidFill>
                  <a:srgbClr val="FFC000"/>
                </a:solidFill>
              </a:rPr>
              <a:t>decorating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their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hous</a:t>
            </a:r>
            <a:r>
              <a:rPr lang="cs-CZ" dirty="0" smtClean="0">
                <a:solidFill>
                  <a:srgbClr val="FFC000"/>
                </a:solidFill>
              </a:rPr>
              <a:t>. </a:t>
            </a:r>
            <a:r>
              <a:rPr lang="cs-CZ" dirty="0" err="1" smtClean="0">
                <a:solidFill>
                  <a:srgbClr val="FFC000"/>
                </a:solidFill>
              </a:rPr>
              <a:t>Put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it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the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verbs</a:t>
            </a:r>
            <a:r>
              <a:rPr lang="cs-CZ" dirty="0" smtClean="0">
                <a:solidFill>
                  <a:srgbClr val="FFC000"/>
                </a:solidFill>
              </a:rPr>
              <a:t>. Use </a:t>
            </a:r>
            <a:r>
              <a:rPr lang="cs-CZ" dirty="0" err="1" smtClean="0">
                <a:solidFill>
                  <a:srgbClr val="FFC000"/>
                </a:solidFill>
              </a:rPr>
              <a:t>the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Present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Perfect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Simple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0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How</a:t>
            </a:r>
            <a:r>
              <a:rPr lang="cs-CZ" sz="1900" dirty="0" smtClean="0"/>
              <a:t> </a:t>
            </a:r>
            <a:r>
              <a:rPr lang="cs-CZ" sz="1900" dirty="0" err="1" smtClean="0"/>
              <a:t>is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painting</a:t>
            </a:r>
            <a:r>
              <a:rPr lang="cs-CZ" sz="1900" dirty="0" smtClean="0"/>
              <a:t> </a:t>
            </a:r>
            <a:r>
              <a:rPr lang="cs-CZ" sz="1900" dirty="0" err="1" smtClean="0"/>
              <a:t>going</a:t>
            </a:r>
            <a:r>
              <a:rPr lang="cs-CZ" sz="1900" dirty="0" smtClean="0"/>
              <a:t>? ……….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</a:t>
            </a:r>
            <a:r>
              <a:rPr lang="cs-CZ" sz="1900" dirty="0" err="1" smtClean="0"/>
              <a:t>finish</a:t>
            </a:r>
            <a:r>
              <a:rPr lang="cs-CZ" sz="1900" dirty="0" smtClean="0"/>
              <a:t>)?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No, I </a:t>
            </a:r>
            <a:r>
              <a:rPr lang="cs-CZ" sz="1900" dirty="0" err="1" smtClean="0"/>
              <a:t>haven´t</a:t>
            </a:r>
            <a:r>
              <a:rPr lang="cs-CZ" sz="1900" dirty="0" smtClean="0"/>
              <a:t>. </a:t>
            </a:r>
            <a:r>
              <a:rPr lang="cs-CZ" sz="1900" dirty="0" err="1" smtClean="0"/>
              <a:t>Painting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ceiling</a:t>
            </a:r>
            <a:r>
              <a:rPr lang="cs-CZ" sz="1900" dirty="0" smtClean="0"/>
              <a:t> </a:t>
            </a:r>
            <a:r>
              <a:rPr lang="cs-CZ" sz="1900" dirty="0" err="1" smtClean="0"/>
              <a:t>is</a:t>
            </a:r>
            <a:r>
              <a:rPr lang="cs-CZ" sz="1900" dirty="0" smtClean="0"/>
              <a:t> </a:t>
            </a:r>
            <a:r>
              <a:rPr lang="cs-CZ" sz="1900" dirty="0" err="1" smtClean="0"/>
              <a:t>really</a:t>
            </a:r>
            <a:r>
              <a:rPr lang="cs-CZ" sz="1900" dirty="0" smtClean="0"/>
              <a:t> </a:t>
            </a:r>
            <a:r>
              <a:rPr lang="cs-CZ" sz="1900" dirty="0" err="1" smtClean="0"/>
              <a:t>difficult</a:t>
            </a:r>
            <a:r>
              <a:rPr lang="cs-CZ" sz="1900" dirty="0" smtClean="0"/>
              <a:t>, 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 smtClean="0"/>
              <a:t>know</a:t>
            </a:r>
            <a:r>
              <a:rPr lang="cs-CZ" sz="1900" dirty="0" smtClean="0"/>
              <a:t>. ………. (I / 	not / do) very much. And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looks</a:t>
            </a:r>
            <a:r>
              <a:rPr lang="cs-CZ" sz="1900" dirty="0" smtClean="0"/>
              <a:t> just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same</a:t>
            </a:r>
            <a:r>
              <a:rPr lang="cs-CZ" sz="1900" dirty="0" smtClean="0"/>
              <a:t> as </a:t>
            </a:r>
            <a:r>
              <a:rPr lang="cs-CZ" sz="1900" dirty="0" err="1" smtClean="0"/>
              <a:t>before</a:t>
            </a:r>
            <a:r>
              <a:rPr lang="cs-CZ" sz="1900" dirty="0" smtClean="0"/>
              <a:t>. </a:t>
            </a:r>
            <a:r>
              <a:rPr lang="cs-CZ" sz="1900" dirty="0" err="1" smtClean="0"/>
              <a:t>This</a:t>
            </a:r>
            <a:r>
              <a:rPr lang="cs-CZ" sz="1900" dirty="0" smtClean="0"/>
              <a:t> </a:t>
            </a:r>
            <a:r>
              <a:rPr lang="cs-CZ" sz="1900" dirty="0" err="1" smtClean="0"/>
              <a:t>new</a:t>
            </a:r>
            <a:r>
              <a:rPr lang="cs-CZ" sz="1900" dirty="0" smtClean="0"/>
              <a:t> </a:t>
            </a:r>
            <a:r>
              <a:rPr lang="cs-CZ" sz="1900" dirty="0" err="1" smtClean="0"/>
              <a:t>paint</a:t>
            </a:r>
            <a:r>
              <a:rPr lang="cs-CZ" sz="1900" dirty="0" smtClean="0"/>
              <a:t> 	………. (not /make) </a:t>
            </a:r>
            <a:r>
              <a:rPr lang="cs-CZ" sz="1900" dirty="0" err="1" smtClean="0"/>
              <a:t>any</a:t>
            </a:r>
            <a:r>
              <a:rPr lang="cs-CZ" sz="1900" dirty="0" smtClean="0"/>
              <a:t> </a:t>
            </a:r>
            <a:r>
              <a:rPr lang="cs-CZ" sz="1900" dirty="0" err="1" smtClean="0"/>
              <a:t>difference</a:t>
            </a:r>
            <a:r>
              <a:rPr lang="cs-CZ" sz="1900" dirty="0" smtClean="0"/>
              <a:t>. 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……….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not / </a:t>
            </a:r>
            <a:r>
              <a:rPr lang="cs-CZ" sz="1900" dirty="0" err="1" smtClean="0"/>
              <a:t>put</a:t>
            </a:r>
            <a:r>
              <a:rPr lang="cs-CZ" sz="1900" dirty="0" smtClean="0"/>
              <a:t>) </a:t>
            </a:r>
            <a:r>
              <a:rPr lang="cs-CZ" sz="1900" dirty="0" err="1" smtClean="0"/>
              <a:t>enough</a:t>
            </a:r>
            <a:r>
              <a:rPr lang="cs-CZ" sz="1900" dirty="0" smtClean="0"/>
              <a:t> on.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………. (I / hurt) my </a:t>
            </a:r>
            <a:r>
              <a:rPr lang="cs-CZ" sz="1900" dirty="0" err="1" smtClean="0"/>
              <a:t>back</a:t>
            </a:r>
            <a:r>
              <a:rPr lang="cs-CZ" sz="1900" dirty="0" smtClean="0"/>
              <a:t>.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feels</a:t>
            </a:r>
            <a:r>
              <a:rPr lang="cs-CZ" sz="1900" dirty="0" smtClean="0"/>
              <a:t> </a:t>
            </a:r>
            <a:r>
              <a:rPr lang="cs-CZ" sz="1900" dirty="0" err="1" smtClean="0"/>
              <a:t>bad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 	</a:t>
            </a:r>
            <a:r>
              <a:rPr lang="cs-CZ" sz="1900" dirty="0" err="1" smtClean="0"/>
              <a:t>Oh</a:t>
            </a:r>
            <a:r>
              <a:rPr lang="cs-CZ" sz="1900" dirty="0" smtClean="0"/>
              <a:t>, </a:t>
            </a:r>
            <a:r>
              <a:rPr lang="cs-CZ" sz="1900" dirty="0" err="1" smtClean="0"/>
              <a:t>you</a:t>
            </a:r>
            <a:r>
              <a:rPr lang="cs-CZ" sz="1900" dirty="0" smtClean="0"/>
              <a:t> and </a:t>
            </a:r>
            <a:r>
              <a:rPr lang="cs-CZ" sz="1900" dirty="0" err="1" smtClean="0"/>
              <a:t>your</a:t>
            </a:r>
            <a:r>
              <a:rPr lang="cs-CZ" sz="1900" dirty="0" smtClean="0"/>
              <a:t> </a:t>
            </a:r>
            <a:r>
              <a:rPr lang="cs-CZ" sz="1900" dirty="0" err="1" smtClean="0"/>
              <a:t>back</a:t>
            </a:r>
            <a:r>
              <a:rPr lang="cs-CZ" sz="1900" dirty="0" smtClean="0"/>
              <a:t>. 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 smtClean="0"/>
              <a:t>mean</a:t>
            </a:r>
            <a:r>
              <a:rPr lang="cs-CZ" sz="1900" dirty="0" smtClean="0"/>
              <a:t> ……….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</a:t>
            </a:r>
            <a:r>
              <a:rPr lang="cs-CZ" sz="1900" dirty="0" err="1" smtClean="0"/>
              <a:t>have</a:t>
            </a:r>
            <a:r>
              <a:rPr lang="cs-CZ" sz="1900" dirty="0" smtClean="0"/>
              <a:t>) </a:t>
            </a:r>
            <a:r>
              <a:rPr lang="cs-CZ" sz="1900" dirty="0" err="1" smtClean="0"/>
              <a:t>enough</a:t>
            </a:r>
            <a:r>
              <a:rPr lang="cs-CZ" sz="1900" dirty="0" smtClean="0"/>
              <a:t> 	</a:t>
            </a:r>
            <a:r>
              <a:rPr lang="cs-CZ" sz="1900" dirty="0" err="1" smtClean="0"/>
              <a:t>decorating</a:t>
            </a:r>
            <a:r>
              <a:rPr lang="cs-CZ" sz="1900" dirty="0" smtClean="0"/>
              <a:t>. </a:t>
            </a:r>
            <a:r>
              <a:rPr lang="cs-CZ" sz="1900" dirty="0" err="1" smtClean="0"/>
              <a:t>Well</a:t>
            </a:r>
            <a:r>
              <a:rPr lang="cs-CZ" sz="1900" dirty="0" smtClean="0"/>
              <a:t>, 	</a:t>
            </a:r>
            <a:r>
              <a:rPr lang="cs-CZ" sz="1900" dirty="0" err="1" smtClean="0"/>
              <a:t>I´ll</a:t>
            </a:r>
            <a:r>
              <a:rPr lang="cs-CZ" sz="1900" dirty="0" smtClean="0"/>
              <a:t> do </a:t>
            </a:r>
            <a:r>
              <a:rPr lang="cs-CZ" sz="1900" dirty="0" err="1" smtClean="0"/>
              <a:t>it</a:t>
            </a:r>
            <a:r>
              <a:rPr lang="cs-CZ" sz="1900" dirty="0" smtClean="0"/>
              <a:t>.	</a:t>
            </a:r>
            <a:r>
              <a:rPr lang="cs-CZ" sz="1900" dirty="0" err="1" smtClean="0"/>
              <a:t>Where</a:t>
            </a:r>
            <a:r>
              <a:rPr lang="cs-CZ" sz="1900" dirty="0" smtClean="0"/>
              <a:t> ……….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</a:t>
            </a:r>
            <a:r>
              <a:rPr lang="cs-CZ" sz="1900" dirty="0" err="1" smtClean="0"/>
              <a:t>put</a:t>
            </a:r>
            <a:r>
              <a:rPr lang="cs-CZ" sz="1900" dirty="0" smtClean="0"/>
              <a:t>)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brush</a:t>
            </a:r>
            <a:r>
              <a:rPr lang="cs-CZ" sz="1900" dirty="0" smtClean="0"/>
              <a:t>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I </a:t>
            </a:r>
            <a:r>
              <a:rPr lang="cs-CZ" sz="1900" dirty="0" err="1" smtClean="0"/>
              <a:t>don´t</a:t>
            </a:r>
            <a:r>
              <a:rPr lang="cs-CZ" sz="1900" dirty="0" smtClean="0"/>
              <a:t> </a:t>
            </a:r>
            <a:r>
              <a:rPr lang="cs-CZ" sz="1900" dirty="0" err="1" smtClean="0"/>
              <a:t>know</a:t>
            </a:r>
            <a:r>
              <a:rPr lang="cs-CZ" sz="1900" dirty="0" smtClean="0"/>
              <a:t>. ………. (</a:t>
            </a:r>
            <a:r>
              <a:rPr lang="cs-CZ" sz="1900" dirty="0" err="1" smtClean="0"/>
              <a:t>it</a:t>
            </a:r>
            <a:r>
              <a:rPr lang="cs-CZ" sz="1900" dirty="0" smtClean="0"/>
              <a:t> / </a:t>
            </a:r>
            <a:r>
              <a:rPr lang="cs-CZ" sz="1900" dirty="0" err="1" smtClean="0"/>
              <a:t>disappear</a:t>
            </a:r>
            <a:r>
              <a:rPr lang="cs-CZ" sz="1900" dirty="0" smtClean="0"/>
              <a:t>). ………. (I / </a:t>
            </a:r>
            <a:r>
              <a:rPr lang="cs-CZ" sz="1900" dirty="0" err="1" smtClean="0"/>
              <a:t>look</a:t>
            </a:r>
            <a:r>
              <a:rPr lang="cs-CZ" sz="1900" dirty="0" smtClean="0"/>
              <a:t>) </a:t>
            </a:r>
            <a:r>
              <a:rPr lang="cs-CZ" sz="1900" dirty="0" err="1" smtClean="0"/>
              <a:t>for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, but I </a:t>
            </a:r>
            <a:r>
              <a:rPr lang="cs-CZ" sz="1900" dirty="0" err="1" smtClean="0"/>
              <a:t>can´t</a:t>
            </a:r>
            <a:r>
              <a:rPr lang="cs-CZ" sz="1900" dirty="0" smtClean="0"/>
              <a:t> 	</a:t>
            </a:r>
            <a:r>
              <a:rPr lang="cs-CZ" sz="1900" dirty="0" err="1" smtClean="0"/>
              <a:t>find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You´re</a:t>
            </a:r>
            <a:r>
              <a:rPr lang="cs-CZ" sz="1900" dirty="0" smtClean="0"/>
              <a:t> </a:t>
            </a:r>
            <a:r>
              <a:rPr lang="cs-CZ" sz="1900" dirty="0" err="1" smtClean="0"/>
              <a:t>hopeless</a:t>
            </a:r>
            <a:r>
              <a:rPr lang="cs-CZ" sz="1900" dirty="0" smtClean="0"/>
              <a:t>, </a:t>
            </a:r>
            <a:r>
              <a:rPr lang="cs-CZ" sz="1900" dirty="0" err="1" smtClean="0"/>
              <a:t>aren´t</a:t>
            </a:r>
            <a:r>
              <a:rPr lang="cs-CZ" sz="1900" dirty="0" smtClean="0"/>
              <a:t> </a:t>
            </a:r>
            <a:r>
              <a:rPr lang="cs-CZ" sz="1900" dirty="0" err="1" smtClean="0"/>
              <a:t>you</a:t>
            </a:r>
            <a:r>
              <a:rPr lang="cs-CZ" sz="1900" dirty="0" smtClean="0"/>
              <a:t>? </a:t>
            </a:r>
            <a:r>
              <a:rPr lang="cs-CZ" sz="1900" dirty="0" err="1" smtClean="0"/>
              <a:t>How</a:t>
            </a:r>
            <a:r>
              <a:rPr lang="cs-CZ" sz="1900" dirty="0" smtClean="0"/>
              <a:t> much ………..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do) in </a:t>
            </a:r>
            <a:r>
              <a:rPr lang="cs-CZ" sz="1900" dirty="0" err="1" smtClean="0"/>
              <a:t>here</a:t>
            </a:r>
            <a:r>
              <a:rPr lang="cs-CZ" sz="1900" dirty="0" smtClean="0"/>
              <a:t>? 	</a:t>
            </a:r>
            <a:r>
              <a:rPr lang="cs-CZ" sz="1900" dirty="0" err="1" smtClean="0"/>
              <a:t>Nothing</a:t>
            </a:r>
            <a:r>
              <a:rPr lang="cs-CZ" sz="1900" dirty="0" smtClean="0"/>
              <a:t>! ………. (I / </a:t>
            </a:r>
            <a:r>
              <a:rPr lang="cs-CZ" sz="1900" dirty="0" err="1" smtClean="0"/>
              <a:t>paint</a:t>
            </a:r>
            <a:r>
              <a:rPr lang="cs-CZ" sz="1900" dirty="0" smtClean="0"/>
              <a:t>) </a:t>
            </a:r>
            <a:r>
              <a:rPr lang="cs-CZ" sz="1900" dirty="0" err="1" smtClean="0"/>
              <a:t>two</a:t>
            </a:r>
            <a:r>
              <a:rPr lang="cs-CZ" sz="1900" dirty="0" smtClean="0"/>
              <a:t> </a:t>
            </a:r>
            <a:r>
              <a:rPr lang="cs-CZ" sz="1900" dirty="0" err="1" smtClean="0"/>
              <a:t>doors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………. (I / </a:t>
            </a:r>
            <a:r>
              <a:rPr lang="cs-CZ" sz="1900" dirty="0" err="1" smtClean="0"/>
              <a:t>clean</a:t>
            </a:r>
            <a:r>
              <a:rPr lang="cs-CZ" sz="1900" dirty="0" smtClean="0"/>
              <a:t>) </a:t>
            </a:r>
            <a:r>
              <a:rPr lang="cs-CZ" sz="1900" dirty="0" err="1" smtClean="0"/>
              <a:t>all</a:t>
            </a:r>
            <a:r>
              <a:rPr lang="cs-CZ" sz="1900" dirty="0" smtClean="0"/>
              <a:t> </a:t>
            </a:r>
            <a:r>
              <a:rPr lang="cs-CZ" sz="1900" dirty="0" err="1" smtClean="0"/>
              <a:t>this</a:t>
            </a:r>
            <a:r>
              <a:rPr lang="cs-CZ" sz="1900" dirty="0" smtClean="0"/>
              <a:t> </a:t>
            </a:r>
            <a:r>
              <a:rPr lang="cs-CZ" sz="1900" dirty="0" err="1" smtClean="0"/>
              <a:t>old</a:t>
            </a:r>
            <a:r>
              <a:rPr lang="cs-CZ" sz="1900" dirty="0" smtClean="0"/>
              <a:t> </a:t>
            </a:r>
            <a:r>
              <a:rPr lang="cs-CZ" sz="1900" dirty="0" err="1" smtClean="0"/>
              <a:t>paint</a:t>
            </a:r>
            <a:r>
              <a:rPr lang="cs-CZ" sz="1900" dirty="0" smtClean="0"/>
              <a:t> </a:t>
            </a:r>
            <a:r>
              <a:rPr lang="cs-CZ" sz="1900" dirty="0" err="1" smtClean="0"/>
              <a:t>around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window</a:t>
            </a:r>
            <a:r>
              <a:rPr lang="cs-CZ" sz="1900" dirty="0" smtClean="0"/>
              <a:t>.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looks</a:t>
            </a:r>
            <a:r>
              <a:rPr lang="cs-CZ" sz="1900" dirty="0" smtClean="0"/>
              <a:t> much 	</a:t>
            </a:r>
            <a:r>
              <a:rPr lang="cs-CZ" sz="1900" dirty="0" err="1" smtClean="0"/>
              <a:t>better</a:t>
            </a:r>
            <a:r>
              <a:rPr lang="cs-CZ" sz="1900" dirty="0" smtClean="0"/>
              <a:t> </a:t>
            </a:r>
            <a:r>
              <a:rPr lang="cs-CZ" sz="1900" dirty="0" err="1" smtClean="0"/>
              <a:t>now</a:t>
            </a:r>
            <a:r>
              <a:rPr lang="cs-CZ" sz="1900" dirty="0" smtClean="0"/>
              <a:t>, </a:t>
            </a:r>
            <a:r>
              <a:rPr lang="cs-CZ" sz="1900" dirty="0" err="1" smtClean="0"/>
              <a:t>doesn´t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………. (</a:t>
            </a:r>
            <a:r>
              <a:rPr lang="cs-CZ" sz="1900" dirty="0" err="1" smtClean="0"/>
              <a:t>we</a:t>
            </a:r>
            <a:r>
              <a:rPr lang="cs-CZ" sz="1900" dirty="0" smtClean="0"/>
              <a:t> / make) </a:t>
            </a:r>
            <a:r>
              <a:rPr lang="cs-CZ" sz="1900" dirty="0" err="1" smtClean="0"/>
              <a:t>some</a:t>
            </a:r>
            <a:r>
              <a:rPr lang="cs-CZ" sz="1900" dirty="0" smtClean="0"/>
              <a:t> </a:t>
            </a:r>
            <a:r>
              <a:rPr lang="cs-CZ" sz="1900" dirty="0" err="1" smtClean="0"/>
              <a:t>progress</a:t>
            </a:r>
            <a:r>
              <a:rPr lang="cs-CZ" sz="1900" dirty="0" smtClean="0"/>
              <a:t>, I </a:t>
            </a:r>
            <a:r>
              <a:rPr lang="cs-CZ" sz="1900" dirty="0" err="1" smtClean="0"/>
              <a:t>suppose</a:t>
            </a:r>
            <a:r>
              <a:rPr lang="cs-CZ" sz="1900" dirty="0" smtClean="0"/>
              <a:t>. </a:t>
            </a:r>
            <a:r>
              <a:rPr lang="cs-CZ" sz="1900" dirty="0" err="1" smtClean="0"/>
              <a:t>Now</a:t>
            </a:r>
            <a:r>
              <a:rPr lang="cs-CZ" sz="1900" dirty="0" smtClean="0"/>
              <a:t>, </a:t>
            </a:r>
            <a:r>
              <a:rPr lang="cs-CZ" sz="1900" dirty="0" err="1" smtClean="0"/>
              <a:t>where</a:t>
            </a:r>
            <a:r>
              <a:rPr lang="cs-CZ" sz="1900" dirty="0" smtClean="0"/>
              <a:t> …………. 	(</a:t>
            </a:r>
            <a:r>
              <a:rPr lang="cs-CZ" sz="1900" dirty="0" err="1" smtClean="0"/>
              <a:t>that</a:t>
            </a:r>
            <a:r>
              <a:rPr lang="cs-CZ" sz="1900" dirty="0" smtClean="0"/>
              <a:t> </a:t>
            </a:r>
            <a:r>
              <a:rPr lang="cs-CZ" sz="1900" dirty="0" err="1" smtClean="0"/>
              <a:t>brush</a:t>
            </a:r>
            <a:r>
              <a:rPr lang="cs-CZ" sz="1900" dirty="0" smtClean="0"/>
              <a:t> /go)? </a:t>
            </a:r>
            <a:r>
              <a:rPr lang="cs-CZ" sz="1900" dirty="0" err="1" smtClean="0"/>
              <a:t>Oh</a:t>
            </a:r>
            <a:r>
              <a:rPr lang="cs-CZ" sz="1900" dirty="0" smtClean="0"/>
              <a:t>, .……. (</a:t>
            </a:r>
            <a:r>
              <a:rPr lang="cs-CZ" sz="1900" dirty="0" err="1" smtClean="0"/>
              <a:t>you</a:t>
            </a:r>
            <a:r>
              <a:rPr lang="cs-CZ" sz="1900" dirty="0" smtClean="0"/>
              <a:t> / </a:t>
            </a:r>
            <a:r>
              <a:rPr lang="cs-CZ" sz="1900" dirty="0" err="1" smtClean="0"/>
              <a:t>leave</a:t>
            </a:r>
            <a:r>
              <a:rPr lang="cs-CZ" sz="1900" dirty="0" smtClean="0"/>
              <a:t>) </a:t>
            </a:r>
            <a:r>
              <a:rPr lang="cs-CZ" sz="1900" dirty="0" err="1" smtClean="0"/>
              <a:t>it</a:t>
            </a:r>
            <a:r>
              <a:rPr lang="cs-CZ" sz="1900" dirty="0" smtClean="0"/>
              <a:t> on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ladder</a:t>
            </a:r>
            <a:r>
              <a:rPr lang="cs-CZ" sz="1900" dirty="0" smtClean="0"/>
              <a:t>, </a:t>
            </a:r>
            <a:r>
              <a:rPr lang="cs-CZ" sz="1900" dirty="0" err="1" smtClean="0"/>
              <a:t>look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dirty="0" err="1" smtClean="0"/>
              <a:t>Exercise</a:t>
            </a:r>
            <a:r>
              <a:rPr lang="cs-CZ" dirty="0" smtClean="0"/>
              <a:t> - </a:t>
            </a:r>
            <a:r>
              <a:rPr lang="cs-CZ" dirty="0" err="1" smtClean="0"/>
              <a:t>solution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8600" y="1484313"/>
            <a:ext cx="8686800" cy="5113337"/>
          </a:xfrm>
        </p:spPr>
        <p:txBody>
          <a:bodyPr>
            <a:normAutofit fontScale="92500" lnSpcReduction="20000"/>
          </a:bodyPr>
          <a:lstStyle/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dirty="0" err="1" smtClean="0">
                <a:solidFill>
                  <a:srgbClr val="FFC000"/>
                </a:solidFill>
              </a:rPr>
              <a:t>Trevor</a:t>
            </a:r>
            <a:r>
              <a:rPr lang="cs-CZ" dirty="0" smtClean="0">
                <a:solidFill>
                  <a:srgbClr val="FFC000"/>
                </a:solidFill>
              </a:rPr>
              <a:t> and Laura are </a:t>
            </a:r>
            <a:r>
              <a:rPr lang="cs-CZ" dirty="0" err="1" smtClean="0">
                <a:solidFill>
                  <a:srgbClr val="FFC000"/>
                </a:solidFill>
              </a:rPr>
              <a:t>decorating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their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hous</a:t>
            </a:r>
            <a:r>
              <a:rPr lang="cs-CZ" dirty="0" smtClean="0">
                <a:solidFill>
                  <a:srgbClr val="FFC000"/>
                </a:solidFill>
              </a:rPr>
              <a:t>. </a:t>
            </a:r>
            <a:r>
              <a:rPr lang="cs-CZ" dirty="0" err="1" smtClean="0">
                <a:solidFill>
                  <a:srgbClr val="FFC000"/>
                </a:solidFill>
              </a:rPr>
              <a:t>Put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it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the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verbs</a:t>
            </a:r>
            <a:r>
              <a:rPr lang="cs-CZ" dirty="0" smtClean="0">
                <a:solidFill>
                  <a:srgbClr val="FFC000"/>
                </a:solidFill>
              </a:rPr>
              <a:t>. Use </a:t>
            </a:r>
            <a:r>
              <a:rPr lang="cs-CZ" dirty="0" err="1" smtClean="0">
                <a:solidFill>
                  <a:srgbClr val="FFC000"/>
                </a:solidFill>
              </a:rPr>
              <a:t>the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Present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Perfect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rgbClr val="FFC000"/>
                </a:solidFill>
              </a:rPr>
              <a:t>Simple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cs-CZ" sz="2000" dirty="0" smtClean="0">
              <a:solidFill>
                <a:srgbClr val="FFC000"/>
              </a:solidFill>
            </a:endParaRP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How</a:t>
            </a:r>
            <a:r>
              <a:rPr lang="cs-CZ" sz="1900" dirty="0" smtClean="0"/>
              <a:t> </a:t>
            </a:r>
            <a:r>
              <a:rPr lang="cs-CZ" sz="1900" dirty="0" err="1" smtClean="0"/>
              <a:t>is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painting</a:t>
            </a:r>
            <a:r>
              <a:rPr lang="cs-CZ" sz="1900" dirty="0" smtClean="0"/>
              <a:t> </a:t>
            </a:r>
            <a:r>
              <a:rPr lang="cs-CZ" sz="1900" dirty="0" err="1" smtClean="0"/>
              <a:t>going</a:t>
            </a:r>
            <a:r>
              <a:rPr lang="cs-CZ" sz="1900" dirty="0" smtClean="0"/>
              <a:t>? </a:t>
            </a:r>
            <a:r>
              <a:rPr lang="cs-CZ" sz="1900" dirty="0" err="1" smtClean="0">
                <a:solidFill>
                  <a:srgbClr val="FF0000"/>
                </a:solidFill>
              </a:rPr>
              <a:t>Have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>
                <a:solidFill>
                  <a:srgbClr val="FF0000"/>
                </a:solidFill>
              </a:rPr>
              <a:t>you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>
                <a:solidFill>
                  <a:srgbClr val="FF0000"/>
                </a:solidFill>
              </a:rPr>
              <a:t>finished</a:t>
            </a:r>
            <a:r>
              <a:rPr lang="cs-CZ" sz="1900" dirty="0" smtClean="0"/>
              <a:t>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No, I </a:t>
            </a:r>
            <a:r>
              <a:rPr lang="cs-CZ" sz="1900" dirty="0" err="1" smtClean="0"/>
              <a:t>haven´t</a:t>
            </a:r>
            <a:r>
              <a:rPr lang="cs-CZ" sz="1900" dirty="0" smtClean="0"/>
              <a:t>. </a:t>
            </a:r>
            <a:r>
              <a:rPr lang="cs-CZ" sz="1900" dirty="0" err="1" smtClean="0"/>
              <a:t>Painting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ceiling</a:t>
            </a:r>
            <a:r>
              <a:rPr lang="cs-CZ" sz="1900" dirty="0" smtClean="0"/>
              <a:t> </a:t>
            </a:r>
            <a:r>
              <a:rPr lang="cs-CZ" sz="1900" dirty="0" err="1" smtClean="0"/>
              <a:t>is</a:t>
            </a:r>
            <a:r>
              <a:rPr lang="cs-CZ" sz="1900" dirty="0" smtClean="0"/>
              <a:t> </a:t>
            </a:r>
            <a:r>
              <a:rPr lang="cs-CZ" sz="1900" dirty="0" err="1" smtClean="0"/>
              <a:t>really</a:t>
            </a:r>
            <a:r>
              <a:rPr lang="cs-CZ" sz="1900" dirty="0" smtClean="0"/>
              <a:t> </a:t>
            </a:r>
            <a:r>
              <a:rPr lang="cs-CZ" sz="1900" dirty="0" err="1" smtClean="0"/>
              <a:t>difficult</a:t>
            </a:r>
            <a:r>
              <a:rPr lang="cs-CZ" sz="1900" dirty="0" smtClean="0"/>
              <a:t>, 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 smtClean="0"/>
              <a:t>know</a:t>
            </a:r>
            <a:r>
              <a:rPr lang="cs-CZ" sz="1900" dirty="0" smtClean="0"/>
              <a:t>. I </a:t>
            </a:r>
            <a:r>
              <a:rPr lang="cs-CZ" sz="1900" dirty="0" err="1">
                <a:solidFill>
                  <a:srgbClr val="FF0000"/>
                </a:solidFill>
              </a:rPr>
              <a:t>haven´t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smtClean="0">
                <a:solidFill>
                  <a:srgbClr val="FF0000"/>
                </a:solidFill>
              </a:rPr>
              <a:t>	done </a:t>
            </a:r>
            <a:r>
              <a:rPr lang="cs-CZ" sz="1900" dirty="0" smtClean="0"/>
              <a:t>very much. And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looks</a:t>
            </a:r>
            <a:r>
              <a:rPr lang="cs-CZ" sz="1900" dirty="0" smtClean="0"/>
              <a:t> just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same</a:t>
            </a:r>
            <a:r>
              <a:rPr lang="cs-CZ" sz="1900" dirty="0" smtClean="0"/>
              <a:t> as </a:t>
            </a:r>
            <a:r>
              <a:rPr lang="cs-CZ" sz="1900" dirty="0" err="1" smtClean="0"/>
              <a:t>before</a:t>
            </a:r>
            <a:r>
              <a:rPr lang="cs-CZ" sz="1900" dirty="0" smtClean="0"/>
              <a:t>. </a:t>
            </a:r>
            <a:r>
              <a:rPr lang="cs-CZ" sz="1900" dirty="0" err="1" smtClean="0"/>
              <a:t>This</a:t>
            </a:r>
            <a:r>
              <a:rPr lang="cs-CZ" sz="1900" dirty="0" smtClean="0"/>
              <a:t> </a:t>
            </a:r>
            <a:r>
              <a:rPr lang="cs-CZ" sz="1900" dirty="0" err="1" smtClean="0"/>
              <a:t>new</a:t>
            </a:r>
            <a:r>
              <a:rPr lang="cs-CZ" sz="1900" dirty="0" smtClean="0"/>
              <a:t> </a:t>
            </a:r>
            <a:r>
              <a:rPr lang="cs-CZ" sz="1900" dirty="0" err="1" smtClean="0"/>
              <a:t>paint</a:t>
            </a:r>
            <a:r>
              <a:rPr lang="cs-CZ" sz="1900" dirty="0" smtClean="0"/>
              <a:t> 	</a:t>
            </a:r>
            <a:r>
              <a:rPr lang="cs-CZ" sz="1900" dirty="0" err="1" smtClean="0">
                <a:solidFill>
                  <a:srgbClr val="FF0000"/>
                </a:solidFill>
              </a:rPr>
              <a:t>hasn´t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>
                <a:solidFill>
                  <a:srgbClr val="FF0000"/>
                </a:solidFill>
              </a:rPr>
              <a:t>made </a:t>
            </a:r>
            <a:r>
              <a:rPr lang="cs-CZ" sz="1900" dirty="0" err="1" smtClean="0"/>
              <a:t>any</a:t>
            </a:r>
            <a:r>
              <a:rPr lang="cs-CZ" sz="1900" dirty="0" smtClean="0"/>
              <a:t> 	</a:t>
            </a:r>
            <a:r>
              <a:rPr lang="cs-CZ" sz="1900" dirty="0" err="1" smtClean="0"/>
              <a:t>difference</a:t>
            </a:r>
            <a:r>
              <a:rPr lang="cs-CZ" sz="1900" dirty="0" smtClean="0"/>
              <a:t>. 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>
                <a:solidFill>
                  <a:srgbClr val="FF0000"/>
                </a:solidFill>
              </a:rPr>
              <a:t>haven´t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put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enough</a:t>
            </a:r>
            <a:r>
              <a:rPr lang="cs-CZ" sz="1900" dirty="0" smtClean="0"/>
              <a:t> on.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I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hurt </a:t>
            </a:r>
            <a:r>
              <a:rPr lang="cs-CZ" sz="1900" dirty="0" smtClean="0"/>
              <a:t>my </a:t>
            </a:r>
            <a:r>
              <a:rPr lang="cs-CZ" sz="1900" dirty="0" err="1" smtClean="0"/>
              <a:t>back</a:t>
            </a:r>
            <a:r>
              <a:rPr lang="cs-CZ" sz="1900" dirty="0" smtClean="0"/>
              <a:t>.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feels</a:t>
            </a:r>
            <a:r>
              <a:rPr lang="cs-CZ" sz="1900" dirty="0" smtClean="0"/>
              <a:t> </a:t>
            </a:r>
            <a:r>
              <a:rPr lang="cs-CZ" sz="1900" dirty="0" err="1" smtClean="0"/>
              <a:t>bad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 	</a:t>
            </a:r>
            <a:r>
              <a:rPr lang="cs-CZ" sz="1900" dirty="0" err="1" smtClean="0"/>
              <a:t>Oh</a:t>
            </a:r>
            <a:r>
              <a:rPr lang="cs-CZ" sz="1900" dirty="0" smtClean="0"/>
              <a:t>, </a:t>
            </a:r>
            <a:r>
              <a:rPr lang="cs-CZ" sz="1900" dirty="0" err="1" smtClean="0"/>
              <a:t>you</a:t>
            </a:r>
            <a:r>
              <a:rPr lang="cs-CZ" sz="1900" dirty="0" smtClean="0"/>
              <a:t> and </a:t>
            </a:r>
            <a:r>
              <a:rPr lang="cs-CZ" sz="1900" dirty="0" err="1" smtClean="0"/>
              <a:t>your</a:t>
            </a:r>
            <a:r>
              <a:rPr lang="cs-CZ" sz="1900" dirty="0" smtClean="0"/>
              <a:t> </a:t>
            </a:r>
            <a:r>
              <a:rPr lang="cs-CZ" sz="1900" dirty="0" err="1" smtClean="0"/>
              <a:t>back</a:t>
            </a:r>
            <a:r>
              <a:rPr lang="cs-CZ" sz="1900" dirty="0" smtClean="0"/>
              <a:t>. 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 smtClean="0"/>
              <a:t>mean</a:t>
            </a:r>
            <a:r>
              <a:rPr lang="cs-CZ" sz="1900" dirty="0" smtClean="0"/>
              <a:t> </a:t>
            </a:r>
            <a:r>
              <a:rPr lang="cs-CZ" sz="1900" dirty="0" err="1">
                <a:solidFill>
                  <a:srgbClr val="FF0000"/>
                </a:solidFill>
              </a:rPr>
              <a:t>you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had </a:t>
            </a:r>
            <a:r>
              <a:rPr lang="cs-CZ" sz="1900" dirty="0" err="1" smtClean="0"/>
              <a:t>enough</a:t>
            </a:r>
            <a:r>
              <a:rPr lang="cs-CZ" sz="1900" dirty="0" smtClean="0"/>
              <a:t> </a:t>
            </a:r>
            <a:r>
              <a:rPr lang="cs-CZ" sz="1900" dirty="0" err="1" smtClean="0"/>
              <a:t>decorating</a:t>
            </a:r>
            <a:r>
              <a:rPr lang="cs-CZ" sz="1900" dirty="0" smtClean="0"/>
              <a:t>. </a:t>
            </a:r>
            <a:r>
              <a:rPr lang="cs-CZ" sz="1900" dirty="0" err="1" smtClean="0"/>
              <a:t>Well</a:t>
            </a:r>
            <a:r>
              <a:rPr lang="cs-CZ" sz="1900" dirty="0" smtClean="0"/>
              <a:t>, 	</a:t>
            </a:r>
            <a:r>
              <a:rPr lang="cs-CZ" sz="1900" dirty="0" err="1" smtClean="0"/>
              <a:t>I´ll</a:t>
            </a:r>
            <a:r>
              <a:rPr lang="cs-CZ" sz="1900" dirty="0" smtClean="0"/>
              <a:t> do </a:t>
            </a:r>
            <a:r>
              <a:rPr lang="cs-CZ" sz="1900" dirty="0" err="1" smtClean="0"/>
              <a:t>it</a:t>
            </a:r>
            <a:r>
              <a:rPr lang="cs-CZ" sz="1900" dirty="0" smtClean="0"/>
              <a:t>.	</a:t>
            </a:r>
            <a:r>
              <a:rPr lang="cs-CZ" sz="1900" dirty="0" err="1" smtClean="0"/>
              <a:t>Where</a:t>
            </a:r>
            <a:r>
              <a:rPr lang="cs-CZ" sz="1900" dirty="0" smtClean="0"/>
              <a:t>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you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put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brush</a:t>
            </a:r>
            <a:r>
              <a:rPr lang="cs-CZ" sz="1900" dirty="0" smtClean="0"/>
              <a:t>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I </a:t>
            </a:r>
            <a:r>
              <a:rPr lang="cs-CZ" sz="1900" dirty="0" err="1" smtClean="0"/>
              <a:t>don´t</a:t>
            </a:r>
            <a:r>
              <a:rPr lang="cs-CZ" sz="1900" dirty="0" smtClean="0"/>
              <a:t> </a:t>
            </a:r>
            <a:r>
              <a:rPr lang="cs-CZ" sz="1900" dirty="0" err="1" smtClean="0"/>
              <a:t>know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>
                <a:solidFill>
                  <a:srgbClr val="FF0000"/>
                </a:solidFill>
              </a:rPr>
              <a:t>has </a:t>
            </a:r>
            <a:r>
              <a:rPr lang="cs-CZ" sz="1900" dirty="0" err="1" smtClean="0">
                <a:solidFill>
                  <a:srgbClr val="FF0000"/>
                </a:solidFill>
              </a:rPr>
              <a:t>disappeared</a:t>
            </a:r>
            <a:r>
              <a:rPr lang="cs-CZ" sz="1900" dirty="0" smtClean="0"/>
              <a:t>. I </a:t>
            </a:r>
            <a:r>
              <a:rPr lang="cs-CZ" sz="1900" dirty="0" err="1" smtClean="0">
                <a:solidFill>
                  <a:srgbClr val="FF0000"/>
                </a:solidFill>
              </a:rPr>
              <a:t>have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>
                <a:solidFill>
                  <a:srgbClr val="FF0000"/>
                </a:solidFill>
              </a:rPr>
              <a:t>looked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for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, but I </a:t>
            </a:r>
            <a:r>
              <a:rPr lang="cs-CZ" sz="1900" dirty="0" err="1" smtClean="0"/>
              <a:t>can´t</a:t>
            </a:r>
            <a:r>
              <a:rPr lang="cs-CZ" sz="1900" dirty="0" smtClean="0"/>
              <a:t> </a:t>
            </a:r>
            <a:r>
              <a:rPr lang="cs-CZ" sz="1900" dirty="0" err="1" smtClean="0"/>
              <a:t>find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You´re</a:t>
            </a:r>
            <a:r>
              <a:rPr lang="cs-CZ" sz="1900" dirty="0" smtClean="0"/>
              <a:t> </a:t>
            </a:r>
            <a:r>
              <a:rPr lang="cs-CZ" sz="1900" dirty="0" err="1" smtClean="0"/>
              <a:t>hopeless</a:t>
            </a:r>
            <a:r>
              <a:rPr lang="cs-CZ" sz="1900" dirty="0" smtClean="0"/>
              <a:t>, </a:t>
            </a:r>
            <a:r>
              <a:rPr lang="cs-CZ" sz="1900" dirty="0" err="1" smtClean="0"/>
              <a:t>aren´t</a:t>
            </a:r>
            <a:r>
              <a:rPr lang="cs-CZ" sz="1900" dirty="0" smtClean="0"/>
              <a:t> </a:t>
            </a:r>
            <a:r>
              <a:rPr lang="cs-CZ" sz="1900" dirty="0" err="1" smtClean="0"/>
              <a:t>you</a:t>
            </a:r>
            <a:r>
              <a:rPr lang="cs-CZ" sz="1900" dirty="0" smtClean="0"/>
              <a:t>? </a:t>
            </a:r>
            <a:r>
              <a:rPr lang="cs-CZ" sz="1900" dirty="0" err="1" smtClean="0"/>
              <a:t>How</a:t>
            </a:r>
            <a:r>
              <a:rPr lang="cs-CZ" sz="1900" dirty="0" smtClean="0"/>
              <a:t> much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you</a:t>
            </a:r>
            <a:r>
              <a:rPr lang="cs-CZ" sz="1900" dirty="0">
                <a:solidFill>
                  <a:srgbClr val="FF0000"/>
                </a:solidFill>
              </a:rPr>
              <a:t> done </a:t>
            </a:r>
            <a:r>
              <a:rPr lang="cs-CZ" sz="1900" dirty="0" smtClean="0"/>
              <a:t>in </a:t>
            </a:r>
            <a:r>
              <a:rPr lang="cs-CZ" sz="1900" dirty="0" err="1" smtClean="0"/>
              <a:t>here</a:t>
            </a:r>
            <a:r>
              <a:rPr lang="cs-CZ" sz="1900" dirty="0" smtClean="0"/>
              <a:t>? </a:t>
            </a:r>
            <a:r>
              <a:rPr lang="cs-CZ" sz="1900" dirty="0" err="1" smtClean="0"/>
              <a:t>Nothing</a:t>
            </a:r>
            <a:r>
              <a:rPr lang="cs-CZ" sz="1900" dirty="0" smtClean="0"/>
              <a:t>! 	I </a:t>
            </a:r>
            <a:r>
              <a:rPr lang="cs-CZ" sz="1900" dirty="0" err="1" smtClean="0">
                <a:solidFill>
                  <a:srgbClr val="FF0000"/>
                </a:solidFill>
              </a:rPr>
              <a:t>have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>
                <a:solidFill>
                  <a:srgbClr val="FF0000"/>
                </a:solidFill>
              </a:rPr>
              <a:t>painted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two</a:t>
            </a:r>
            <a:r>
              <a:rPr lang="cs-CZ" sz="1900" dirty="0" smtClean="0"/>
              <a:t> </a:t>
            </a:r>
            <a:r>
              <a:rPr lang="cs-CZ" sz="1900" dirty="0" err="1" smtClean="0"/>
              <a:t>doors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err="1" smtClean="0"/>
              <a:t>Trevor</a:t>
            </a:r>
            <a:r>
              <a:rPr lang="cs-CZ" sz="1900" dirty="0" smtClean="0"/>
              <a:t>:	I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cleaned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all</a:t>
            </a:r>
            <a:r>
              <a:rPr lang="cs-CZ" sz="1900" dirty="0" smtClean="0"/>
              <a:t> </a:t>
            </a:r>
            <a:r>
              <a:rPr lang="cs-CZ" sz="1900" dirty="0" err="1" smtClean="0"/>
              <a:t>this</a:t>
            </a:r>
            <a:r>
              <a:rPr lang="cs-CZ" sz="1900" dirty="0" smtClean="0"/>
              <a:t> </a:t>
            </a:r>
            <a:r>
              <a:rPr lang="cs-CZ" sz="1900" dirty="0" err="1" smtClean="0"/>
              <a:t>old</a:t>
            </a:r>
            <a:r>
              <a:rPr lang="cs-CZ" sz="1900" dirty="0" smtClean="0"/>
              <a:t> </a:t>
            </a:r>
            <a:r>
              <a:rPr lang="cs-CZ" sz="1900" dirty="0" err="1" smtClean="0"/>
              <a:t>paint</a:t>
            </a:r>
            <a:r>
              <a:rPr lang="cs-CZ" sz="1900" dirty="0" smtClean="0"/>
              <a:t> </a:t>
            </a:r>
            <a:r>
              <a:rPr lang="cs-CZ" sz="1900" dirty="0" err="1" smtClean="0"/>
              <a:t>around</a:t>
            </a:r>
            <a:r>
              <a:rPr lang="cs-CZ" sz="1900" dirty="0" smtClean="0"/>
              <a:t>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window</a:t>
            </a:r>
            <a:r>
              <a:rPr lang="cs-CZ" sz="1900" dirty="0" smtClean="0"/>
              <a:t>. </a:t>
            </a:r>
            <a:r>
              <a:rPr lang="cs-CZ" sz="1900" dirty="0" err="1" smtClean="0"/>
              <a:t>It</a:t>
            </a:r>
            <a:r>
              <a:rPr lang="cs-CZ" sz="1900" dirty="0" smtClean="0"/>
              <a:t> </a:t>
            </a:r>
            <a:r>
              <a:rPr lang="cs-CZ" sz="1900" dirty="0" err="1" smtClean="0"/>
              <a:t>looks</a:t>
            </a:r>
            <a:r>
              <a:rPr lang="cs-CZ" sz="1900" dirty="0" smtClean="0"/>
              <a:t> much </a:t>
            </a:r>
            <a:r>
              <a:rPr lang="cs-CZ" sz="1900" dirty="0" err="1" smtClean="0"/>
              <a:t>better</a:t>
            </a:r>
            <a:r>
              <a:rPr lang="cs-CZ" sz="1900" dirty="0" smtClean="0"/>
              <a:t> 	</a:t>
            </a:r>
            <a:r>
              <a:rPr lang="cs-CZ" sz="1900" dirty="0" err="1" smtClean="0"/>
              <a:t>now</a:t>
            </a:r>
            <a:r>
              <a:rPr lang="cs-CZ" sz="1900" dirty="0" smtClean="0"/>
              <a:t>, </a:t>
            </a:r>
            <a:r>
              <a:rPr lang="cs-CZ" sz="1900" dirty="0" err="1" smtClean="0"/>
              <a:t>doesn´t</a:t>
            </a:r>
            <a:r>
              <a:rPr lang="cs-CZ" sz="1900" dirty="0" smtClean="0"/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?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Laura:	</a:t>
            </a:r>
            <a:r>
              <a:rPr lang="cs-CZ" sz="1900" dirty="0" err="1" smtClean="0"/>
              <a:t>We</a:t>
            </a:r>
            <a:r>
              <a:rPr lang="cs-CZ" sz="1900" dirty="0" smtClean="0"/>
              <a:t> </a:t>
            </a:r>
            <a:r>
              <a:rPr lang="cs-CZ" sz="1900" dirty="0" err="1">
                <a:solidFill>
                  <a:srgbClr val="FF0000"/>
                </a:solidFill>
              </a:rPr>
              <a:t>have</a:t>
            </a:r>
            <a:r>
              <a:rPr lang="cs-CZ" sz="1900" dirty="0">
                <a:solidFill>
                  <a:srgbClr val="FF0000"/>
                </a:solidFill>
              </a:rPr>
              <a:t> made </a:t>
            </a:r>
            <a:r>
              <a:rPr lang="cs-CZ" sz="1900" dirty="0" err="1" smtClean="0"/>
              <a:t>some</a:t>
            </a:r>
            <a:r>
              <a:rPr lang="cs-CZ" sz="1900" dirty="0" smtClean="0"/>
              <a:t> </a:t>
            </a:r>
            <a:r>
              <a:rPr lang="cs-CZ" sz="1900" dirty="0" err="1" smtClean="0"/>
              <a:t>progress</a:t>
            </a:r>
            <a:r>
              <a:rPr lang="cs-CZ" sz="1900" dirty="0" smtClean="0"/>
              <a:t>, I </a:t>
            </a:r>
            <a:r>
              <a:rPr lang="cs-CZ" sz="1900" dirty="0" err="1" smtClean="0"/>
              <a:t>suppose</a:t>
            </a:r>
            <a:r>
              <a:rPr lang="cs-CZ" sz="1900" dirty="0" smtClean="0"/>
              <a:t>. </a:t>
            </a:r>
            <a:r>
              <a:rPr lang="cs-CZ" sz="1900" dirty="0" err="1" smtClean="0"/>
              <a:t>Now</a:t>
            </a:r>
            <a:r>
              <a:rPr lang="cs-CZ" sz="1900" dirty="0" smtClean="0"/>
              <a:t>, </a:t>
            </a:r>
            <a:r>
              <a:rPr lang="cs-CZ" sz="1900" dirty="0" err="1" smtClean="0"/>
              <a:t>where</a:t>
            </a:r>
            <a:r>
              <a:rPr lang="cs-CZ" sz="1900" dirty="0" smtClean="0"/>
              <a:t> </a:t>
            </a:r>
            <a:r>
              <a:rPr lang="cs-CZ" sz="1900" dirty="0">
                <a:solidFill>
                  <a:srgbClr val="FF0000"/>
                </a:solidFill>
              </a:rPr>
              <a:t>has </a:t>
            </a:r>
            <a:r>
              <a:rPr lang="cs-CZ" sz="1900" dirty="0" err="1">
                <a:solidFill>
                  <a:srgbClr val="FF0000"/>
                </a:solidFill>
              </a:rPr>
              <a:t>that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brush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smtClean="0">
                <a:solidFill>
                  <a:srgbClr val="FF0000"/>
                </a:solidFill>
              </a:rPr>
              <a:t>	</a:t>
            </a:r>
            <a:r>
              <a:rPr lang="cs-CZ" sz="1900" dirty="0" err="1" smtClean="0">
                <a:solidFill>
                  <a:srgbClr val="FF0000"/>
                </a:solidFill>
              </a:rPr>
              <a:t>gone</a:t>
            </a:r>
            <a:r>
              <a:rPr lang="cs-CZ" sz="1900" dirty="0" smtClean="0"/>
              <a:t>? </a:t>
            </a:r>
            <a:r>
              <a:rPr lang="cs-CZ" sz="1900" dirty="0" err="1" smtClean="0"/>
              <a:t>Oh</a:t>
            </a:r>
            <a:r>
              <a:rPr lang="cs-CZ" sz="1900" dirty="0" smtClean="0"/>
              <a:t>, </a:t>
            </a:r>
            <a:r>
              <a:rPr lang="cs-CZ" sz="1900" dirty="0" err="1" smtClean="0"/>
              <a:t>you</a:t>
            </a:r>
            <a:r>
              <a:rPr lang="cs-CZ" sz="1900" dirty="0" smtClean="0"/>
              <a:t> </a:t>
            </a:r>
            <a:r>
              <a:rPr lang="cs-CZ" sz="1900" dirty="0" err="1" smtClean="0">
                <a:solidFill>
                  <a:srgbClr val="FF0000"/>
                </a:solidFill>
              </a:rPr>
              <a:t>have</a:t>
            </a:r>
            <a:r>
              <a:rPr lang="cs-CZ" sz="1900" dirty="0" smtClean="0">
                <a:solidFill>
                  <a:srgbClr val="FF0000"/>
                </a:solidFill>
              </a:rPr>
              <a:t> </a:t>
            </a:r>
            <a:r>
              <a:rPr lang="cs-CZ" sz="1900" dirty="0" err="1">
                <a:solidFill>
                  <a:srgbClr val="FF0000"/>
                </a:solidFill>
              </a:rPr>
              <a:t>left</a:t>
            </a:r>
            <a:r>
              <a:rPr lang="cs-CZ" sz="1900" dirty="0">
                <a:solidFill>
                  <a:srgbClr val="FF0000"/>
                </a:solidFill>
              </a:rPr>
              <a:t> </a:t>
            </a:r>
            <a:r>
              <a:rPr lang="cs-CZ" sz="1900" dirty="0" err="1" smtClean="0"/>
              <a:t>it</a:t>
            </a:r>
            <a:r>
              <a:rPr lang="cs-CZ" sz="1900" dirty="0" smtClean="0"/>
              <a:t> on </a:t>
            </a:r>
            <a:r>
              <a:rPr lang="cs-CZ" sz="1900" dirty="0" err="1" smtClean="0"/>
              <a:t>the</a:t>
            </a:r>
            <a:r>
              <a:rPr lang="cs-CZ" sz="1900" dirty="0" smtClean="0"/>
              <a:t> </a:t>
            </a:r>
            <a:r>
              <a:rPr lang="cs-CZ" sz="1900" dirty="0" err="1" smtClean="0"/>
              <a:t>ladder</a:t>
            </a:r>
            <a:r>
              <a:rPr lang="cs-CZ" sz="1900" dirty="0" smtClean="0"/>
              <a:t>, </a:t>
            </a:r>
            <a:r>
              <a:rPr lang="cs-CZ" sz="1900" dirty="0" err="1" smtClean="0"/>
              <a:t>look</a:t>
            </a:r>
            <a:r>
              <a:rPr lang="cs-CZ" sz="1900" dirty="0" smtClean="0"/>
              <a:t>.</a:t>
            </a:r>
          </a:p>
          <a:p>
            <a:pPr marL="13716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cs-CZ" sz="19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268</TotalTime>
  <Words>372</Words>
  <Application>Microsoft Office PowerPoint</Application>
  <PresentationFormat>Předvádění na obrazovce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Book Antiqua</vt:lpstr>
      <vt:lpstr>Lucida Sans</vt:lpstr>
      <vt:lpstr>Wingdings</vt:lpstr>
      <vt:lpstr>Wingdings 2</vt:lpstr>
      <vt:lpstr>Wingdings 3</vt:lpstr>
      <vt:lpstr>Vrchol</vt:lpstr>
      <vt:lpstr>Prezentace aplikace PowerPoint</vt:lpstr>
      <vt:lpstr>Prezentace aplikace PowerPoint</vt:lpstr>
      <vt:lpstr>Present Perfect Simple - affirmative</vt:lpstr>
      <vt:lpstr>Present Perfect Simple - negative</vt:lpstr>
      <vt:lpstr>Present Perfect Simple - question</vt:lpstr>
      <vt:lpstr>We use Present Perfect Simple </vt:lpstr>
      <vt:lpstr>Signal words</vt:lpstr>
      <vt:lpstr>Exercise</vt:lpstr>
      <vt:lpstr>Exercise - solution</vt:lpstr>
      <vt:lpstr>Exercise</vt:lpstr>
      <vt:lpstr>Exercise - solution</vt:lpstr>
      <vt:lpstr>Seznam použité literatury a pramenů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 Kofroň</dc:creator>
  <cp:lastModifiedBy>admin</cp:lastModifiedBy>
  <cp:revision>35</cp:revision>
  <dcterms:created xsi:type="dcterms:W3CDTF">2013-10-31T09:25:07Z</dcterms:created>
  <dcterms:modified xsi:type="dcterms:W3CDTF">2013-12-11T11:26:31Z</dcterms:modified>
</cp:coreProperties>
</file>