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72" r:id="rId5"/>
    <p:sldId id="270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F4EF-E453-4D46-A302-A99020BD3B36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5AA28-FBB7-454C-AF8B-F2C44ACD23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F96C-4189-4156-B745-B0158779C9CD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7C9B8-B551-4434-80AB-A9B9D20126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495DE-2ACB-4507-B296-197BFFE11E4F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B608F-8D23-4B20-AC22-129901817E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5A426-28D0-4472-8B27-CF9E626173B2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73D4F-33E4-4BCE-8C1D-C8F8E6D660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618A-0754-45F8-A9AD-2F33EE7087DD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760E1-A720-4C3E-9360-5DEC8397D4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4EB7C-4FC2-4E5B-A685-A127515CC4D4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F8624-1BDB-461B-ADC1-E72D6AC2A5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4DB01-FC6B-41CA-95AF-696D0B6FD0B1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3217-CD58-4374-B0DE-16010AFD1D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0C6E-EEF1-4A06-B9D7-16A12CCB1B0E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0C88-44C9-4DDD-BCA1-1AB8F1255F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3A223-7517-4484-A5DF-D766EA9BF07A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7A865-C81A-44B4-84F9-C51D553387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A558F-2BF4-4B73-826C-AE4A53CC905E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5D41-0A1D-484D-8595-7A5A3F5D19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1DBF0-C8C2-4D23-B7AF-A0938BA45113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14A6A-50B0-4D29-83C9-37D3F797E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5DC35C-8F1F-4270-B2CB-7FB16773DC1F}" type="datetimeFigureOut">
              <a:rPr lang="cs-CZ"/>
              <a:pPr>
                <a:defRPr/>
              </a:pPr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A4FA59-37AE-47B8-8A0B-CE6E1C9339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2"/>
          <p:cNvSpPr txBox="1">
            <a:spLocks noChangeArrowheads="1"/>
          </p:cNvSpPr>
          <p:nvPr/>
        </p:nvSpPr>
        <p:spPr bwMode="auto">
          <a:xfrm>
            <a:off x="360363" y="388938"/>
            <a:ext cx="848995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pPr algn="ctr"/>
            <a:r>
              <a:rPr lang="cs-CZ" sz="64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Výukový materiál</a:t>
            </a:r>
          </a:p>
          <a:p>
            <a:pPr algn="ctr"/>
            <a:r>
              <a:rPr lang="cs-CZ" sz="2500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zpracovaný v rámci projektu</a:t>
            </a:r>
          </a:p>
        </p:txBody>
      </p:sp>
      <p:pic>
        <p:nvPicPr>
          <p:cNvPr id="13315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903288" y="4398963"/>
            <a:ext cx="1690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Označení:</a:t>
            </a:r>
          </a:p>
        </p:txBody>
      </p:sp>
      <p:sp>
        <p:nvSpPr>
          <p:cNvPr id="13317" name="TextovéPole 5"/>
          <p:cNvSpPr txBox="1">
            <a:spLocks noChangeArrowheads="1"/>
          </p:cNvSpPr>
          <p:nvPr/>
        </p:nvSpPr>
        <p:spPr bwMode="auto">
          <a:xfrm>
            <a:off x="6983412" y="4398963"/>
            <a:ext cx="1731991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Sada:   </a:t>
            </a:r>
            <a:r>
              <a:rPr lang="cs-CZ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903288" y="4854575"/>
            <a:ext cx="27654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Ověření ve výuce:</a:t>
            </a:r>
          </a:p>
        </p:txBody>
      </p:sp>
      <p:sp>
        <p:nvSpPr>
          <p:cNvPr id="13319" name="TextovéPole 7"/>
          <p:cNvSpPr txBox="1">
            <a:spLocks noChangeArrowheads="1"/>
          </p:cNvSpPr>
          <p:nvPr/>
        </p:nvSpPr>
        <p:spPr bwMode="auto">
          <a:xfrm>
            <a:off x="6977063" y="4854575"/>
            <a:ext cx="1166812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Třída:</a:t>
            </a:r>
          </a:p>
        </p:txBody>
      </p:sp>
      <p:sp>
        <p:nvSpPr>
          <p:cNvPr id="13320" name="TextovéPole 8"/>
          <p:cNvSpPr txBox="1">
            <a:spLocks noChangeArrowheads="1"/>
          </p:cNvSpPr>
          <p:nvPr/>
        </p:nvSpPr>
        <p:spPr bwMode="auto">
          <a:xfrm>
            <a:off x="903288" y="5329238"/>
            <a:ext cx="13255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Datum:</a:t>
            </a: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903288" y="3925888"/>
            <a:ext cx="3794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Registrační číslo projektu:</a:t>
            </a:r>
          </a:p>
        </p:txBody>
      </p:sp>
      <p:pic>
        <p:nvPicPr>
          <p:cNvPr id="13322" name="Obrázek 10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23" name="TextovéPole 11"/>
          <p:cNvSpPr txBox="1">
            <a:spLocks noChangeArrowheads="1"/>
          </p:cNvSpPr>
          <p:nvPr/>
        </p:nvSpPr>
        <p:spPr bwMode="auto">
          <a:xfrm>
            <a:off x="4429125" y="3925888"/>
            <a:ext cx="4175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CZ.1.07/1.5.00/34.0199</a:t>
            </a:r>
          </a:p>
        </p:txBody>
      </p:sp>
      <p:sp>
        <p:nvSpPr>
          <p:cNvPr id="13324" name="TextovéPole 13"/>
          <p:cNvSpPr txBox="1">
            <a:spLocks noChangeArrowheads="1"/>
          </p:cNvSpPr>
          <p:nvPr/>
        </p:nvSpPr>
        <p:spPr bwMode="auto">
          <a:xfrm>
            <a:off x="2325688" y="4398963"/>
            <a:ext cx="4478337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VY_32_INOVACE_ANJ_VL_3_10</a:t>
            </a:r>
            <a:endParaRPr lang="cs-CZ" sz="21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5" name="TextovéPole 14"/>
          <p:cNvSpPr txBox="1">
            <a:spLocks noChangeArrowheads="1"/>
          </p:cNvSpPr>
          <p:nvPr/>
        </p:nvSpPr>
        <p:spPr bwMode="auto">
          <a:xfrm>
            <a:off x="3360738" y="4872038"/>
            <a:ext cx="1665287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12. 11. 2013</a:t>
            </a:r>
          </a:p>
        </p:txBody>
      </p:sp>
      <p:sp>
        <p:nvSpPr>
          <p:cNvPr id="13326" name="TextovéPole 15"/>
          <p:cNvSpPr txBox="1">
            <a:spLocks noChangeArrowheads="1"/>
          </p:cNvSpPr>
          <p:nvPr/>
        </p:nvSpPr>
        <p:spPr bwMode="auto">
          <a:xfrm>
            <a:off x="7834313" y="4854575"/>
            <a:ext cx="881091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1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</a:t>
            </a:r>
            <a:endParaRPr lang="cs-CZ" sz="21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27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 smtClean="0">
                <a:solidFill>
                  <a:srgbClr val="FFFF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10. 11. 2013</a:t>
            </a:r>
            <a:endParaRPr lang="cs-CZ" sz="2100" b="1" dirty="0">
              <a:solidFill>
                <a:srgbClr val="FFFF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38" name="TextovéPole 2"/>
          <p:cNvSpPr txBox="1">
            <a:spLocks noChangeArrowheads="1"/>
          </p:cNvSpPr>
          <p:nvPr/>
        </p:nvSpPr>
        <p:spPr bwMode="auto">
          <a:xfrm>
            <a:off x="446088" y="514350"/>
            <a:ext cx="8251825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algn="ctr" defTabSz="808038"/>
            <a:r>
              <a:rPr lang="cs-CZ" altLang="cs-CZ" sz="5400">
                <a:solidFill>
                  <a:srgbClr val="FFFF66"/>
                </a:solidFill>
                <a:cs typeface="Arial" charset="0"/>
              </a:rPr>
              <a:t>Reálné podmínky</a:t>
            </a:r>
          </a:p>
          <a:p>
            <a:pPr algn="ctr" defTabSz="808038"/>
            <a:r>
              <a:rPr lang="cs-CZ" altLang="cs-CZ" sz="2500">
                <a:solidFill>
                  <a:srgbClr val="FFFF66"/>
                </a:solidFill>
                <a:cs typeface="Arial" charset="0"/>
              </a:rPr>
              <a:t>Zero and First Conditionals</a:t>
            </a:r>
          </a:p>
          <a:p>
            <a:pPr algn="ctr" defTabSz="808038"/>
            <a:endParaRPr lang="cs-CZ" altLang="cs-CZ" sz="2500">
              <a:solidFill>
                <a:srgbClr val="FFFF66"/>
              </a:solidFill>
              <a:cs typeface="Arial" charset="0"/>
            </a:endParaRPr>
          </a:p>
        </p:txBody>
      </p:sp>
      <p:pic>
        <p:nvPicPr>
          <p:cNvPr id="14339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34950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503238" y="4835525"/>
            <a:ext cx="42052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Jméno autora (vč. titulu):</a:t>
            </a:r>
          </a:p>
        </p:txBody>
      </p:sp>
      <p:sp>
        <p:nvSpPr>
          <p:cNvPr id="14341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Škola – adresa:</a:t>
            </a:r>
          </a:p>
        </p:txBody>
      </p:sp>
      <p:sp>
        <p:nvSpPr>
          <p:cNvPr id="14342" name="TextovéPole 6"/>
          <p:cNvSpPr txBox="1">
            <a:spLocks noChangeArrowheads="1"/>
          </p:cNvSpPr>
          <p:nvPr/>
        </p:nvSpPr>
        <p:spPr bwMode="auto">
          <a:xfrm>
            <a:off x="503238" y="3533775"/>
            <a:ext cx="13477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Ročník:</a:t>
            </a:r>
          </a:p>
        </p:txBody>
      </p:sp>
      <p:sp>
        <p:nvSpPr>
          <p:cNvPr id="14343" name="TextovéPole 7"/>
          <p:cNvSpPr txBox="1">
            <a:spLocks noChangeArrowheads="1"/>
          </p:cNvSpPr>
          <p:nvPr/>
        </p:nvSpPr>
        <p:spPr bwMode="auto">
          <a:xfrm>
            <a:off x="492125" y="2708275"/>
            <a:ext cx="26050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Předmět:</a:t>
            </a:r>
          </a:p>
        </p:txBody>
      </p:sp>
      <p:sp>
        <p:nvSpPr>
          <p:cNvPr id="14344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Anotace:</a:t>
            </a:r>
          </a:p>
        </p:txBody>
      </p:sp>
      <p:sp>
        <p:nvSpPr>
          <p:cNvPr id="14345" name="TextovéPole 9"/>
          <p:cNvSpPr txBox="1">
            <a:spLocks noChangeArrowheads="1"/>
          </p:cNvSpPr>
          <p:nvPr/>
        </p:nvSpPr>
        <p:spPr bwMode="auto">
          <a:xfrm>
            <a:off x="2851150" y="3533775"/>
            <a:ext cx="1784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66"/>
                </a:solidFill>
                <a:cs typeface="Arial" charset="0"/>
              </a:rPr>
              <a:t>2. ročník</a:t>
            </a:r>
          </a:p>
        </p:txBody>
      </p:sp>
      <p:sp>
        <p:nvSpPr>
          <p:cNvPr id="14346" name="TextovéPole 10"/>
          <p:cNvSpPr txBox="1">
            <a:spLocks noChangeArrowheads="1"/>
          </p:cNvSpPr>
          <p:nvPr/>
        </p:nvSpPr>
        <p:spPr bwMode="auto">
          <a:xfrm>
            <a:off x="2851150" y="2709863"/>
            <a:ext cx="20351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 dirty="0">
                <a:solidFill>
                  <a:srgbClr val="FFFF66"/>
                </a:solidFill>
                <a:cs typeface="Arial" charset="0"/>
              </a:rPr>
              <a:t>Anglický jazyk</a:t>
            </a:r>
          </a:p>
        </p:txBody>
      </p:sp>
      <p:sp>
        <p:nvSpPr>
          <p:cNvPr id="14347" name="TextovéPole 11"/>
          <p:cNvSpPr txBox="1">
            <a:spLocks noChangeArrowheads="1"/>
          </p:cNvSpPr>
          <p:nvPr/>
        </p:nvSpPr>
        <p:spPr bwMode="auto">
          <a:xfrm>
            <a:off x="3922713" y="4835525"/>
            <a:ext cx="4070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66"/>
                </a:solidFill>
                <a:cs typeface="Arial" charset="0"/>
              </a:rPr>
              <a:t>Mgr. Radka Volfová</a:t>
            </a:r>
          </a:p>
        </p:txBody>
      </p:sp>
      <p:sp>
        <p:nvSpPr>
          <p:cNvPr id="14348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pt-BR" altLang="cs-CZ" sz="2100" b="1">
                <a:solidFill>
                  <a:srgbClr val="FFFF66"/>
                </a:solidFill>
                <a:cs typeface="Arial" charset="0"/>
              </a:rPr>
              <a:t>OA a VOŠE Tábor, Jiráskova 1615</a:t>
            </a:r>
            <a:endParaRPr lang="cs-CZ" alt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14349" name="TextovéPole 8"/>
          <p:cNvSpPr txBox="1">
            <a:spLocks noChangeArrowheads="1"/>
          </p:cNvSpPr>
          <p:nvPr/>
        </p:nvSpPr>
        <p:spPr bwMode="auto">
          <a:xfrm>
            <a:off x="2851150" y="3965575"/>
            <a:ext cx="589756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66"/>
                </a:solidFill>
                <a:cs typeface="Arial" charset="0"/>
              </a:rPr>
              <a:t>Základní pravidla pro tvoření reálných podmínek  a vymezení rozdílů mezi nimi</a:t>
            </a:r>
          </a:p>
          <a:p>
            <a:pPr defTabSz="808038"/>
            <a:endParaRPr lang="cs-CZ" altLang="cs-CZ" sz="2100" b="1">
              <a:solidFill>
                <a:srgbClr val="FFFF66"/>
              </a:solidFill>
              <a:cs typeface="Arial" charset="0"/>
            </a:endParaRPr>
          </a:p>
          <a:p>
            <a:pPr defTabSz="808038"/>
            <a:endParaRPr lang="cs-CZ" alt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14350" name="TextovéPole 7"/>
          <p:cNvSpPr txBox="1">
            <a:spLocks noChangeArrowheads="1"/>
          </p:cNvSpPr>
          <p:nvPr/>
        </p:nvSpPr>
        <p:spPr bwMode="auto">
          <a:xfrm>
            <a:off x="490538" y="3101975"/>
            <a:ext cx="26050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>
                <a:solidFill>
                  <a:srgbClr val="FFFFFF"/>
                </a:solidFill>
                <a:cs typeface="Arial" charset="0"/>
              </a:rPr>
              <a:t>Tematická oblast:</a:t>
            </a:r>
          </a:p>
        </p:txBody>
      </p:sp>
      <p:sp>
        <p:nvSpPr>
          <p:cNvPr id="14351" name="TextovéPole 10"/>
          <p:cNvSpPr txBox="1">
            <a:spLocks noChangeArrowheads="1"/>
          </p:cNvSpPr>
          <p:nvPr/>
        </p:nvSpPr>
        <p:spPr bwMode="auto">
          <a:xfrm>
            <a:off x="2849563" y="3103563"/>
            <a:ext cx="5681662" cy="40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32" tIns="40366" rIns="80732" bIns="40366">
            <a:spAutoFit/>
          </a:bodyPr>
          <a:lstStyle/>
          <a:p>
            <a:pPr defTabSz="808038"/>
            <a:r>
              <a:rPr lang="cs-CZ" altLang="cs-CZ" sz="2100" b="1" dirty="0" err="1">
                <a:solidFill>
                  <a:srgbClr val="FFFF66"/>
                </a:solidFill>
              </a:rPr>
              <a:t>Grammar</a:t>
            </a:r>
            <a:r>
              <a:rPr lang="cs-CZ" altLang="cs-CZ" sz="2100" b="1" dirty="0">
                <a:solidFill>
                  <a:srgbClr val="FFFF66"/>
                </a:solidFill>
              </a:rPr>
              <a:t> &amp; Syntax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1638" y="2667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Zero</a:t>
            </a:r>
            <a:r>
              <a:rPr lang="cs-CZ" dirty="0" smtClean="0"/>
              <a:t> </a:t>
            </a:r>
            <a:r>
              <a:rPr lang="cs-CZ" dirty="0" err="1" smtClean="0"/>
              <a:t>Conditional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59000" y="1484313"/>
            <a:ext cx="4826000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srgbClr val="FFFFFF"/>
                </a:solidFill>
              </a:rPr>
              <a:t>      </a:t>
            </a:r>
            <a:r>
              <a:rPr lang="cs-CZ" sz="2000" dirty="0" err="1">
                <a:solidFill>
                  <a:srgbClr val="FFFFFF"/>
                </a:solidFill>
              </a:rPr>
              <a:t>if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clause</a:t>
            </a:r>
            <a:r>
              <a:rPr lang="cs-CZ" sz="2000" dirty="0">
                <a:solidFill>
                  <a:srgbClr val="FFFFFF"/>
                </a:solidFill>
              </a:rPr>
              <a:t>	             </a:t>
            </a:r>
            <a:r>
              <a:rPr lang="cs-CZ" sz="2000" dirty="0" err="1">
                <a:solidFill>
                  <a:srgbClr val="FFFFFF"/>
                </a:solidFill>
              </a:rPr>
              <a:t>main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clause</a:t>
            </a:r>
            <a:endParaRPr lang="cs-CZ" sz="20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cs-CZ" sz="2000" dirty="0" err="1">
                <a:solidFill>
                  <a:srgbClr val="FFFFFF"/>
                </a:solidFill>
              </a:rPr>
              <a:t>if</a:t>
            </a:r>
            <a:r>
              <a:rPr lang="cs-CZ" sz="2000" dirty="0">
                <a:solidFill>
                  <a:srgbClr val="FFFFFF"/>
                </a:solidFill>
              </a:rPr>
              <a:t> + </a:t>
            </a:r>
            <a:r>
              <a:rPr lang="cs-CZ" sz="2000" dirty="0" err="1">
                <a:solidFill>
                  <a:srgbClr val="FFFFFF"/>
                </a:solidFill>
              </a:rPr>
              <a:t>present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simple</a:t>
            </a:r>
            <a:r>
              <a:rPr lang="cs-CZ" sz="2000" dirty="0">
                <a:solidFill>
                  <a:srgbClr val="FFFFFF"/>
                </a:solidFill>
              </a:rPr>
              <a:t>          </a:t>
            </a:r>
            <a:r>
              <a:rPr lang="cs-CZ" sz="2000" dirty="0" err="1">
                <a:solidFill>
                  <a:srgbClr val="FFFFFF"/>
                </a:solidFill>
              </a:rPr>
              <a:t>present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simple</a:t>
            </a:r>
            <a:endParaRPr lang="cs-CZ" sz="20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cs-CZ" sz="2000" dirty="0">
                <a:solidFill>
                  <a:srgbClr val="FFFFFF"/>
                </a:solidFill>
              </a:rPr>
              <a:t>    </a:t>
            </a:r>
            <a:r>
              <a:rPr lang="cs-CZ" sz="2000" dirty="0" err="1">
                <a:solidFill>
                  <a:srgbClr val="FFFFFF"/>
                </a:solidFill>
              </a:rPr>
              <a:t>the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action</a:t>
            </a:r>
            <a:r>
              <a:rPr lang="cs-CZ" sz="2000" dirty="0">
                <a:solidFill>
                  <a:srgbClr val="FFFFFF"/>
                </a:solidFill>
              </a:rPr>
              <a:t>                       </a:t>
            </a:r>
            <a:r>
              <a:rPr lang="cs-CZ" sz="2000" dirty="0" err="1">
                <a:solidFill>
                  <a:srgbClr val="FFFFFF"/>
                </a:solidFill>
              </a:rPr>
              <a:t>the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result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93713" y="3284538"/>
            <a:ext cx="8374062" cy="3816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dirty="0" err="1">
                <a:solidFill>
                  <a:srgbClr val="FFC000"/>
                </a:solidFill>
              </a:rPr>
              <a:t>We</a:t>
            </a:r>
            <a:r>
              <a:rPr lang="cs-CZ" sz="2800" dirty="0">
                <a:solidFill>
                  <a:srgbClr val="FFC000"/>
                </a:solidFill>
              </a:rPr>
              <a:t> use </a:t>
            </a:r>
            <a:r>
              <a:rPr lang="cs-CZ" sz="2800" dirty="0" err="1">
                <a:solidFill>
                  <a:srgbClr val="FFC000"/>
                </a:solidFill>
              </a:rPr>
              <a:t>zero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conditional</a:t>
            </a:r>
            <a:r>
              <a:rPr lang="cs-CZ" sz="2800" dirty="0">
                <a:solidFill>
                  <a:srgbClr val="FFC000"/>
                </a:solidFill>
              </a:rPr>
              <a:t> to talk </a:t>
            </a:r>
            <a:r>
              <a:rPr lang="cs-CZ" sz="2800" dirty="0" err="1">
                <a:solidFill>
                  <a:srgbClr val="FFC000"/>
                </a:solidFill>
              </a:rPr>
              <a:t>about</a:t>
            </a:r>
            <a:r>
              <a:rPr lang="cs-CZ" sz="2800" dirty="0">
                <a:solidFill>
                  <a:srgbClr val="FFC000"/>
                </a:solidFill>
              </a:rPr>
              <a:t> a </a:t>
            </a:r>
            <a:r>
              <a:rPr lang="cs-CZ" sz="2800" dirty="0" err="1">
                <a:solidFill>
                  <a:srgbClr val="FFC000"/>
                </a:solidFill>
              </a:rPr>
              <a:t>result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which</a:t>
            </a:r>
            <a:endParaRPr lang="cs-CZ" sz="2800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sz="2800" dirty="0" err="1">
                <a:solidFill>
                  <a:srgbClr val="FFC000"/>
                </a:solidFill>
              </a:rPr>
              <a:t>follows</a:t>
            </a:r>
            <a:r>
              <a:rPr lang="cs-CZ" sz="2800" dirty="0">
                <a:solidFill>
                  <a:srgbClr val="FFC000"/>
                </a:solidFill>
              </a:rPr>
              <a:t> a </a:t>
            </a:r>
            <a:r>
              <a:rPr lang="cs-CZ" sz="2800" dirty="0" err="1">
                <a:solidFill>
                  <a:srgbClr val="FFC000"/>
                </a:solidFill>
              </a:rPr>
              <a:t>particular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action</a:t>
            </a:r>
            <a:r>
              <a:rPr lang="cs-CZ" sz="2800" dirty="0">
                <a:solidFill>
                  <a:srgbClr val="FFC000"/>
                </a:solidFill>
              </a:rPr>
              <a:t>.</a:t>
            </a:r>
          </a:p>
          <a:p>
            <a:pPr>
              <a:defRPr/>
            </a:pPr>
            <a:endParaRPr lang="cs-CZ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err="1"/>
              <a:t>If</a:t>
            </a:r>
            <a:r>
              <a:rPr lang="cs-CZ" sz="2000" dirty="0"/>
              <a:t> </a:t>
            </a:r>
            <a:r>
              <a:rPr lang="cs-CZ" sz="2000" dirty="0" err="1"/>
              <a:t>you</a:t>
            </a:r>
            <a:r>
              <a:rPr lang="cs-CZ" sz="2000" dirty="0"/>
              <a:t> </a:t>
            </a:r>
            <a:r>
              <a:rPr lang="cs-CZ" sz="2000" dirty="0" err="1"/>
              <a:t>heat</a:t>
            </a:r>
            <a:r>
              <a:rPr lang="cs-CZ" sz="2000" dirty="0"/>
              <a:t> </a:t>
            </a:r>
            <a:r>
              <a:rPr lang="cs-CZ" sz="2000" dirty="0" err="1"/>
              <a:t>ice</a:t>
            </a:r>
            <a:r>
              <a:rPr lang="cs-CZ" sz="2000" dirty="0"/>
              <a:t>, </a:t>
            </a: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melts</a:t>
            </a:r>
            <a:r>
              <a:rPr lang="cs-CZ" sz="2000" dirty="0"/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My </a:t>
            </a:r>
            <a:r>
              <a:rPr lang="cs-CZ" sz="2000" dirty="0" err="1"/>
              <a:t>parents</a:t>
            </a:r>
            <a:r>
              <a:rPr lang="cs-CZ" sz="2000" dirty="0"/>
              <a:t> </a:t>
            </a:r>
            <a:r>
              <a:rPr lang="cs-CZ" sz="2000" dirty="0" err="1"/>
              <a:t>get</a:t>
            </a:r>
            <a:r>
              <a:rPr lang="cs-CZ" sz="2000" dirty="0"/>
              <a:t> </a:t>
            </a:r>
            <a:r>
              <a:rPr lang="cs-CZ" sz="2000" dirty="0" err="1"/>
              <a:t>angry</a:t>
            </a:r>
            <a:r>
              <a:rPr lang="cs-CZ" sz="2000" dirty="0"/>
              <a:t> </a:t>
            </a:r>
            <a:r>
              <a:rPr lang="cs-CZ" sz="2000" dirty="0" err="1"/>
              <a:t>if</a:t>
            </a:r>
            <a:r>
              <a:rPr lang="cs-CZ" sz="2000" dirty="0"/>
              <a:t> I </a:t>
            </a:r>
            <a:r>
              <a:rPr lang="cs-CZ" sz="2000" dirty="0" err="1"/>
              <a:t>lie</a:t>
            </a:r>
            <a:r>
              <a:rPr lang="cs-CZ" sz="2000" dirty="0"/>
              <a:t> to </a:t>
            </a:r>
            <a:r>
              <a:rPr lang="cs-CZ" sz="2000" dirty="0" err="1"/>
              <a:t>them</a:t>
            </a:r>
            <a:r>
              <a:rPr lang="cs-CZ" sz="2000" dirty="0"/>
              <a:t>.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1638" y="2667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conditional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59000" y="1484313"/>
            <a:ext cx="4826000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dirty="0">
                <a:solidFill>
                  <a:srgbClr val="FFFFFF"/>
                </a:solidFill>
              </a:rPr>
              <a:t>      </a:t>
            </a:r>
            <a:r>
              <a:rPr lang="cs-CZ" sz="2000" dirty="0" err="1">
                <a:solidFill>
                  <a:srgbClr val="FFFFFF"/>
                </a:solidFill>
              </a:rPr>
              <a:t>if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clause</a:t>
            </a:r>
            <a:r>
              <a:rPr lang="cs-CZ" sz="2000" dirty="0">
                <a:solidFill>
                  <a:srgbClr val="FFFFFF"/>
                </a:solidFill>
              </a:rPr>
              <a:t>	             </a:t>
            </a:r>
            <a:r>
              <a:rPr lang="cs-CZ" sz="2000" dirty="0" err="1">
                <a:solidFill>
                  <a:srgbClr val="FFFFFF"/>
                </a:solidFill>
              </a:rPr>
              <a:t>main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clause</a:t>
            </a:r>
            <a:endParaRPr lang="cs-CZ" sz="20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cs-CZ" sz="2000" dirty="0" err="1">
                <a:solidFill>
                  <a:srgbClr val="FFFFFF"/>
                </a:solidFill>
              </a:rPr>
              <a:t>if</a:t>
            </a:r>
            <a:r>
              <a:rPr lang="cs-CZ" sz="2000" dirty="0">
                <a:solidFill>
                  <a:srgbClr val="FFFFFF"/>
                </a:solidFill>
              </a:rPr>
              <a:t> + </a:t>
            </a:r>
            <a:r>
              <a:rPr lang="cs-CZ" sz="2000" dirty="0" err="1">
                <a:solidFill>
                  <a:srgbClr val="FFFFFF"/>
                </a:solidFill>
              </a:rPr>
              <a:t>present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simple</a:t>
            </a:r>
            <a:r>
              <a:rPr lang="cs-CZ" sz="2000" dirty="0">
                <a:solidFill>
                  <a:srgbClr val="FFFFFF"/>
                </a:solidFill>
              </a:rPr>
              <a:t>          </a:t>
            </a:r>
            <a:r>
              <a:rPr lang="cs-CZ" sz="2000" dirty="0" err="1">
                <a:solidFill>
                  <a:srgbClr val="FFFFFF"/>
                </a:solidFill>
              </a:rPr>
              <a:t>will</a:t>
            </a:r>
            <a:r>
              <a:rPr lang="cs-CZ" sz="2000" dirty="0">
                <a:solidFill>
                  <a:srgbClr val="FFFFFF"/>
                </a:solidFill>
              </a:rPr>
              <a:t> + infinitive</a:t>
            </a:r>
          </a:p>
          <a:p>
            <a:pPr algn="ctr">
              <a:defRPr/>
            </a:pPr>
            <a:r>
              <a:rPr lang="cs-CZ" sz="2000" dirty="0">
                <a:solidFill>
                  <a:srgbClr val="FFFFFF"/>
                </a:solidFill>
              </a:rPr>
              <a:t>    </a:t>
            </a:r>
            <a:r>
              <a:rPr lang="cs-CZ" sz="2000" dirty="0" err="1">
                <a:solidFill>
                  <a:srgbClr val="FFFFFF"/>
                </a:solidFill>
              </a:rPr>
              <a:t>the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action</a:t>
            </a:r>
            <a:r>
              <a:rPr lang="cs-CZ" sz="2000" dirty="0">
                <a:solidFill>
                  <a:srgbClr val="FFFFFF"/>
                </a:solidFill>
              </a:rPr>
              <a:t>                       </a:t>
            </a:r>
            <a:r>
              <a:rPr lang="cs-CZ" sz="2000" dirty="0" err="1">
                <a:solidFill>
                  <a:srgbClr val="FFFFFF"/>
                </a:solidFill>
              </a:rPr>
              <a:t>the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  <a:r>
              <a:rPr lang="cs-CZ" sz="2000" dirty="0" err="1">
                <a:solidFill>
                  <a:srgbClr val="FFFFFF"/>
                </a:solidFill>
              </a:rPr>
              <a:t>result</a:t>
            </a:r>
            <a:r>
              <a:rPr lang="cs-CZ" sz="2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96888" y="3284538"/>
            <a:ext cx="8150225" cy="3816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dirty="0" err="1">
                <a:solidFill>
                  <a:srgbClr val="FFC000"/>
                </a:solidFill>
              </a:rPr>
              <a:t>We</a:t>
            </a:r>
            <a:r>
              <a:rPr lang="cs-CZ" sz="2800" dirty="0">
                <a:solidFill>
                  <a:srgbClr val="FFC000"/>
                </a:solidFill>
              </a:rPr>
              <a:t> use </a:t>
            </a:r>
            <a:r>
              <a:rPr lang="cs-CZ" sz="2800" dirty="0" err="1">
                <a:solidFill>
                  <a:srgbClr val="FFC000"/>
                </a:solidFill>
              </a:rPr>
              <a:t>the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first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conditional</a:t>
            </a:r>
            <a:r>
              <a:rPr lang="cs-CZ" sz="2800" dirty="0">
                <a:solidFill>
                  <a:srgbClr val="FFC000"/>
                </a:solidFill>
              </a:rPr>
              <a:t> to </a:t>
            </a:r>
            <a:r>
              <a:rPr lang="cs-CZ" sz="2800" dirty="0" err="1">
                <a:solidFill>
                  <a:srgbClr val="FFC000"/>
                </a:solidFill>
              </a:rPr>
              <a:t>predict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the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result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of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</a:p>
          <a:p>
            <a:pPr>
              <a:defRPr/>
            </a:pPr>
            <a:r>
              <a:rPr lang="cs-CZ" sz="2800" dirty="0">
                <a:solidFill>
                  <a:srgbClr val="FFC000"/>
                </a:solidFill>
              </a:rPr>
              <a:t>a </a:t>
            </a:r>
            <a:r>
              <a:rPr lang="cs-CZ" sz="2800" dirty="0" err="1">
                <a:solidFill>
                  <a:srgbClr val="FFC000"/>
                </a:solidFill>
              </a:rPr>
              <a:t>future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err="1">
                <a:solidFill>
                  <a:srgbClr val="FFC000"/>
                </a:solidFill>
              </a:rPr>
              <a:t>action</a:t>
            </a:r>
            <a:r>
              <a:rPr lang="cs-CZ" sz="2800" dirty="0">
                <a:solidFill>
                  <a:srgbClr val="FFC000"/>
                </a:solidFill>
              </a:rPr>
              <a:t>.</a:t>
            </a:r>
          </a:p>
          <a:p>
            <a:pPr>
              <a:defRPr/>
            </a:pPr>
            <a:endParaRPr lang="cs-CZ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err="1"/>
              <a:t>If</a:t>
            </a:r>
            <a:r>
              <a:rPr lang="cs-CZ" sz="2000" dirty="0"/>
              <a:t> </a:t>
            </a:r>
            <a:r>
              <a:rPr lang="cs-CZ" sz="2000" dirty="0" err="1"/>
              <a:t>it</a:t>
            </a:r>
            <a:r>
              <a:rPr lang="cs-CZ" sz="2000" dirty="0"/>
              <a:t> </a:t>
            </a:r>
            <a:r>
              <a:rPr lang="cs-CZ" sz="2000" dirty="0" err="1"/>
              <a:t>rains</a:t>
            </a:r>
            <a:r>
              <a:rPr lang="cs-CZ" sz="2000" dirty="0"/>
              <a:t> </a:t>
            </a:r>
            <a:r>
              <a:rPr lang="cs-CZ" sz="2000" dirty="0" err="1"/>
              <a:t>tomorrow</a:t>
            </a:r>
            <a:r>
              <a:rPr lang="cs-CZ" sz="2000" dirty="0"/>
              <a:t>, </a:t>
            </a:r>
            <a:r>
              <a:rPr lang="cs-CZ" sz="2000" dirty="0" err="1"/>
              <a:t>I´ll</a:t>
            </a:r>
            <a:r>
              <a:rPr lang="cs-CZ" sz="2000" dirty="0"/>
              <a:t> </a:t>
            </a:r>
            <a:r>
              <a:rPr lang="cs-CZ" sz="2000" dirty="0" err="1"/>
              <a:t>stay</a:t>
            </a:r>
            <a:r>
              <a:rPr lang="cs-CZ" sz="2000" dirty="0"/>
              <a:t> </a:t>
            </a:r>
            <a:r>
              <a:rPr lang="cs-CZ" sz="2000" dirty="0" err="1"/>
              <a:t>at</a:t>
            </a:r>
            <a:r>
              <a:rPr lang="cs-CZ" sz="2000" dirty="0"/>
              <a:t> </a:t>
            </a:r>
            <a:r>
              <a:rPr lang="cs-CZ" sz="2000" dirty="0" err="1"/>
              <a:t>home</a:t>
            </a:r>
            <a:r>
              <a:rPr lang="cs-CZ" sz="2000" dirty="0"/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2000" dirty="0" err="1"/>
              <a:t>I´ll</a:t>
            </a:r>
            <a:r>
              <a:rPr lang="cs-CZ" sz="2000" dirty="0"/>
              <a:t> </a:t>
            </a:r>
            <a:r>
              <a:rPr lang="cs-CZ" sz="2000" dirty="0" err="1"/>
              <a:t>buy</a:t>
            </a:r>
            <a:r>
              <a:rPr lang="cs-CZ" sz="2000" dirty="0"/>
              <a:t> a </a:t>
            </a:r>
            <a:r>
              <a:rPr lang="cs-CZ" sz="2000" dirty="0" err="1"/>
              <a:t>new</a:t>
            </a:r>
            <a:r>
              <a:rPr lang="cs-CZ" sz="2000" dirty="0"/>
              <a:t> car </a:t>
            </a:r>
            <a:r>
              <a:rPr lang="cs-CZ" sz="2000" dirty="0" err="1"/>
              <a:t>if</a:t>
            </a:r>
            <a:r>
              <a:rPr lang="cs-CZ" sz="2000" dirty="0"/>
              <a:t> my </a:t>
            </a:r>
            <a:r>
              <a:rPr lang="cs-CZ" sz="2000" dirty="0" err="1"/>
              <a:t>parents</a:t>
            </a:r>
            <a:r>
              <a:rPr lang="cs-CZ" sz="2000" dirty="0"/>
              <a:t> </a:t>
            </a:r>
            <a:r>
              <a:rPr lang="cs-CZ" sz="2000" dirty="0" err="1"/>
              <a:t>lend</a:t>
            </a:r>
            <a:r>
              <a:rPr lang="cs-CZ" sz="2000" dirty="0"/>
              <a:t> </a:t>
            </a:r>
            <a:r>
              <a:rPr lang="cs-CZ" sz="2000" dirty="0" err="1"/>
              <a:t>me</a:t>
            </a:r>
            <a:r>
              <a:rPr lang="cs-CZ" sz="2000" dirty="0"/>
              <a:t> </a:t>
            </a:r>
            <a:r>
              <a:rPr lang="cs-CZ" sz="2000" dirty="0" err="1"/>
              <a:t>some</a:t>
            </a:r>
            <a:r>
              <a:rPr lang="cs-CZ" sz="2000" dirty="0"/>
              <a:t> </a:t>
            </a:r>
            <a:r>
              <a:rPr lang="cs-CZ" sz="2000" dirty="0" err="1"/>
              <a:t>money</a:t>
            </a:r>
            <a:r>
              <a:rPr lang="cs-CZ" sz="2000" dirty="0"/>
              <a:t>. 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Exercise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708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sz="2700" dirty="0" err="1" smtClean="0">
                <a:solidFill>
                  <a:srgbClr val="FFC000"/>
                </a:solidFill>
              </a:rPr>
              <a:t>Complete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the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facts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using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the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zero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conditional</a:t>
            </a:r>
            <a:r>
              <a:rPr lang="cs-CZ" sz="2700" dirty="0" smtClean="0">
                <a:solidFill>
                  <a:srgbClr val="FFC000"/>
                </a:solidFill>
              </a:rPr>
              <a:t>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700" dirty="0" smtClean="0">
              <a:solidFill>
                <a:srgbClr val="FFC000"/>
              </a:solidFill>
            </a:endParaRP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Plants</a:t>
            </a:r>
            <a:r>
              <a:rPr lang="cs-CZ" sz="2000" dirty="0" smtClean="0"/>
              <a:t>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if</a:t>
            </a:r>
            <a:r>
              <a:rPr lang="cs-CZ" sz="2000" dirty="0" smtClean="0"/>
              <a:t> ………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If</a:t>
            </a:r>
            <a:r>
              <a:rPr lang="cs-CZ" sz="2000" dirty="0" smtClean="0"/>
              <a:t> I </a:t>
            </a:r>
            <a:r>
              <a:rPr lang="cs-CZ" sz="2000" dirty="0" err="1" smtClean="0"/>
              <a:t>feel</a:t>
            </a:r>
            <a:r>
              <a:rPr lang="cs-CZ" sz="2000" dirty="0" smtClean="0"/>
              <a:t> sad ……….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/>
              <a:t>save</a:t>
            </a:r>
            <a:r>
              <a:rPr lang="cs-CZ" sz="2000" dirty="0" smtClean="0"/>
              <a:t> </a:t>
            </a:r>
            <a:r>
              <a:rPr lang="cs-CZ" sz="2000" dirty="0" err="1" smtClean="0"/>
              <a:t>electricity</a:t>
            </a:r>
            <a:r>
              <a:rPr lang="cs-CZ" sz="2000" dirty="0" smtClean="0"/>
              <a:t> ………..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If</a:t>
            </a:r>
            <a:r>
              <a:rPr lang="cs-CZ" sz="2000" dirty="0" smtClean="0"/>
              <a:t> he </a:t>
            </a:r>
            <a:r>
              <a:rPr lang="cs-CZ" sz="2000" dirty="0" err="1" smtClean="0"/>
              <a:t>eats</a:t>
            </a:r>
            <a:r>
              <a:rPr lang="cs-CZ" sz="2000" dirty="0" smtClean="0"/>
              <a:t> </a:t>
            </a:r>
            <a:r>
              <a:rPr lang="cs-CZ" sz="2000" dirty="0" err="1" smtClean="0"/>
              <a:t>too</a:t>
            </a:r>
            <a:r>
              <a:rPr lang="cs-CZ" sz="2000" dirty="0" smtClean="0"/>
              <a:t> much …………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If</a:t>
            </a:r>
            <a:r>
              <a:rPr lang="cs-CZ" sz="2000" dirty="0" smtClean="0"/>
              <a:t> I </a:t>
            </a:r>
            <a:r>
              <a:rPr lang="cs-CZ" sz="2000" dirty="0" err="1" smtClean="0"/>
              <a:t>don´t</a:t>
            </a:r>
            <a:r>
              <a:rPr lang="cs-CZ" sz="2000" dirty="0" smtClean="0"/>
              <a:t> </a:t>
            </a:r>
            <a:r>
              <a:rPr lang="cs-CZ" sz="2000" dirty="0" err="1" smtClean="0"/>
              <a:t>tidy</a:t>
            </a:r>
            <a:r>
              <a:rPr lang="cs-CZ" sz="2000" dirty="0" smtClean="0"/>
              <a:t> my </a:t>
            </a:r>
            <a:r>
              <a:rPr lang="cs-CZ" sz="2000" dirty="0" err="1" smtClean="0"/>
              <a:t>room</a:t>
            </a:r>
            <a:r>
              <a:rPr lang="cs-CZ" sz="2000" dirty="0" smtClean="0"/>
              <a:t> ………….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solution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7085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sz="2700" dirty="0" err="1" smtClean="0">
                <a:solidFill>
                  <a:srgbClr val="FFC000"/>
                </a:solidFill>
              </a:rPr>
              <a:t>Complete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the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facts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using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the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zero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conditional</a:t>
            </a:r>
            <a:r>
              <a:rPr lang="cs-CZ" sz="2700" dirty="0" smtClean="0">
                <a:solidFill>
                  <a:srgbClr val="FFC000"/>
                </a:solidFill>
              </a:rPr>
              <a:t>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700" dirty="0" smtClean="0">
              <a:solidFill>
                <a:srgbClr val="FFC000"/>
              </a:solidFill>
            </a:endParaRP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Plants</a:t>
            </a:r>
            <a:r>
              <a:rPr lang="cs-CZ" sz="2000" dirty="0" smtClean="0"/>
              <a:t> </a:t>
            </a:r>
            <a:r>
              <a:rPr lang="cs-CZ" sz="2000" dirty="0" err="1" smtClean="0"/>
              <a:t>die</a:t>
            </a:r>
            <a:r>
              <a:rPr lang="cs-CZ" sz="2000" dirty="0" smtClean="0"/>
              <a:t> </a:t>
            </a:r>
            <a:r>
              <a:rPr lang="cs-CZ" sz="2000" dirty="0" err="1" smtClean="0"/>
              <a:t>if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if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you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don´t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water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them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If</a:t>
            </a:r>
            <a:r>
              <a:rPr lang="cs-CZ" sz="2000" dirty="0" smtClean="0"/>
              <a:t> I </a:t>
            </a:r>
            <a:r>
              <a:rPr lang="cs-CZ" sz="2000" dirty="0" err="1" smtClean="0"/>
              <a:t>feel</a:t>
            </a:r>
            <a:r>
              <a:rPr lang="cs-CZ" sz="2000" dirty="0" smtClean="0"/>
              <a:t> sad, </a:t>
            </a:r>
            <a:r>
              <a:rPr lang="cs-CZ" sz="2000" dirty="0" smtClean="0">
                <a:solidFill>
                  <a:srgbClr val="FF0000"/>
                </a:solidFill>
              </a:rPr>
              <a:t>I </a:t>
            </a:r>
            <a:r>
              <a:rPr lang="cs-CZ" sz="2000" dirty="0" err="1" smtClean="0">
                <a:solidFill>
                  <a:srgbClr val="FF0000"/>
                </a:solidFill>
              </a:rPr>
              <a:t>eat</a:t>
            </a:r>
            <a:r>
              <a:rPr lang="cs-CZ" sz="2000" dirty="0" smtClean="0">
                <a:solidFill>
                  <a:srgbClr val="FF0000"/>
                </a:solidFill>
              </a:rPr>
              <a:t> a lot </a:t>
            </a:r>
            <a:r>
              <a:rPr lang="cs-CZ" sz="2000" dirty="0" err="1" smtClean="0">
                <a:solidFill>
                  <a:srgbClr val="FF0000"/>
                </a:solidFill>
              </a:rPr>
              <a:t>of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chocolate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You</a:t>
            </a:r>
            <a:r>
              <a:rPr lang="cs-CZ" sz="2000" dirty="0" smtClean="0"/>
              <a:t> </a:t>
            </a:r>
            <a:r>
              <a:rPr lang="cs-CZ" sz="2000" dirty="0" err="1" smtClean="0"/>
              <a:t>save</a:t>
            </a:r>
            <a:r>
              <a:rPr lang="cs-CZ" sz="2000" dirty="0" smtClean="0"/>
              <a:t> </a:t>
            </a:r>
            <a:r>
              <a:rPr lang="cs-CZ" sz="2000" dirty="0" err="1" smtClean="0"/>
              <a:t>electricity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if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you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turn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off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the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light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If</a:t>
            </a:r>
            <a:r>
              <a:rPr lang="cs-CZ" sz="2000" dirty="0" smtClean="0"/>
              <a:t> he </a:t>
            </a:r>
            <a:r>
              <a:rPr lang="cs-CZ" sz="2000" dirty="0" err="1" smtClean="0"/>
              <a:t>eats</a:t>
            </a:r>
            <a:r>
              <a:rPr lang="cs-CZ" sz="2000" dirty="0" smtClean="0"/>
              <a:t> </a:t>
            </a:r>
            <a:r>
              <a:rPr lang="cs-CZ" sz="2000" dirty="0" err="1" smtClean="0"/>
              <a:t>too</a:t>
            </a:r>
            <a:r>
              <a:rPr lang="cs-CZ" sz="2000" dirty="0" smtClean="0"/>
              <a:t> much, </a:t>
            </a:r>
            <a:r>
              <a:rPr lang="cs-CZ" sz="2000" dirty="0" smtClean="0">
                <a:solidFill>
                  <a:srgbClr val="FF0000"/>
                </a:solidFill>
              </a:rPr>
              <a:t>he </a:t>
            </a:r>
            <a:r>
              <a:rPr lang="cs-CZ" sz="2000" dirty="0" err="1" smtClean="0">
                <a:solidFill>
                  <a:srgbClr val="FF0000"/>
                </a:solidFill>
              </a:rPr>
              <a:t>feels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ill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If</a:t>
            </a:r>
            <a:r>
              <a:rPr lang="cs-CZ" sz="2000" dirty="0" smtClean="0"/>
              <a:t> I </a:t>
            </a:r>
            <a:r>
              <a:rPr lang="cs-CZ" sz="2000" dirty="0" err="1" smtClean="0"/>
              <a:t>don´t</a:t>
            </a:r>
            <a:r>
              <a:rPr lang="cs-CZ" sz="2000" dirty="0" smtClean="0"/>
              <a:t> </a:t>
            </a:r>
            <a:r>
              <a:rPr lang="cs-CZ" sz="2000" dirty="0" err="1" smtClean="0"/>
              <a:t>tidy</a:t>
            </a:r>
            <a:r>
              <a:rPr lang="cs-CZ" sz="2000" dirty="0" smtClean="0"/>
              <a:t> my </a:t>
            </a:r>
            <a:r>
              <a:rPr lang="cs-CZ" sz="2000" dirty="0" err="1" smtClean="0"/>
              <a:t>room</a:t>
            </a:r>
            <a:r>
              <a:rPr lang="cs-CZ" sz="2000" dirty="0"/>
              <a:t>,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my </a:t>
            </a:r>
            <a:r>
              <a:rPr lang="cs-CZ" sz="2000" dirty="0" err="1" smtClean="0">
                <a:solidFill>
                  <a:srgbClr val="FF0000"/>
                </a:solidFill>
              </a:rPr>
              <a:t>mum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gets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angry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Exercise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323850" y="1341438"/>
            <a:ext cx="8496300" cy="5372100"/>
          </a:xfrm>
        </p:spPr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FFC000"/>
                </a:solidFill>
              </a:rPr>
              <a:t>Make </a:t>
            </a:r>
            <a:r>
              <a:rPr lang="cs-CZ" sz="2400" dirty="0" err="1" smtClean="0">
                <a:solidFill>
                  <a:srgbClr val="FFC000"/>
                </a:solidFill>
              </a:rPr>
              <a:t>one</a:t>
            </a:r>
            <a:r>
              <a:rPr lang="cs-CZ" sz="2400" dirty="0" smtClean="0">
                <a:solidFill>
                  <a:srgbClr val="FFC000"/>
                </a:solidFill>
              </a:rPr>
              <a:t> sentence </a:t>
            </a:r>
            <a:r>
              <a:rPr lang="cs-CZ" sz="2400" dirty="0" err="1" smtClean="0">
                <a:solidFill>
                  <a:srgbClr val="FFC000"/>
                </a:solidFill>
              </a:rPr>
              <a:t>from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two</a:t>
            </a:r>
            <a:r>
              <a:rPr lang="cs-CZ" sz="2400" dirty="0" smtClean="0">
                <a:solidFill>
                  <a:srgbClr val="FFC000"/>
                </a:solidFill>
              </a:rPr>
              <a:t>. Use </a:t>
            </a:r>
            <a:r>
              <a:rPr lang="cs-CZ" sz="2400" dirty="0" err="1" smtClean="0">
                <a:solidFill>
                  <a:srgbClr val="FFC000"/>
                </a:solidFill>
              </a:rPr>
              <a:t>the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first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conditional</a:t>
            </a:r>
            <a:r>
              <a:rPr lang="cs-CZ" sz="2700" dirty="0" smtClean="0">
                <a:solidFill>
                  <a:srgbClr val="FFC000"/>
                </a:solidFill>
              </a:rPr>
              <a:t>.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will</a:t>
            </a:r>
            <a:r>
              <a:rPr lang="cs-CZ" sz="2000" dirty="0" smtClean="0"/>
              <a:t> stop </a:t>
            </a:r>
            <a:r>
              <a:rPr lang="cs-CZ" sz="2000" dirty="0" err="1" smtClean="0"/>
              <a:t>raining</a:t>
            </a:r>
            <a:r>
              <a:rPr lang="cs-CZ" sz="2000" dirty="0" smtClean="0"/>
              <a:t> </a:t>
            </a:r>
            <a:r>
              <a:rPr lang="cs-CZ" sz="2000" dirty="0" err="1" smtClean="0"/>
              <a:t>soon</a:t>
            </a:r>
            <a:r>
              <a:rPr lang="cs-CZ" sz="2000" dirty="0" smtClean="0"/>
              <a:t>. </a:t>
            </a:r>
            <a:r>
              <a:rPr lang="cs-CZ" sz="2000" dirty="0" err="1" smtClean="0"/>
              <a:t>Then</a:t>
            </a:r>
            <a:r>
              <a:rPr lang="cs-CZ" sz="2000" dirty="0" smtClean="0"/>
              <a:t> </a:t>
            </a:r>
            <a:r>
              <a:rPr lang="cs-CZ" sz="2000" dirty="0" err="1" smtClean="0"/>
              <a:t>we´ll</a:t>
            </a:r>
            <a:r>
              <a:rPr lang="cs-CZ" sz="2000" dirty="0" smtClean="0"/>
              <a:t> go </a:t>
            </a:r>
            <a:r>
              <a:rPr lang="cs-CZ" sz="2000" dirty="0" err="1" smtClean="0"/>
              <a:t>out</a:t>
            </a:r>
            <a:r>
              <a:rPr lang="cs-CZ" sz="2000" dirty="0" smtClean="0"/>
              <a:t>.       …………………………………………………………………..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I´ll</a:t>
            </a:r>
            <a:r>
              <a:rPr lang="cs-CZ" sz="2000" dirty="0" smtClean="0"/>
              <a:t> </a:t>
            </a:r>
            <a:r>
              <a:rPr lang="cs-CZ" sz="2000" dirty="0" err="1" smtClean="0"/>
              <a:t>find</a:t>
            </a:r>
            <a:r>
              <a:rPr lang="cs-CZ" sz="2000" dirty="0" smtClean="0"/>
              <a:t> </a:t>
            </a:r>
            <a:r>
              <a:rPr lang="cs-CZ" sz="2000" dirty="0" err="1" smtClean="0"/>
              <a:t>somewhere</a:t>
            </a:r>
            <a:r>
              <a:rPr lang="cs-CZ" sz="2000" dirty="0" smtClean="0"/>
              <a:t> to live. </a:t>
            </a:r>
            <a:r>
              <a:rPr lang="cs-CZ" sz="2000" dirty="0" err="1" smtClean="0"/>
              <a:t>Then</a:t>
            </a:r>
            <a:r>
              <a:rPr lang="cs-CZ" sz="2000" dirty="0" smtClean="0"/>
              <a:t> </a:t>
            </a:r>
            <a:r>
              <a:rPr lang="cs-CZ" sz="2000" dirty="0" err="1" smtClean="0"/>
              <a:t>I´ll</a:t>
            </a:r>
            <a:r>
              <a:rPr lang="cs-CZ" sz="2000" dirty="0" smtClean="0"/>
              <a:t> </a:t>
            </a:r>
            <a:r>
              <a:rPr lang="cs-CZ" sz="2000" dirty="0" err="1" smtClean="0"/>
              <a:t>give</a:t>
            </a:r>
            <a:r>
              <a:rPr lang="cs-CZ" sz="2000" dirty="0" smtClean="0"/>
              <a:t> </a:t>
            </a:r>
            <a:r>
              <a:rPr lang="cs-CZ" sz="2000" dirty="0" err="1" smtClean="0"/>
              <a:t>you</a:t>
            </a:r>
            <a:r>
              <a:rPr lang="cs-CZ" sz="2000" dirty="0" smtClean="0"/>
              <a:t> my </a:t>
            </a:r>
            <a:r>
              <a:rPr lang="cs-CZ" sz="2000" dirty="0" err="1" smtClean="0"/>
              <a:t>address</a:t>
            </a:r>
            <a:r>
              <a:rPr lang="cs-CZ" sz="2000" dirty="0" smtClean="0"/>
              <a:t>. ……………………………………………………………………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I´ll</a:t>
            </a:r>
            <a:r>
              <a:rPr lang="cs-CZ" sz="2000" dirty="0" smtClean="0"/>
              <a:t> do </a:t>
            </a:r>
            <a:r>
              <a:rPr lang="cs-CZ" sz="2000" dirty="0" err="1" smtClean="0"/>
              <a:t>the</a:t>
            </a:r>
            <a:r>
              <a:rPr lang="cs-CZ" sz="2000" dirty="0" smtClean="0"/>
              <a:t> shopping. </a:t>
            </a:r>
            <a:r>
              <a:rPr lang="cs-CZ" sz="2000" dirty="0" err="1" smtClean="0"/>
              <a:t>Then</a:t>
            </a:r>
            <a:r>
              <a:rPr lang="cs-CZ" sz="2000" dirty="0" smtClean="0"/>
              <a:t> </a:t>
            </a:r>
            <a:r>
              <a:rPr lang="cs-CZ" sz="2000" dirty="0" err="1" smtClean="0"/>
              <a:t>I´ll</a:t>
            </a:r>
            <a:r>
              <a:rPr lang="cs-CZ" sz="2000" dirty="0" smtClean="0"/>
              <a:t> </a:t>
            </a:r>
            <a:r>
              <a:rPr lang="cs-CZ" sz="2000" dirty="0" err="1" smtClean="0"/>
              <a:t>come</a:t>
            </a:r>
            <a:r>
              <a:rPr lang="cs-CZ" sz="2000" dirty="0" smtClean="0"/>
              <a:t> </a:t>
            </a:r>
            <a:r>
              <a:rPr lang="cs-CZ" sz="2000" dirty="0" err="1" smtClean="0"/>
              <a:t>straight</a:t>
            </a:r>
            <a:r>
              <a:rPr lang="cs-CZ" sz="2000" dirty="0" smtClean="0"/>
              <a:t> </a:t>
            </a:r>
            <a:r>
              <a:rPr lang="cs-CZ" sz="2000" dirty="0" err="1" smtClean="0"/>
              <a:t>back</a:t>
            </a:r>
            <a:r>
              <a:rPr lang="cs-CZ" sz="2000" dirty="0" smtClean="0"/>
              <a:t> </a:t>
            </a:r>
            <a:r>
              <a:rPr lang="cs-CZ" sz="2000" dirty="0" err="1" smtClean="0"/>
              <a:t>home</a:t>
            </a:r>
            <a:r>
              <a:rPr lang="cs-CZ" sz="2000" dirty="0" smtClean="0"/>
              <a:t>. ……………………………………………………………………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It´s</a:t>
            </a:r>
            <a:r>
              <a:rPr lang="cs-CZ" sz="2000" dirty="0" smtClean="0"/>
              <a:t> </a:t>
            </a:r>
            <a:r>
              <a:rPr lang="cs-CZ" sz="2000" dirty="0" err="1" smtClean="0"/>
              <a:t>going</a:t>
            </a:r>
            <a:r>
              <a:rPr lang="cs-CZ" sz="2000" dirty="0" smtClean="0"/>
              <a:t> to </a:t>
            </a:r>
            <a:r>
              <a:rPr lang="cs-CZ" sz="2000" dirty="0" err="1" smtClean="0"/>
              <a:t>get</a:t>
            </a:r>
            <a:r>
              <a:rPr lang="cs-CZ" sz="2000" dirty="0" smtClean="0"/>
              <a:t> </a:t>
            </a:r>
            <a:r>
              <a:rPr lang="cs-CZ" sz="2000" dirty="0" err="1" smtClean="0"/>
              <a:t>dark</a:t>
            </a:r>
            <a:r>
              <a:rPr lang="cs-CZ" sz="2000" dirty="0" smtClean="0"/>
              <a:t>. </a:t>
            </a:r>
            <a:r>
              <a:rPr lang="cs-CZ" sz="2000" dirty="0" err="1" smtClean="0"/>
              <a:t>Let´s</a:t>
            </a:r>
            <a:r>
              <a:rPr lang="cs-CZ" sz="2000" dirty="0" smtClean="0"/>
              <a:t> go </a:t>
            </a:r>
            <a:r>
              <a:rPr lang="cs-CZ" sz="2000" dirty="0" err="1" smtClean="0"/>
              <a:t>home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that</a:t>
            </a:r>
            <a:r>
              <a:rPr lang="cs-CZ" sz="2000" dirty="0" smtClean="0"/>
              <a:t>. ……………………………………………………………………</a:t>
            </a:r>
          </a:p>
          <a:p>
            <a:pPr marL="593725" indent="-4572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cs-CZ" sz="2000" dirty="0" err="1" smtClean="0"/>
              <a:t>She</a:t>
            </a:r>
            <a:r>
              <a:rPr lang="cs-CZ" sz="2000" dirty="0" smtClean="0"/>
              <a:t> </a:t>
            </a:r>
            <a:r>
              <a:rPr lang="cs-CZ" sz="2000" dirty="0" err="1" smtClean="0"/>
              <a:t>must</a:t>
            </a:r>
            <a:r>
              <a:rPr lang="cs-CZ" sz="2000" dirty="0" smtClean="0"/>
              <a:t> </a:t>
            </a:r>
            <a:r>
              <a:rPr lang="cs-CZ" sz="2000" dirty="0" err="1" smtClean="0"/>
              <a:t>apologise</a:t>
            </a:r>
            <a:r>
              <a:rPr lang="cs-CZ" sz="2000" dirty="0" smtClean="0"/>
              <a:t> to </a:t>
            </a:r>
            <a:r>
              <a:rPr lang="cs-CZ" sz="2000" dirty="0" err="1" smtClean="0"/>
              <a:t>me</a:t>
            </a:r>
            <a:r>
              <a:rPr lang="cs-CZ" sz="2000" dirty="0" smtClean="0"/>
              <a:t> </a:t>
            </a:r>
            <a:r>
              <a:rPr lang="cs-CZ" sz="2000" dirty="0" err="1" smtClean="0"/>
              <a:t>first</a:t>
            </a:r>
            <a:r>
              <a:rPr lang="cs-CZ" sz="2000" dirty="0" smtClean="0"/>
              <a:t>. I </a:t>
            </a:r>
            <a:r>
              <a:rPr lang="cs-CZ" sz="2000" dirty="0" err="1" smtClean="0"/>
              <a:t>won´t</a:t>
            </a:r>
            <a:r>
              <a:rPr lang="cs-CZ" sz="2000" dirty="0" smtClean="0"/>
              <a:t> </a:t>
            </a:r>
            <a:r>
              <a:rPr lang="cs-CZ" sz="2000" dirty="0" err="1" smtClean="0"/>
              <a:t>speak</a:t>
            </a:r>
            <a:r>
              <a:rPr lang="cs-CZ" sz="2000" dirty="0" smtClean="0"/>
              <a:t> to her </a:t>
            </a:r>
            <a:r>
              <a:rPr lang="cs-CZ" sz="2000" dirty="0" err="1" smtClean="0"/>
              <a:t>until</a:t>
            </a:r>
            <a:r>
              <a:rPr lang="cs-CZ" sz="2000" dirty="0" smtClean="0"/>
              <a:t> </a:t>
            </a:r>
            <a:r>
              <a:rPr lang="cs-CZ" sz="2000" dirty="0" err="1" smtClean="0"/>
              <a:t>then</a:t>
            </a:r>
            <a:r>
              <a:rPr lang="cs-CZ" sz="2000" dirty="0" smtClean="0"/>
              <a:t>.  …………………………………………………………………...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Exercise</a:t>
            </a:r>
            <a:r>
              <a:rPr lang="cs-CZ" dirty="0" smtClean="0"/>
              <a:t> - </a:t>
            </a:r>
            <a:r>
              <a:rPr lang="cs-CZ" dirty="0" err="1" smtClean="0"/>
              <a:t>solution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>
          <a:xfrm>
            <a:off x="323850" y="1341438"/>
            <a:ext cx="8496300" cy="5372100"/>
          </a:xfrm>
        </p:spPr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FFC000"/>
                </a:solidFill>
              </a:rPr>
              <a:t>Make </a:t>
            </a:r>
            <a:r>
              <a:rPr lang="cs-CZ" sz="2400" dirty="0" err="1" smtClean="0">
                <a:solidFill>
                  <a:srgbClr val="FFC000"/>
                </a:solidFill>
              </a:rPr>
              <a:t>one</a:t>
            </a:r>
            <a:r>
              <a:rPr lang="cs-CZ" sz="2400" dirty="0" smtClean="0">
                <a:solidFill>
                  <a:srgbClr val="FFC000"/>
                </a:solidFill>
              </a:rPr>
              <a:t> sentence </a:t>
            </a:r>
            <a:r>
              <a:rPr lang="cs-CZ" sz="2400" dirty="0" err="1" smtClean="0">
                <a:solidFill>
                  <a:srgbClr val="FFC000"/>
                </a:solidFill>
              </a:rPr>
              <a:t>from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two</a:t>
            </a:r>
            <a:r>
              <a:rPr lang="cs-CZ" sz="2400" dirty="0" smtClean="0">
                <a:solidFill>
                  <a:srgbClr val="FFC000"/>
                </a:solidFill>
              </a:rPr>
              <a:t>. Use </a:t>
            </a:r>
            <a:r>
              <a:rPr lang="cs-CZ" sz="2400" dirty="0" err="1" smtClean="0">
                <a:solidFill>
                  <a:srgbClr val="FFC000"/>
                </a:solidFill>
              </a:rPr>
              <a:t>the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first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conditional</a:t>
            </a:r>
            <a:r>
              <a:rPr lang="cs-CZ" sz="2700" dirty="0" smtClean="0">
                <a:solidFill>
                  <a:srgbClr val="FFC000"/>
                </a:solidFill>
              </a:rPr>
              <a:t>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000" dirty="0" smtClean="0"/>
          </a:p>
          <a:p>
            <a:pPr marL="593725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cs-CZ" sz="2000" dirty="0" err="1" smtClean="0">
                <a:solidFill>
                  <a:srgbClr val="FF0000"/>
                </a:solidFill>
              </a:rPr>
              <a:t>We´ll</a:t>
            </a:r>
            <a:r>
              <a:rPr lang="cs-CZ" sz="2000" dirty="0" smtClean="0">
                <a:solidFill>
                  <a:srgbClr val="FF0000"/>
                </a:solidFill>
              </a:rPr>
              <a:t> go </a:t>
            </a:r>
            <a:r>
              <a:rPr lang="cs-CZ" sz="2000" dirty="0" err="1" smtClean="0">
                <a:solidFill>
                  <a:srgbClr val="FF0000"/>
                </a:solidFill>
              </a:rPr>
              <a:t>out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when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it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stops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raining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  <a:p>
            <a:pPr marL="593725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I´</a:t>
            </a:r>
            <a:r>
              <a:rPr lang="cs-CZ" sz="2000" dirty="0" err="1" smtClean="0">
                <a:solidFill>
                  <a:srgbClr val="FF0000"/>
                </a:solidFill>
              </a:rPr>
              <a:t>ll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give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you</a:t>
            </a:r>
            <a:r>
              <a:rPr lang="cs-CZ" sz="2000" dirty="0" smtClean="0">
                <a:solidFill>
                  <a:srgbClr val="FF0000"/>
                </a:solidFill>
              </a:rPr>
              <a:t> my </a:t>
            </a:r>
            <a:r>
              <a:rPr lang="cs-CZ" sz="2000" dirty="0" err="1" smtClean="0">
                <a:solidFill>
                  <a:srgbClr val="FF0000"/>
                </a:solidFill>
              </a:rPr>
              <a:t>address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when</a:t>
            </a:r>
            <a:r>
              <a:rPr lang="cs-CZ" sz="2000" dirty="0" smtClean="0">
                <a:solidFill>
                  <a:srgbClr val="FF0000"/>
                </a:solidFill>
              </a:rPr>
              <a:t> I </a:t>
            </a:r>
            <a:r>
              <a:rPr lang="cs-CZ" sz="2000" dirty="0" err="1" smtClean="0">
                <a:solidFill>
                  <a:srgbClr val="FF0000"/>
                </a:solidFill>
              </a:rPr>
              <a:t>find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somewhere</a:t>
            </a:r>
            <a:r>
              <a:rPr lang="cs-CZ" sz="2000" dirty="0" smtClean="0">
                <a:solidFill>
                  <a:srgbClr val="FF0000"/>
                </a:solidFill>
              </a:rPr>
              <a:t> to live. </a:t>
            </a:r>
          </a:p>
          <a:p>
            <a:pPr marL="593725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cs-CZ" sz="2000" dirty="0" err="1" smtClean="0">
                <a:solidFill>
                  <a:srgbClr val="FF0000"/>
                </a:solidFill>
              </a:rPr>
              <a:t>I´ll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come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straight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back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home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after</a:t>
            </a:r>
            <a:r>
              <a:rPr lang="cs-CZ" sz="2000" dirty="0" smtClean="0">
                <a:solidFill>
                  <a:srgbClr val="FF0000"/>
                </a:solidFill>
              </a:rPr>
              <a:t> I do </a:t>
            </a:r>
            <a:r>
              <a:rPr lang="cs-CZ" sz="2000" dirty="0" err="1" smtClean="0">
                <a:solidFill>
                  <a:srgbClr val="FF0000"/>
                </a:solidFill>
              </a:rPr>
              <a:t>the</a:t>
            </a:r>
            <a:r>
              <a:rPr lang="cs-CZ" sz="2000" dirty="0" smtClean="0">
                <a:solidFill>
                  <a:srgbClr val="FF0000"/>
                </a:solidFill>
              </a:rPr>
              <a:t> shopping.</a:t>
            </a:r>
          </a:p>
          <a:p>
            <a:pPr marL="593725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cs-CZ" sz="2000" dirty="0" err="1" smtClean="0">
                <a:solidFill>
                  <a:srgbClr val="FF0000"/>
                </a:solidFill>
              </a:rPr>
              <a:t>Let´s</a:t>
            </a:r>
            <a:r>
              <a:rPr lang="cs-CZ" sz="2000" dirty="0" smtClean="0">
                <a:solidFill>
                  <a:srgbClr val="FF0000"/>
                </a:solidFill>
              </a:rPr>
              <a:t> go </a:t>
            </a:r>
            <a:r>
              <a:rPr lang="cs-CZ" sz="2000" dirty="0" err="1" smtClean="0">
                <a:solidFill>
                  <a:srgbClr val="FF0000"/>
                </a:solidFill>
              </a:rPr>
              <a:t>home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before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it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gets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dark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</a:p>
          <a:p>
            <a:pPr marL="593725" indent="-457200" eaLnBrk="1" hangingPunct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I </a:t>
            </a:r>
            <a:r>
              <a:rPr lang="cs-CZ" sz="2000" dirty="0" err="1" smtClean="0">
                <a:solidFill>
                  <a:srgbClr val="FF0000"/>
                </a:solidFill>
              </a:rPr>
              <a:t>won´t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speak</a:t>
            </a:r>
            <a:r>
              <a:rPr lang="cs-CZ" sz="2000" dirty="0" smtClean="0">
                <a:solidFill>
                  <a:srgbClr val="FF0000"/>
                </a:solidFill>
              </a:rPr>
              <a:t> to her </a:t>
            </a:r>
            <a:r>
              <a:rPr lang="cs-CZ" sz="2000" dirty="0" err="1" smtClean="0">
                <a:solidFill>
                  <a:srgbClr val="FF0000"/>
                </a:solidFill>
              </a:rPr>
              <a:t>until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she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apologises</a:t>
            </a:r>
            <a:r>
              <a:rPr lang="cs-CZ" sz="2000" dirty="0" smtClean="0">
                <a:solidFill>
                  <a:srgbClr val="FF0000"/>
                </a:solidFill>
              </a:rPr>
              <a:t>. 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cs-CZ" sz="3200" dirty="0" smtClean="0"/>
              <a:t>Seznam</a:t>
            </a:r>
            <a:r>
              <a:rPr lang="cs-CZ" sz="3200" dirty="0"/>
              <a:t> použité literatury a pramenů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dirty="0" err="1" smtClean="0"/>
              <a:t>Murphy</a:t>
            </a:r>
            <a:r>
              <a:rPr lang="cs-CZ" sz="1800" dirty="0" smtClean="0"/>
              <a:t>, R., </a:t>
            </a:r>
            <a:r>
              <a:rPr lang="cs-CZ" sz="1800" dirty="0" err="1" smtClean="0"/>
              <a:t>Essential</a:t>
            </a:r>
            <a:r>
              <a:rPr lang="cs-CZ" sz="1800" dirty="0" smtClean="0"/>
              <a:t> </a:t>
            </a:r>
            <a:r>
              <a:rPr lang="cs-CZ" sz="1800" dirty="0" err="1" smtClean="0"/>
              <a:t>Grammar</a:t>
            </a:r>
            <a:r>
              <a:rPr lang="cs-CZ" sz="1800" dirty="0" smtClean="0"/>
              <a:t> in Use, Cambridge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 2007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dirty="0" err="1" smtClean="0"/>
              <a:t>Murphy</a:t>
            </a:r>
            <a:r>
              <a:rPr lang="cs-CZ" sz="1800" dirty="0" smtClean="0"/>
              <a:t>, R., </a:t>
            </a:r>
            <a:r>
              <a:rPr lang="cs-CZ" sz="1800" dirty="0" err="1" smtClean="0"/>
              <a:t>English</a:t>
            </a:r>
            <a:r>
              <a:rPr lang="cs-CZ" sz="1800" dirty="0" smtClean="0"/>
              <a:t> </a:t>
            </a:r>
            <a:r>
              <a:rPr lang="cs-CZ" sz="1800" dirty="0" err="1" smtClean="0"/>
              <a:t>Grammar</a:t>
            </a:r>
            <a:r>
              <a:rPr lang="cs-CZ" sz="1800" dirty="0" smtClean="0"/>
              <a:t> in Use, Cambridge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 2004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dirty="0" err="1" smtClean="0"/>
              <a:t>Eastwood</a:t>
            </a:r>
            <a:r>
              <a:rPr lang="cs-CZ" sz="1800" dirty="0" smtClean="0"/>
              <a:t>, J., Oxford </a:t>
            </a:r>
            <a:r>
              <a:rPr lang="cs-CZ" sz="1800" dirty="0" err="1" smtClean="0"/>
              <a:t>Practice</a:t>
            </a:r>
            <a:r>
              <a:rPr lang="cs-CZ" sz="1800" dirty="0" smtClean="0"/>
              <a:t> </a:t>
            </a:r>
            <a:r>
              <a:rPr lang="cs-CZ" sz="1800" dirty="0" err="1" smtClean="0"/>
              <a:t>Grammar</a:t>
            </a:r>
            <a:r>
              <a:rPr lang="cs-CZ" sz="1800" dirty="0" smtClean="0"/>
              <a:t> </a:t>
            </a:r>
            <a:r>
              <a:rPr lang="cs-CZ" sz="1800" dirty="0" err="1" smtClean="0"/>
              <a:t>Intermediate</a:t>
            </a:r>
            <a:r>
              <a:rPr lang="cs-CZ" sz="1800" dirty="0" smtClean="0"/>
              <a:t>, Oxford University </a:t>
            </a:r>
            <a:r>
              <a:rPr lang="cs-CZ" sz="1800" dirty="0" err="1" smtClean="0"/>
              <a:t>Press</a:t>
            </a:r>
            <a:r>
              <a:rPr lang="cs-CZ" sz="1800" dirty="0" smtClean="0"/>
              <a:t> 2006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cs-CZ" sz="18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cs-CZ" sz="1800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sz="1800" dirty="0" smtClean="0"/>
              <a:t>obrázky – kliparty sady Microsoft Office</a:t>
            </a:r>
          </a:p>
          <a:p>
            <a:pPr>
              <a:defRPr/>
            </a:pPr>
            <a:endParaRPr lang="cs-CZ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418</TotalTime>
  <Words>465</Words>
  <Application>Microsoft Office PowerPoint</Application>
  <PresentationFormat>Předvádění na obrazovce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Lucida Sans</vt:lpstr>
      <vt:lpstr>Wingdings</vt:lpstr>
      <vt:lpstr>Wingdings 2</vt:lpstr>
      <vt:lpstr>Wingdings 3</vt:lpstr>
      <vt:lpstr>Vrchol</vt:lpstr>
      <vt:lpstr>Prezentace aplikace PowerPoint</vt:lpstr>
      <vt:lpstr>Prezentace aplikace PowerPoint</vt:lpstr>
      <vt:lpstr>Zero Conditional</vt:lpstr>
      <vt:lpstr>First conditional</vt:lpstr>
      <vt:lpstr>Exercise</vt:lpstr>
      <vt:lpstr>Exercise - solution</vt:lpstr>
      <vt:lpstr>Exercise</vt:lpstr>
      <vt:lpstr>Exercise - solution</vt:lpstr>
      <vt:lpstr>Seznam použité literatury a pramenů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Kofroň</dc:creator>
  <cp:lastModifiedBy>admin</cp:lastModifiedBy>
  <cp:revision>52</cp:revision>
  <dcterms:created xsi:type="dcterms:W3CDTF">2013-10-31T09:25:07Z</dcterms:created>
  <dcterms:modified xsi:type="dcterms:W3CDTF">2013-12-11T11:19:50Z</dcterms:modified>
</cp:coreProperties>
</file>