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B207-7A32-4998-8EE0-1C3C4DDC865E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6C20E-FAED-4602-A112-4DAE4C9BB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0A92C-06BA-408E-BCE9-E7DA495937E8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A882-2568-402B-8054-635AF2966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61CF-C442-49FE-913F-E8A6A6B2E980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3F6-7A2D-4C57-8A2D-250096B03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4FCC-8131-473C-AB47-ADCA31BAD261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D7FF-A8DA-45FF-861F-8CCBAB63B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8B16-E9B7-46A8-B27A-2FB7E2BACF78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0CBF-D3D2-4BBA-BB42-93362E3E75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3FEB-3820-4340-B09C-826EADBD8763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6DE7-6FCD-4035-8D3C-0544234183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B96E-29C0-4CFA-B8B6-38C759F8B71D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07EB-3674-4AB5-AACB-3B8276F51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D5D8-EF29-44CF-921C-BB81F8027BE6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4148-A3D4-48DD-BFA6-1D0A2C67D4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CC71-172A-4190-86C3-F9ACD0016D4E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2CA6-34D2-4709-841F-C80BAB2B28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5B20-40BE-43F1-A715-43FC00E5F01A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A586-E257-4D72-BC01-A06266D12A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53E1-194E-41A6-B295-2632A1CC830F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ABA06-2BC1-46CE-A6F4-33AA1020A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51222-E766-4920-AFBC-C0BA90D832D1}" type="datetimeFigureOut">
              <a:rPr lang="cs-CZ"/>
              <a:pPr>
                <a:defRPr/>
              </a:pPr>
              <a:t>17.7.2013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06A8C9-F2CE-4ECC-B27D-EE19163924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8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32" Type="http://schemas.openxmlformats.org/officeDocument/2006/relationships/image" Target="../media/image17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5.wmf"/><Relationship Id="rId36" Type="http://schemas.openxmlformats.org/officeDocument/2006/relationships/image" Target="../media/image19.wmf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6.wmf"/><Relationship Id="rId35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 defTabSz="808038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413" y="4398963"/>
            <a:ext cx="12573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663" y="4398963"/>
            <a:ext cx="503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3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39975" y="4398963"/>
            <a:ext cx="4464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VY_32_INOVACE_MAT_SU_3_20</a:t>
            </a: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8. 4. 2013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700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2.A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7. 4. 2013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1507" name="TextovéPole 2"/>
          <p:cNvSpPr txBox="1">
            <a:spLocks noChangeArrowheads="1"/>
          </p:cNvSpPr>
          <p:nvPr/>
        </p:nvSpPr>
        <p:spPr bwMode="auto">
          <a:xfrm>
            <a:off x="381000" y="304800"/>
            <a:ext cx="8251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sz="5400">
                <a:solidFill>
                  <a:srgbClr val="FFFF66"/>
                </a:solidFill>
                <a:cs typeface="Arial" charset="0"/>
              </a:rPr>
              <a:t>Goniometrická funkce</a:t>
            </a:r>
          </a:p>
          <a:p>
            <a:pPr algn="ctr" defTabSz="808038"/>
            <a:r>
              <a:rPr lang="cs-CZ" sz="5400">
                <a:solidFill>
                  <a:srgbClr val="FFFF66"/>
                </a:solidFill>
                <a:cs typeface="Arial" charset="0"/>
              </a:rPr>
              <a:t>kotangens</a:t>
            </a:r>
            <a:endParaRPr lang="cs-CZ" sz="2000">
              <a:solidFill>
                <a:srgbClr val="FFFF66"/>
              </a:solidFill>
              <a:cs typeface="Arial" charset="0"/>
            </a:endParaRPr>
          </a:p>
        </p:txBody>
      </p:sp>
      <p:pic>
        <p:nvPicPr>
          <p:cNvPr id="21508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21510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21511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21512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21513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21514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2. ročník</a:t>
            </a:r>
          </a:p>
        </p:txBody>
      </p:sp>
      <p:sp>
        <p:nvSpPr>
          <p:cNvPr id="21515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Matematika</a:t>
            </a:r>
          </a:p>
        </p:txBody>
      </p:sp>
      <p:sp>
        <p:nvSpPr>
          <p:cNvPr id="21516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Mgr. Jana Studničková</a:t>
            </a:r>
          </a:p>
        </p:txBody>
      </p:sp>
      <p:sp>
        <p:nvSpPr>
          <p:cNvPr id="21517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21518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Goniometrická funkce kotangens – předpis, graf, vlastnosti</a:t>
            </a:r>
          </a:p>
        </p:txBody>
      </p:sp>
      <p:sp>
        <p:nvSpPr>
          <p:cNvPr id="21519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21520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sz="2100" b="1">
                <a:solidFill>
                  <a:srgbClr val="FFFF66"/>
                </a:solidFill>
                <a:cs typeface="Arial" charset="0"/>
              </a:rPr>
              <a:t>Funkce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571500" y="285750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Calibri" pitchFamily="34" charset="0"/>
              </a:rPr>
              <a:t>Do tabulky vyjádřete jednotlivé úhly v obloukové míře, vypište hodnoty funkce </a:t>
            </a:r>
            <a:r>
              <a:rPr lang="cs-CZ" sz="2800" b="1">
                <a:latin typeface="Calibri" pitchFamily="34" charset="0"/>
              </a:rPr>
              <a:t>y = cotg x</a:t>
            </a:r>
            <a:r>
              <a:rPr lang="cs-CZ" sz="2800">
                <a:latin typeface="Calibri" pitchFamily="34" charset="0"/>
              </a:rPr>
              <a:t> a potom zakreslete graf této funkce. 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642938" y="2214563"/>
          <a:ext cx="8001060" cy="281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  <a:gridCol w="800106"/>
              </a:tblGrid>
              <a:tr h="704455">
                <a:tc gridSpan="10"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y</a:t>
                      </a:r>
                      <a:r>
                        <a:rPr lang="cs-CZ" sz="3600" baseline="0" dirty="0" smtClean="0"/>
                        <a:t> = cotg x</a:t>
                      </a:r>
                      <a:endParaRPr lang="cs-CZ" sz="3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r>
                        <a:rPr lang="cs-CZ" dirty="0" smtClean="0"/>
                        <a:t>X (°)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-90</a:t>
                      </a:r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-45</a:t>
                      </a:r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</a:t>
                      </a:r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</a:t>
                      </a:r>
                      <a:endParaRPr lang="cs-CZ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180</a:t>
                      </a:r>
                      <a:endParaRPr lang="cs-CZ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225</a:t>
                      </a:r>
                      <a:endParaRPr lang="cs-CZ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X (rad)</a:t>
                      </a:r>
                      <a:endParaRPr lang="cs-CZ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0445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y</a:t>
                      </a:r>
                      <a:endParaRPr lang="cs-CZ" sz="20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500188" y="3571875"/>
          <a:ext cx="5651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Rovnice" r:id="rId3" imgW="279360" imgH="393480" progId="Equation.3">
                  <p:embed/>
                </p:oleObj>
              </mc:Choice>
              <mc:Fallback>
                <p:oleObj name="Rovnice" r:id="rId3" imgW="2793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571875"/>
                        <a:ext cx="5651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2314575" y="3643313"/>
          <a:ext cx="5572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Rovnice" r:id="rId5" imgW="279360" imgH="393480" progId="Equation.3">
                  <p:embed/>
                </p:oleObj>
              </mc:Choice>
              <mc:Fallback>
                <p:oleObj name="Rovnice" r:id="rId5" imgW="2793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3643313"/>
                        <a:ext cx="5572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8001000" y="3714750"/>
          <a:ext cx="4143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714750"/>
                        <a:ext cx="414338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6497638" y="3643313"/>
          <a:ext cx="3016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Rovnice" r:id="rId9" imgW="164880" imgH="393480" progId="Equation.3">
                  <p:embed/>
                </p:oleObj>
              </mc:Choice>
              <mc:Fallback>
                <p:oleObj name="Rovnice" r:id="rId9" imgW="1648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3643313"/>
                        <a:ext cx="301625" cy="67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322638" y="3829050"/>
          <a:ext cx="2540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Rovnice" r:id="rId11" imgW="126720" imgH="177480" progId="Equation.3">
                  <p:embed/>
                </p:oleObj>
              </mc:Choice>
              <mc:Fallback>
                <p:oleObj name="Rovnice" r:id="rId11" imgW="126720" imgH="177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829050"/>
                        <a:ext cx="25400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4071938" y="3643313"/>
          <a:ext cx="328612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Rovnice" r:id="rId13" imgW="164880" imgH="393480" progId="Equation.3">
                  <p:embed/>
                </p:oleObj>
              </mc:Choice>
              <mc:Fallback>
                <p:oleObj name="Rovnice" r:id="rId13" imgW="1648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643313"/>
                        <a:ext cx="328612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857750" y="3643313"/>
          <a:ext cx="3286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Rovnice" r:id="rId15" imgW="164880" imgH="393480" progId="Equation.3">
                  <p:embed/>
                </p:oleObj>
              </mc:Choice>
              <mc:Fallback>
                <p:oleObj name="Rovnice" r:id="rId15" imgW="16488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3643313"/>
                        <a:ext cx="3286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643563" y="3643313"/>
          <a:ext cx="3254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Rovnice" r:id="rId17" imgW="164880" imgH="393480" progId="Equation.3">
                  <p:embed/>
                </p:oleObj>
              </mc:Choice>
              <mc:Fallback>
                <p:oleObj name="Rovnice" r:id="rId17" imgW="16488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3643313"/>
                        <a:ext cx="325437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7315200" y="3862388"/>
          <a:ext cx="277813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Rovnice" r:id="rId19" imgW="139680" imgH="139680" progId="Equation.3">
                  <p:embed/>
                </p:oleObj>
              </mc:Choice>
              <mc:Fallback>
                <p:oleObj name="Rovnice" r:id="rId19" imgW="139680" imgH="1396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862388"/>
                        <a:ext cx="277813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1763713" y="4500563"/>
          <a:ext cx="288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Rovnice" r:id="rId21" imgW="126720" imgH="177480" progId="Equation.3">
                  <p:embed/>
                </p:oleObj>
              </mc:Choice>
              <mc:Fallback>
                <p:oleObj name="Rovnice" r:id="rId21" imgW="126720" imgH="177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500563"/>
                        <a:ext cx="2889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7000875" y="4500563"/>
          <a:ext cx="9096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Rovnice" r:id="rId23" imgW="431640" imgH="203040" progId="Equation.3">
                  <p:embed/>
                </p:oleObj>
              </mc:Choice>
              <mc:Fallback>
                <p:oleObj name="Rovnice" r:id="rId23" imgW="431640" imgH="203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500563"/>
                        <a:ext cx="909638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6554788" y="4487863"/>
          <a:ext cx="30321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Rovnice" r:id="rId25" imgW="126720" imgH="177480" progId="Equation.3">
                  <p:embed/>
                </p:oleObj>
              </mc:Choice>
              <mc:Fallback>
                <p:oleObj name="Rovnice" r:id="rId25" imgW="126720" imgH="177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788" y="4487863"/>
                        <a:ext cx="303212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8143875" y="4500563"/>
          <a:ext cx="2000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Rovnice" r:id="rId27" imgW="88560" imgH="164880" progId="Equation.3">
                  <p:embed/>
                </p:oleObj>
              </mc:Choice>
              <mc:Fallback>
                <p:oleObj name="Rovnice" r:id="rId27" imgW="88560" imgH="1648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75" y="4500563"/>
                        <a:ext cx="20002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4929188" y="4500563"/>
          <a:ext cx="2000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Rovnice" r:id="rId29" imgW="88560" imgH="164880" progId="Equation.3">
                  <p:embed/>
                </p:oleObj>
              </mc:Choice>
              <mc:Fallback>
                <p:oleObj name="Rovnice" r:id="rId29" imgW="88560" imgH="1648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4500563"/>
                        <a:ext cx="20002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2408238" y="4516438"/>
          <a:ext cx="4032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Rovnice" r:id="rId31" imgW="203040" imgH="164880" progId="Equation.3">
                  <p:embed/>
                </p:oleObj>
              </mc:Choice>
              <mc:Fallback>
                <p:oleObj name="Rovnice" r:id="rId31" imgW="203040" imgH="16488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4516438"/>
                        <a:ext cx="40322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3965575" y="4460875"/>
          <a:ext cx="4556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Rovnice" r:id="rId33" imgW="228600" imgH="228600" progId="Equation.3">
                  <p:embed/>
                </p:oleObj>
              </mc:Choice>
              <mc:Fallback>
                <p:oleObj name="Rovnice" r:id="rId33" imgW="228600" imgH="2286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460875"/>
                        <a:ext cx="455613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3071813" y="4500563"/>
          <a:ext cx="81438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Rovnice" r:id="rId35" imgW="431640" imgH="203040" progId="Equation.3">
                  <p:embed/>
                </p:oleObj>
              </mc:Choice>
              <mc:Fallback>
                <p:oleObj name="Rovnice" r:id="rId35" imgW="431640" imgH="2030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4500563"/>
                        <a:ext cx="814387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5572125" y="4357688"/>
          <a:ext cx="4572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Rovnice" r:id="rId37" imgW="253800" imgH="431640" progId="Equation.3">
                  <p:embed/>
                </p:oleObj>
              </mc:Choice>
              <mc:Fallback>
                <p:oleObj name="Rovnice" r:id="rId37" imgW="253800" imgH="4316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4357688"/>
                        <a:ext cx="457200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délník 2"/>
          <p:cNvSpPr>
            <a:spLocks noChangeArrowheads="1"/>
          </p:cNvSpPr>
          <p:nvPr/>
        </p:nvSpPr>
        <p:spPr bwMode="auto">
          <a:xfrm>
            <a:off x="857250" y="500063"/>
            <a:ext cx="7643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2800">
                <a:latin typeface="Calibri" pitchFamily="34" charset="0"/>
              </a:rPr>
              <a:t>Zakreslete graf funkce </a:t>
            </a:r>
            <a:r>
              <a:rPr lang="cs-CZ" sz="2800" b="1">
                <a:latin typeface="Calibri" pitchFamily="34" charset="0"/>
              </a:rPr>
              <a:t>y = cotg x</a:t>
            </a:r>
            <a:r>
              <a:rPr lang="cs-CZ" sz="2800">
                <a:latin typeface="Calibri" pitchFamily="34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000125"/>
            <a:ext cx="6924675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7250" y="500063"/>
            <a:ext cx="7286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Zapište vlastnosti funkce 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y = cotg x: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4375" y="1357313"/>
          <a:ext cx="39687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3" imgW="1257120" imgH="215640" progId="Equation.3">
                  <p:embed/>
                </p:oleObj>
              </mc:Choice>
              <mc:Fallback>
                <p:oleObj name="Rovnice" r:id="rId3" imgW="1257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1357313"/>
                        <a:ext cx="39687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215063" y="1428750"/>
          <a:ext cx="1844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e" r:id="rId5" imgW="647640" imgH="203040" progId="Equation.3">
                  <p:embed/>
                </p:oleObj>
              </mc:Choice>
              <mc:Fallback>
                <p:oleObj name="Rovnice" r:id="rId5" imgW="6476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1428750"/>
                        <a:ext cx="18446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71500" y="2500313"/>
          <a:ext cx="25717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Rovnice" r:id="rId7" imgW="812520" imgH="203040" progId="Equation.3">
                  <p:embed/>
                </p:oleObj>
              </mc:Choice>
              <mc:Fallback>
                <p:oleObj name="Rovnice" r:id="rId7" imgW="8125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500313"/>
                        <a:ext cx="2571750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000625" y="2500313"/>
          <a:ext cx="3749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ovnice" r:id="rId9" imgW="1180800" imgH="203040" progId="Equation.3">
                  <p:embed/>
                </p:oleObj>
              </mc:Choice>
              <mc:Fallback>
                <p:oleObj name="Rovnice" r:id="rId9" imgW="1180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500313"/>
                        <a:ext cx="37496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71500" y="3429000"/>
          <a:ext cx="37147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Rovnice" r:id="rId11" imgW="1218960" imgH="203040" progId="Equation.3">
                  <p:embed/>
                </p:oleObj>
              </mc:Choice>
              <mc:Fallback>
                <p:oleObj name="Rovnice" r:id="rId11" imgW="1218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429000"/>
                        <a:ext cx="3714750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500313" y="5214938"/>
          <a:ext cx="40386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ovnice" r:id="rId13" imgW="1041120" imgH="203040" progId="Equation.3">
                  <p:embed/>
                </p:oleObj>
              </mc:Choice>
              <mc:Fallback>
                <p:oleObj name="Rovnice" r:id="rId13" imgW="10411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214938"/>
                        <a:ext cx="40386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00063" y="4286250"/>
          <a:ext cx="63706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Rovnice" r:id="rId15" imgW="2006280" imgH="203040" progId="Equation.3">
                  <p:embed/>
                </p:oleObj>
              </mc:Choice>
              <mc:Fallback>
                <p:oleObj name="Rovnice" r:id="rId15" imgW="20062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286250"/>
                        <a:ext cx="6370637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8382000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2000" b="1">
                <a:solidFill>
                  <a:srgbClr val="000000"/>
                </a:solidFill>
                <a:latin typeface="Verdana" pitchFamily="34" charset="0"/>
              </a:rPr>
              <a:t>Seznam použité literatury a pramenů: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s-CZ" sz="1400">
                <a:solidFill>
                  <a:srgbClr val="000000"/>
                </a:solidFill>
                <a:latin typeface="Verdana" pitchFamily="34" charset="0"/>
              </a:rPr>
              <a:t>Hudcová Milada a Kubičíková Libuše, Sbírka úloh z matematiky pro SOŠ, SOU a nástavbové studium. Praha, Prometheus 2000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s-CZ" sz="1400">
                <a:solidFill>
                  <a:srgbClr val="000000"/>
                </a:solidFill>
                <a:latin typeface="Verdana" pitchFamily="34" charset="0"/>
              </a:rPr>
              <a:t>Odvárko Oldřich, Matematika pro gymnázia – Funkce. Praha, Prometheus 1193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s-CZ" sz="1400">
                <a:solidFill>
                  <a:srgbClr val="000000"/>
                </a:solidFill>
                <a:latin typeface="Verdana" pitchFamily="34" charset="0"/>
              </a:rPr>
              <a:t>Objekty použité k vytvoření sešitu jsou vlastní originální tvorbou autora nebo vytvořené v programu Derive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362200" y="3657600"/>
            <a:ext cx="3962400" cy="1692275"/>
          </a:xfrm>
          <a:prstGeom prst="rect">
            <a:avLst/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Autor:</a:t>
            </a:r>
          </a:p>
          <a:p>
            <a:pPr marL="342900" indent="-342900" algn="ctr">
              <a:spcBef>
                <a:spcPct val="50000"/>
              </a:spcBef>
            </a:pPr>
            <a:r>
              <a:rPr lang="cs-CZ" sz="1400" dirty="0">
                <a:solidFill>
                  <a:srgbClr val="000000"/>
                </a:solidFill>
                <a:latin typeface="Verdana" pitchFamily="34" charset="0"/>
              </a:rPr>
              <a:t>Mgr. Jana Studničková</a:t>
            </a:r>
          </a:p>
          <a:p>
            <a:pPr marL="342900" indent="-342900" algn="ctr">
              <a:spcBef>
                <a:spcPct val="50000"/>
              </a:spcBef>
            </a:pPr>
            <a:r>
              <a:rPr lang="cs-CZ" sz="1400" dirty="0">
                <a:solidFill>
                  <a:srgbClr val="000000"/>
                </a:solidFill>
                <a:latin typeface="Verdana" pitchFamily="34" charset="0"/>
              </a:rPr>
              <a:t>OA a VOŠE Tábor</a:t>
            </a:r>
          </a:p>
          <a:p>
            <a:pPr marL="342900" indent="-342900" algn="ctr">
              <a:spcBef>
                <a:spcPct val="50000"/>
              </a:spcBef>
            </a:pPr>
            <a:r>
              <a:rPr lang="cs-CZ" sz="1400" dirty="0">
                <a:solidFill>
                  <a:srgbClr val="000000"/>
                </a:solidFill>
                <a:latin typeface="Verdana" pitchFamily="34" charset="0"/>
              </a:rPr>
              <a:t>studnickova@oatabor.cz</a:t>
            </a:r>
          </a:p>
          <a:p>
            <a:pPr marL="342900" indent="-342900" algn="ctr">
              <a:spcBef>
                <a:spcPct val="50000"/>
              </a:spcBef>
            </a:pPr>
            <a:r>
              <a:rPr lang="cs-CZ" sz="1400" smtClean="0">
                <a:solidFill>
                  <a:srgbClr val="000000"/>
                </a:solidFill>
                <a:latin typeface="Verdana" pitchFamily="34" charset="0"/>
              </a:rPr>
              <a:t>duben</a:t>
            </a:r>
            <a:r>
              <a:rPr lang="cs-CZ" sz="140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cs-CZ" sz="1400">
                <a:solidFill>
                  <a:srgbClr val="000000"/>
                </a:solidFill>
                <a:latin typeface="Verdana" pitchFamily="34" charset="0"/>
              </a:rPr>
              <a:t>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213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sady Office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admin</cp:lastModifiedBy>
  <cp:revision>36</cp:revision>
  <dcterms:modified xsi:type="dcterms:W3CDTF">2013-07-17T08:46:31Z</dcterms:modified>
</cp:coreProperties>
</file>