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sldIdLst>
    <p:sldId id="267" r:id="rId2"/>
    <p:sldId id="268" r:id="rId3"/>
    <p:sldId id="257" r:id="rId4"/>
    <p:sldId id="265" r:id="rId5"/>
    <p:sldId id="266" r:id="rId6"/>
    <p:sldId id="271" r:id="rId7"/>
    <p:sldId id="258" r:id="rId8"/>
    <p:sldId id="260" r:id="rId9"/>
    <p:sldId id="261" r:id="rId10"/>
    <p:sldId id="272" r:id="rId11"/>
    <p:sldId id="262" r:id="rId12"/>
    <p:sldId id="273" r:id="rId13"/>
    <p:sldId id="263" r:id="rId14"/>
    <p:sldId id="270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70726D-DBE1-4AED-9674-848098A3ADAC}" type="datetimeFigureOut">
              <a:rPr lang="cs-CZ" smtClean="0"/>
              <a:t>18.7.2013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BFC7E-C0CD-47E3-890A-231FA5E459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1255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A2401E-A14A-4088-927F-0DAF782B3C02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6331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A256D-2C28-4970-86CD-0BA24957CFCD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9D24A-304A-441E-BBDF-6C141B8903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14ADE-E2E1-4C10-93A2-42AA4BDC2F75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E318D-32E5-4F3A-8327-A5333DC6E4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42107-4419-4D2E-8078-86BFA15D66B6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B8737-27AA-4713-AD99-DC9DD59015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26C46-89DF-4095-9AFD-41E6792CBDE2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F2539-E598-47F4-B1A5-AA1BDB517F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7F9CF-1385-4BC5-878F-4F3228EE1355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D73CC-8E3D-42E4-A5EF-42A5D89B32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84314-D1F7-4C93-AD49-0DB181579698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87BA6-336E-4458-84E4-792B74A923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04CD-F718-4F7E-999A-DC7047C36E1C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E8528-AA52-4B07-99E6-C0D7FE143F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5CAD2-E9A3-4A22-8430-6B1F96885F3F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CB111-C4EF-4134-B09D-7F53D509A8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1CE85-FBDA-4F82-80D3-B255B64354D5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75C72-D652-4513-8A93-9FA8157659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9E987-5FC0-42D1-872E-FD13A822629C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05DA4-A537-472E-BA44-490695DE72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C44C3-25FC-4D88-A675-62D32F5B75F5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FBC43-578E-44F1-898E-0557C89708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975" y="573088"/>
            <a:ext cx="85725" cy="5730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325" y="573088"/>
            <a:ext cx="576263" cy="5730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914400" y="1544638"/>
            <a:ext cx="7315200" cy="115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  <a:endParaRPr lang="en-US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2770188"/>
            <a:ext cx="7315200" cy="353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100" y="549275"/>
            <a:ext cx="1189038" cy="2968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alpha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CCD439D-BF57-4A4F-951C-CFE91AE1A4D6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5200" y="549275"/>
            <a:ext cx="939800" cy="3016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3F68D3EE-2037-44B8-8F59-7D03730D5C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663"/>
            <a:ext cx="2246312" cy="301625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9" r:id="rId1"/>
    <p:sldLayoutId id="2147483718" r:id="rId2"/>
    <p:sldLayoutId id="2147483717" r:id="rId3"/>
    <p:sldLayoutId id="2147483716" r:id="rId4"/>
    <p:sldLayoutId id="2147483715" r:id="rId5"/>
    <p:sldLayoutId id="2147483714" r:id="rId6"/>
    <p:sldLayoutId id="2147483713" r:id="rId7"/>
    <p:sldLayoutId id="2147483712" r:id="rId8"/>
    <p:sldLayoutId id="2147483711" r:id="rId9"/>
    <p:sldLayoutId id="2147483710" r:id="rId10"/>
    <p:sldLayoutId id="214748370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1650" indent="-1825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5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5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5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http://portal.justice.cz/Justice2/Uvod/uvod.asp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Obrázek 1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42875"/>
            <a:ext cx="8820150" cy="2062163"/>
          </a:xfrm>
          <a:prstGeom prst="rect">
            <a:avLst/>
          </a:prstGeom>
          <a:solidFill>
            <a:srgbClr val="000000">
              <a:alpha val="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21507" name="TextovéPole 2"/>
          <p:cNvSpPr txBox="1">
            <a:spLocks noChangeArrowheads="1"/>
          </p:cNvSpPr>
          <p:nvPr/>
        </p:nvSpPr>
        <p:spPr bwMode="auto">
          <a:xfrm>
            <a:off x="360363" y="388938"/>
            <a:ext cx="8489950" cy="13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algn="ctr" defTabSz="808038"/>
            <a:r>
              <a:rPr lang="cs-CZ" sz="6400">
                <a:solidFill>
                  <a:srgbClr val="FFFF66"/>
                </a:solidFill>
                <a:cs typeface="Arial" charset="0"/>
              </a:rPr>
              <a:t>Výukový materiál</a:t>
            </a:r>
          </a:p>
          <a:p>
            <a:pPr algn="ctr" defTabSz="808038"/>
            <a:r>
              <a:rPr lang="cs-CZ" sz="2500">
                <a:solidFill>
                  <a:srgbClr val="FFFF66"/>
                </a:solidFill>
                <a:cs typeface="Arial" charset="0"/>
              </a:rPr>
              <a:t>zpracovaný v rámci projektu</a:t>
            </a:r>
          </a:p>
        </p:txBody>
      </p:sp>
      <p:pic>
        <p:nvPicPr>
          <p:cNvPr id="21508" name="Obrázek 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330450"/>
            <a:ext cx="8820150" cy="4119563"/>
          </a:xfrm>
          <a:prstGeom prst="rect">
            <a:avLst/>
          </a:prstGeom>
          <a:solidFill>
            <a:srgbClr val="000000">
              <a:alpha val="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21509" name="TextovéPole 4"/>
          <p:cNvSpPr txBox="1">
            <a:spLocks noChangeArrowheads="1"/>
          </p:cNvSpPr>
          <p:nvPr/>
        </p:nvSpPr>
        <p:spPr bwMode="auto">
          <a:xfrm>
            <a:off x="903288" y="4398963"/>
            <a:ext cx="1690687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Označení:</a:t>
            </a:r>
          </a:p>
        </p:txBody>
      </p:sp>
      <p:sp>
        <p:nvSpPr>
          <p:cNvPr id="21510" name="TextovéPole 5"/>
          <p:cNvSpPr txBox="1">
            <a:spLocks noChangeArrowheads="1"/>
          </p:cNvSpPr>
          <p:nvPr/>
        </p:nvSpPr>
        <p:spPr bwMode="auto">
          <a:xfrm>
            <a:off x="6983413" y="4398963"/>
            <a:ext cx="1257300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Sada:</a:t>
            </a:r>
          </a:p>
        </p:txBody>
      </p:sp>
      <p:sp>
        <p:nvSpPr>
          <p:cNvPr id="21511" name="TextovéPole 6"/>
          <p:cNvSpPr txBox="1">
            <a:spLocks noChangeArrowheads="1"/>
          </p:cNvSpPr>
          <p:nvPr/>
        </p:nvSpPr>
        <p:spPr bwMode="auto">
          <a:xfrm>
            <a:off x="903288" y="4854575"/>
            <a:ext cx="276542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Ověření ve výuce:</a:t>
            </a:r>
          </a:p>
        </p:txBody>
      </p:sp>
      <p:sp>
        <p:nvSpPr>
          <p:cNvPr id="21512" name="TextovéPole 7"/>
          <p:cNvSpPr txBox="1">
            <a:spLocks noChangeArrowheads="1"/>
          </p:cNvSpPr>
          <p:nvPr/>
        </p:nvSpPr>
        <p:spPr bwMode="auto">
          <a:xfrm>
            <a:off x="6977063" y="4854575"/>
            <a:ext cx="1166812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Třída:</a:t>
            </a:r>
          </a:p>
        </p:txBody>
      </p:sp>
      <p:sp>
        <p:nvSpPr>
          <p:cNvPr id="21513" name="TextovéPole 8"/>
          <p:cNvSpPr txBox="1">
            <a:spLocks noChangeArrowheads="1"/>
          </p:cNvSpPr>
          <p:nvPr/>
        </p:nvSpPr>
        <p:spPr bwMode="auto">
          <a:xfrm>
            <a:off x="903288" y="5329238"/>
            <a:ext cx="1325562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Datum:</a:t>
            </a:r>
          </a:p>
        </p:txBody>
      </p:sp>
      <p:sp>
        <p:nvSpPr>
          <p:cNvPr id="21514" name="TextovéPole 9"/>
          <p:cNvSpPr txBox="1">
            <a:spLocks noChangeArrowheads="1"/>
          </p:cNvSpPr>
          <p:nvPr/>
        </p:nvSpPr>
        <p:spPr bwMode="auto">
          <a:xfrm>
            <a:off x="903288" y="3925888"/>
            <a:ext cx="3794125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Registrační číslo projektu:</a:t>
            </a:r>
          </a:p>
        </p:txBody>
      </p:sp>
      <p:pic>
        <p:nvPicPr>
          <p:cNvPr id="21515" name="Obrázek 10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71650" y="2614613"/>
            <a:ext cx="5737225" cy="1006475"/>
          </a:xfrm>
          <a:prstGeom prst="rect">
            <a:avLst/>
          </a:prstGeom>
          <a:solidFill>
            <a:srgbClr val="000000">
              <a:alpha val="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21516" name="TextovéPole 11"/>
          <p:cNvSpPr txBox="1">
            <a:spLocks noChangeArrowheads="1"/>
          </p:cNvSpPr>
          <p:nvPr/>
        </p:nvSpPr>
        <p:spPr bwMode="auto">
          <a:xfrm>
            <a:off x="4429125" y="3925888"/>
            <a:ext cx="417512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66"/>
                </a:solidFill>
                <a:cs typeface="Arial" charset="0"/>
              </a:rPr>
              <a:t>CZ.1.07/1.5.00/34.0199</a:t>
            </a:r>
          </a:p>
        </p:txBody>
      </p:sp>
      <p:sp>
        <p:nvSpPr>
          <p:cNvPr id="21517" name="TextovéPole 12"/>
          <p:cNvSpPr txBox="1">
            <a:spLocks noChangeArrowheads="1"/>
          </p:cNvSpPr>
          <p:nvPr/>
        </p:nvSpPr>
        <p:spPr bwMode="auto">
          <a:xfrm>
            <a:off x="7840663" y="4398963"/>
            <a:ext cx="5032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66"/>
                </a:solidFill>
                <a:cs typeface="Arial" charset="0"/>
              </a:rPr>
              <a:t>2</a:t>
            </a:r>
          </a:p>
        </p:txBody>
      </p:sp>
      <p:sp>
        <p:nvSpPr>
          <p:cNvPr id="21518" name="TextovéPole 13"/>
          <p:cNvSpPr txBox="1">
            <a:spLocks noChangeArrowheads="1"/>
          </p:cNvSpPr>
          <p:nvPr/>
        </p:nvSpPr>
        <p:spPr bwMode="auto">
          <a:xfrm>
            <a:off x="2339975" y="4398963"/>
            <a:ext cx="4464050" cy="40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 smtClean="0">
                <a:solidFill>
                  <a:srgbClr val="FFFF66"/>
                </a:solidFill>
                <a:cs typeface="Arial" charset="0"/>
              </a:rPr>
              <a:t>VY_32_INOVACE_UCE_SA_2_15</a:t>
            </a:r>
            <a:endParaRPr lang="cs-CZ" sz="2100" b="1" dirty="0">
              <a:solidFill>
                <a:srgbClr val="FFFF66"/>
              </a:solidFill>
              <a:cs typeface="Arial" charset="0"/>
            </a:endParaRPr>
          </a:p>
        </p:txBody>
      </p:sp>
      <p:sp>
        <p:nvSpPr>
          <p:cNvPr id="21519" name="TextovéPole 14"/>
          <p:cNvSpPr txBox="1">
            <a:spLocks noChangeArrowheads="1"/>
          </p:cNvSpPr>
          <p:nvPr/>
        </p:nvSpPr>
        <p:spPr bwMode="auto">
          <a:xfrm>
            <a:off x="3360738" y="4854575"/>
            <a:ext cx="1665287" cy="40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 smtClean="0">
                <a:solidFill>
                  <a:srgbClr val="FFFF66"/>
                </a:solidFill>
                <a:cs typeface="Arial" charset="0"/>
              </a:rPr>
              <a:t>14. </a:t>
            </a:r>
            <a:r>
              <a:rPr lang="cs-CZ" sz="2100" b="1" dirty="0">
                <a:solidFill>
                  <a:srgbClr val="FFFF66"/>
                </a:solidFill>
                <a:cs typeface="Arial" charset="0"/>
              </a:rPr>
              <a:t>2. 2013</a:t>
            </a:r>
          </a:p>
        </p:txBody>
      </p:sp>
      <p:sp>
        <p:nvSpPr>
          <p:cNvPr id="21520" name="TextovéPole 15"/>
          <p:cNvSpPr txBox="1">
            <a:spLocks noChangeArrowheads="1"/>
          </p:cNvSpPr>
          <p:nvPr/>
        </p:nvSpPr>
        <p:spPr bwMode="auto">
          <a:xfrm>
            <a:off x="7834313" y="4854575"/>
            <a:ext cx="769937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66"/>
                </a:solidFill>
                <a:cs typeface="Arial" charset="0"/>
              </a:rPr>
              <a:t>4.B</a:t>
            </a:r>
          </a:p>
        </p:txBody>
      </p:sp>
      <p:sp>
        <p:nvSpPr>
          <p:cNvPr id="21521" name="TextovéPole 16"/>
          <p:cNvSpPr txBox="1">
            <a:spLocks noChangeArrowheads="1"/>
          </p:cNvSpPr>
          <p:nvPr/>
        </p:nvSpPr>
        <p:spPr bwMode="auto">
          <a:xfrm>
            <a:off x="1954213" y="5329238"/>
            <a:ext cx="1905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66"/>
                </a:solidFill>
                <a:cs typeface="Arial" charset="0"/>
              </a:rPr>
              <a:t>25. 1. 2013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971600" y="2348880"/>
            <a:ext cx="7315200" cy="1154113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b="1" dirty="0" smtClean="0"/>
              <a:t>Vnitropodnikové účetnictví </a:t>
            </a:r>
            <a:br>
              <a:rPr lang="cs-CZ" sz="2200" b="1" dirty="0" smtClean="0"/>
            </a:br>
            <a:r>
              <a:rPr lang="cs-CZ" sz="2200" b="1" dirty="0" smtClean="0"/>
              <a:t>tržby uskutečnilo pouze středisko Výroba</a:t>
            </a:r>
            <a:br>
              <a:rPr lang="cs-CZ" sz="2200" b="1" dirty="0" smtClean="0"/>
            </a:br>
            <a:endParaRPr lang="cs-CZ" sz="2200" b="1" dirty="0" smtClean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4294967295"/>
          </p:nvPr>
        </p:nvGraphicFramePr>
        <p:xfrm>
          <a:off x="1042988" y="1052513"/>
          <a:ext cx="3513138" cy="1173163"/>
        </p:xfrm>
        <a:graphic>
          <a:graphicData uri="http://schemas.openxmlformats.org/drawingml/2006/table">
            <a:tbl>
              <a:tblPr/>
              <a:tblGrid>
                <a:gridCol w="1755775"/>
                <a:gridCol w="1757363"/>
              </a:tblGrid>
              <a:tr h="4318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311 Odběratelé</a:t>
                      </a:r>
                    </a:p>
                  </a:txBody>
                  <a:tcPr marL="98406" marR="98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MD</a:t>
                      </a:r>
                    </a:p>
                  </a:txBody>
                  <a:tcPr marL="98406" marR="98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B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marL="98406" marR="98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BDE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300 000,-</a:t>
                      </a:r>
                    </a:p>
                  </a:txBody>
                  <a:tcPr marL="98406" marR="98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8406" marR="98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EEF"/>
                    </a:solidFill>
                  </a:tcPr>
                </a:tc>
              </a:tr>
            </a:tbl>
          </a:graphicData>
        </a:graphic>
      </p:graphicFrame>
      <p:sp>
        <p:nvSpPr>
          <p:cNvPr id="18447" name="Zástupný symbol pro obsah 6"/>
          <p:cNvSpPr>
            <a:spLocks noGrp="1"/>
          </p:cNvSpPr>
          <p:nvPr>
            <p:ph sz="quarter" idx="4294967295"/>
          </p:nvPr>
        </p:nvSpPr>
        <p:spPr>
          <a:xfrm>
            <a:off x="468313" y="404813"/>
            <a:ext cx="8424862" cy="576262"/>
          </a:xfrm>
        </p:spPr>
        <p:txBody>
          <a:bodyPr/>
          <a:lstStyle/>
          <a:p>
            <a:pPr marL="44450" indent="0" algn="ctr" eaLnBrk="1" hangingPunct="1">
              <a:buFont typeface="Wingdings" pitchFamily="2" charset="2"/>
              <a:buNone/>
            </a:pPr>
            <a:r>
              <a:rPr lang="cs-CZ" sz="2400" b="1" smtClean="0">
                <a:solidFill>
                  <a:srgbClr val="F69E5C"/>
                </a:solidFill>
              </a:rPr>
              <a:t>Finanční účetnictví</a:t>
            </a:r>
            <a:endParaRPr lang="cs-CZ" smtClean="0"/>
          </a:p>
          <a:p>
            <a:pPr marL="44450" indent="0" eaLnBrk="1" hangingPunct="1">
              <a:buFont typeface="Wingdings" pitchFamily="2" charset="2"/>
              <a:buNone/>
            </a:pPr>
            <a:endParaRPr lang="cs-CZ" smtClean="0"/>
          </a:p>
          <a:p>
            <a:pPr marL="44450" indent="0" algn="ctr" eaLnBrk="1" hangingPunct="1">
              <a:buFont typeface="Wingdings" pitchFamily="2" charset="2"/>
              <a:buNone/>
            </a:pPr>
            <a:endParaRPr lang="cs-CZ" smtClean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5003800" y="1052513"/>
          <a:ext cx="3240088" cy="1156336"/>
        </p:xfrm>
        <a:graphic>
          <a:graphicData uri="http://schemas.openxmlformats.org/drawingml/2006/table">
            <a:tbl>
              <a:tblPr/>
              <a:tblGrid>
                <a:gridCol w="1584325"/>
                <a:gridCol w="1655763"/>
              </a:tblGrid>
              <a:tr h="4238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604 Tržby z prodeje zboží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6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666"/>
                    </a:solidFill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300 000,-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6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510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134967"/>
              </p:ext>
            </p:extLst>
          </p:nvPr>
        </p:nvGraphicFramePr>
        <p:xfrm>
          <a:off x="971550" y="3644900"/>
          <a:ext cx="3529013" cy="1114425"/>
        </p:xfrm>
        <a:graphic>
          <a:graphicData uri="http://schemas.openxmlformats.org/drawingml/2006/table">
            <a:tbl>
              <a:tblPr/>
              <a:tblGrid>
                <a:gridCol w="1763713"/>
                <a:gridCol w="1765300"/>
              </a:tblGrid>
              <a:tr h="3714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5C4CC"/>
                          </a:solidFill>
                          <a:effectLst/>
                          <a:latin typeface="Arial" charset="0"/>
                        </a:rPr>
                        <a:t>604.1 Tržby - zboží Výroba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300 000,-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563" name="Group 83"/>
          <p:cNvGraphicFramePr>
            <a:graphicFrameLocks noGrp="1"/>
          </p:cNvGraphicFramePr>
          <p:nvPr/>
        </p:nvGraphicFramePr>
        <p:xfrm>
          <a:off x="4787900" y="3644900"/>
          <a:ext cx="3586163" cy="1114425"/>
        </p:xfrm>
        <a:graphic>
          <a:graphicData uri="http://schemas.openxmlformats.org/drawingml/2006/table">
            <a:tbl>
              <a:tblPr/>
              <a:tblGrid>
                <a:gridCol w="1792288"/>
                <a:gridCol w="1793875"/>
              </a:tblGrid>
              <a:tr h="3714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5C4CC"/>
                          </a:solidFill>
                          <a:effectLst/>
                          <a:latin typeface="Arial" charset="0"/>
                        </a:rPr>
                        <a:t>604.3Tržby - zboží Správa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565" name="Group 85"/>
          <p:cNvGraphicFramePr>
            <a:graphicFrameLocks noGrp="1"/>
          </p:cNvGraphicFramePr>
          <p:nvPr/>
        </p:nvGraphicFramePr>
        <p:xfrm>
          <a:off x="971550" y="5157788"/>
          <a:ext cx="3529013" cy="1114425"/>
        </p:xfrm>
        <a:graphic>
          <a:graphicData uri="http://schemas.openxmlformats.org/drawingml/2006/table">
            <a:tbl>
              <a:tblPr/>
              <a:tblGrid>
                <a:gridCol w="1763713"/>
                <a:gridCol w="1765300"/>
              </a:tblGrid>
              <a:tr h="3714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5C4CC"/>
                          </a:solidFill>
                          <a:effectLst/>
                          <a:latin typeface="Arial" charset="0"/>
                        </a:rPr>
                        <a:t>604.2 Tržby - zboží Údržba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567" name="Group 87"/>
          <p:cNvGraphicFramePr>
            <a:graphicFrameLocks noGrp="1"/>
          </p:cNvGraphicFramePr>
          <p:nvPr/>
        </p:nvGraphicFramePr>
        <p:xfrm>
          <a:off x="4787900" y="5157788"/>
          <a:ext cx="3527425" cy="1114425"/>
        </p:xfrm>
        <a:graphic>
          <a:graphicData uri="http://schemas.openxmlformats.org/drawingml/2006/table">
            <a:tbl>
              <a:tblPr/>
              <a:tblGrid>
                <a:gridCol w="1763713"/>
                <a:gridCol w="1763712"/>
              </a:tblGrid>
              <a:tr h="3714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5C4CC"/>
                          </a:solidFill>
                          <a:effectLst/>
                          <a:latin typeface="Arial" charset="0"/>
                        </a:rPr>
                        <a:t>604.4 Tržby - zboží Odbyt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sp>
        <p:nvSpPr>
          <p:cNvPr id="10" name="Veselý obličej 9"/>
          <p:cNvSpPr/>
          <p:nvPr/>
        </p:nvSpPr>
        <p:spPr>
          <a:xfrm>
            <a:off x="8160233" y="2420888"/>
            <a:ext cx="687387" cy="719138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87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971600" y="2276872"/>
            <a:ext cx="7315200" cy="1154113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000" b="1" dirty="0" smtClean="0"/>
              <a:t>Vnitropodnikové účetnictví </a:t>
            </a:r>
            <a:br>
              <a:rPr lang="cs-CZ" sz="2000" b="1" dirty="0" smtClean="0"/>
            </a:br>
            <a:r>
              <a:rPr lang="cs-CZ" sz="2000" b="1" dirty="0"/>
              <a:t>tržby uskutečnilo </a:t>
            </a:r>
            <a:r>
              <a:rPr lang="cs-CZ" sz="2000" b="1" dirty="0" smtClean="0"/>
              <a:t>středisko Údržba75 000,- a Odbyt 5 000,-</a:t>
            </a:r>
            <a:r>
              <a:rPr lang="cs-CZ" sz="2000" b="1" i="1" dirty="0" smtClean="0"/>
              <a:t>ZAÚČTUJTE</a:t>
            </a:r>
            <a:r>
              <a:rPr lang="cs-CZ" sz="2000" b="1" dirty="0" smtClean="0"/>
              <a:t> 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4294967295"/>
          </p:nvPr>
        </p:nvGraphicFramePr>
        <p:xfrm>
          <a:off x="827088" y="981075"/>
          <a:ext cx="3513137" cy="1173163"/>
        </p:xfrm>
        <a:graphic>
          <a:graphicData uri="http://schemas.openxmlformats.org/drawingml/2006/table">
            <a:tbl>
              <a:tblPr/>
              <a:tblGrid>
                <a:gridCol w="1755775"/>
                <a:gridCol w="1757362"/>
              </a:tblGrid>
              <a:tr h="4318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311 Odběratelé</a:t>
                      </a:r>
                    </a:p>
                  </a:txBody>
                  <a:tcPr marL="98406" marR="98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MD</a:t>
                      </a:r>
                    </a:p>
                  </a:txBody>
                  <a:tcPr marL="98406" marR="98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B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marL="98406" marR="98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BDE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80 000,-</a:t>
                      </a:r>
                    </a:p>
                  </a:txBody>
                  <a:tcPr marL="98406" marR="98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8406" marR="98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EEF"/>
                    </a:solidFill>
                  </a:tcPr>
                </a:tc>
              </a:tr>
            </a:tbl>
          </a:graphicData>
        </a:graphic>
      </p:graphicFrame>
      <p:sp>
        <p:nvSpPr>
          <p:cNvPr id="19471" name="Zástupný symbol pro obsah 6"/>
          <p:cNvSpPr>
            <a:spLocks noGrp="1"/>
          </p:cNvSpPr>
          <p:nvPr>
            <p:ph sz="quarter" idx="4294967295"/>
          </p:nvPr>
        </p:nvSpPr>
        <p:spPr>
          <a:xfrm>
            <a:off x="468313" y="404813"/>
            <a:ext cx="8424862" cy="576262"/>
          </a:xfrm>
        </p:spPr>
        <p:txBody>
          <a:bodyPr/>
          <a:lstStyle/>
          <a:p>
            <a:pPr marL="44450" indent="0" algn="ctr" eaLnBrk="1" hangingPunct="1">
              <a:buFont typeface="Wingdings" pitchFamily="2" charset="2"/>
              <a:buNone/>
            </a:pPr>
            <a:r>
              <a:rPr lang="cs-CZ" sz="2400" b="1" smtClean="0">
                <a:solidFill>
                  <a:srgbClr val="F69E5C"/>
                </a:solidFill>
              </a:rPr>
              <a:t>Finanční účetnictví</a:t>
            </a:r>
            <a:endParaRPr lang="cs-CZ" smtClean="0"/>
          </a:p>
          <a:p>
            <a:pPr marL="44450" indent="0" eaLnBrk="1" hangingPunct="1">
              <a:buFont typeface="Wingdings" pitchFamily="2" charset="2"/>
              <a:buNone/>
            </a:pPr>
            <a:endParaRPr lang="cs-CZ" smtClean="0"/>
          </a:p>
          <a:p>
            <a:pPr marL="44450" indent="0" algn="ctr" eaLnBrk="1" hangingPunct="1">
              <a:buFont typeface="Wingdings" pitchFamily="2" charset="2"/>
              <a:buNone/>
            </a:pPr>
            <a:endParaRPr lang="cs-CZ" smtClean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5003800" y="981075"/>
          <a:ext cx="3240088" cy="1156336"/>
        </p:xfrm>
        <a:graphic>
          <a:graphicData uri="http://schemas.openxmlformats.org/drawingml/2006/table">
            <a:tbl>
              <a:tblPr/>
              <a:tblGrid>
                <a:gridCol w="1584325"/>
                <a:gridCol w="1655763"/>
              </a:tblGrid>
              <a:tr h="4238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602 Tržby z prodeje služeb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6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666"/>
                    </a:solidFill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80 000,-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6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534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778466"/>
              </p:ext>
            </p:extLst>
          </p:nvPr>
        </p:nvGraphicFramePr>
        <p:xfrm>
          <a:off x="971550" y="3644900"/>
          <a:ext cx="3529013" cy="1114425"/>
        </p:xfrm>
        <a:graphic>
          <a:graphicData uri="http://schemas.openxmlformats.org/drawingml/2006/table">
            <a:tbl>
              <a:tblPr/>
              <a:tblGrid>
                <a:gridCol w="1763713"/>
                <a:gridCol w="1765300"/>
              </a:tblGrid>
              <a:tr h="3714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5C4CC"/>
                          </a:solidFill>
                          <a:effectLst/>
                          <a:latin typeface="Arial" charset="0"/>
                        </a:rPr>
                        <a:t>602.1 Hlavní činnost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547" name="Group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681150"/>
              </p:ext>
            </p:extLst>
          </p:nvPr>
        </p:nvGraphicFramePr>
        <p:xfrm>
          <a:off x="4787900" y="3644900"/>
          <a:ext cx="3586163" cy="1114425"/>
        </p:xfrm>
        <a:graphic>
          <a:graphicData uri="http://schemas.openxmlformats.org/drawingml/2006/table">
            <a:tbl>
              <a:tblPr/>
              <a:tblGrid>
                <a:gridCol w="1792288"/>
                <a:gridCol w="1793875"/>
              </a:tblGrid>
              <a:tr h="3714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5C4CC"/>
                          </a:solidFill>
                          <a:effectLst/>
                          <a:latin typeface="Arial" charset="0"/>
                        </a:rPr>
                        <a:t>602.3 Správa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560" name="Group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515988"/>
              </p:ext>
            </p:extLst>
          </p:nvPr>
        </p:nvGraphicFramePr>
        <p:xfrm>
          <a:off x="971550" y="5157788"/>
          <a:ext cx="3529013" cy="1114425"/>
        </p:xfrm>
        <a:graphic>
          <a:graphicData uri="http://schemas.openxmlformats.org/drawingml/2006/table">
            <a:tbl>
              <a:tblPr/>
              <a:tblGrid>
                <a:gridCol w="1763713"/>
                <a:gridCol w="1765300"/>
              </a:tblGrid>
              <a:tr h="3714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5C4CC"/>
                          </a:solidFill>
                          <a:effectLst/>
                          <a:latin typeface="Arial" charset="0"/>
                        </a:rPr>
                        <a:t>602.2 Tržby – služby Údržba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573" name="Group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303378"/>
              </p:ext>
            </p:extLst>
          </p:nvPr>
        </p:nvGraphicFramePr>
        <p:xfrm>
          <a:off x="4787900" y="5157788"/>
          <a:ext cx="3527425" cy="1114425"/>
        </p:xfrm>
        <a:graphic>
          <a:graphicData uri="http://schemas.openxmlformats.org/drawingml/2006/table">
            <a:tbl>
              <a:tblPr/>
              <a:tblGrid>
                <a:gridCol w="1763713"/>
                <a:gridCol w="1763712"/>
              </a:tblGrid>
              <a:tr h="3714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5C4CC"/>
                          </a:solidFill>
                          <a:effectLst/>
                          <a:latin typeface="Arial" charset="0"/>
                        </a:rPr>
                        <a:t>602.4Tržby - služby Odbyt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971600" y="2276872"/>
            <a:ext cx="7315200" cy="1154113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000" b="1" dirty="0" smtClean="0"/>
              <a:t>Vnitropodnikové účetnictví </a:t>
            </a:r>
            <a:br>
              <a:rPr lang="cs-CZ" sz="2000" b="1" dirty="0" smtClean="0"/>
            </a:br>
            <a:r>
              <a:rPr lang="cs-CZ" sz="2000" b="1" dirty="0"/>
              <a:t>tržby uskutečnilo </a:t>
            </a:r>
            <a:r>
              <a:rPr lang="cs-CZ" sz="2000" b="1" dirty="0" smtClean="0"/>
              <a:t>středisko Údržba75 000,- a Odbyt 5 000,-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4294967295"/>
          </p:nvPr>
        </p:nvGraphicFramePr>
        <p:xfrm>
          <a:off x="827088" y="981075"/>
          <a:ext cx="3513137" cy="1173163"/>
        </p:xfrm>
        <a:graphic>
          <a:graphicData uri="http://schemas.openxmlformats.org/drawingml/2006/table">
            <a:tbl>
              <a:tblPr/>
              <a:tblGrid>
                <a:gridCol w="1755775"/>
                <a:gridCol w="1757362"/>
              </a:tblGrid>
              <a:tr h="4318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311 Odběratelé</a:t>
                      </a:r>
                    </a:p>
                  </a:txBody>
                  <a:tcPr marL="98406" marR="98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MD</a:t>
                      </a:r>
                    </a:p>
                  </a:txBody>
                  <a:tcPr marL="98406" marR="98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B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marL="98406" marR="98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BDE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80 000,-</a:t>
                      </a:r>
                    </a:p>
                  </a:txBody>
                  <a:tcPr marL="98406" marR="98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8406" marR="98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EEF"/>
                    </a:solidFill>
                  </a:tcPr>
                </a:tc>
              </a:tr>
            </a:tbl>
          </a:graphicData>
        </a:graphic>
      </p:graphicFrame>
      <p:sp>
        <p:nvSpPr>
          <p:cNvPr id="19471" name="Zástupný symbol pro obsah 6"/>
          <p:cNvSpPr>
            <a:spLocks noGrp="1"/>
          </p:cNvSpPr>
          <p:nvPr>
            <p:ph sz="quarter" idx="4294967295"/>
          </p:nvPr>
        </p:nvSpPr>
        <p:spPr>
          <a:xfrm>
            <a:off x="468313" y="404813"/>
            <a:ext cx="8424862" cy="576262"/>
          </a:xfrm>
        </p:spPr>
        <p:txBody>
          <a:bodyPr/>
          <a:lstStyle/>
          <a:p>
            <a:pPr marL="44450" indent="0" algn="ctr" eaLnBrk="1" hangingPunct="1">
              <a:buFont typeface="Wingdings" pitchFamily="2" charset="2"/>
              <a:buNone/>
            </a:pPr>
            <a:r>
              <a:rPr lang="cs-CZ" sz="2400" b="1" smtClean="0">
                <a:solidFill>
                  <a:srgbClr val="F69E5C"/>
                </a:solidFill>
              </a:rPr>
              <a:t>Finanční účetnictví</a:t>
            </a:r>
            <a:endParaRPr lang="cs-CZ" smtClean="0"/>
          </a:p>
          <a:p>
            <a:pPr marL="44450" indent="0" eaLnBrk="1" hangingPunct="1">
              <a:buFont typeface="Wingdings" pitchFamily="2" charset="2"/>
              <a:buNone/>
            </a:pPr>
            <a:endParaRPr lang="cs-CZ" smtClean="0"/>
          </a:p>
          <a:p>
            <a:pPr marL="44450" indent="0" algn="ctr" eaLnBrk="1" hangingPunct="1">
              <a:buFont typeface="Wingdings" pitchFamily="2" charset="2"/>
              <a:buNone/>
            </a:pPr>
            <a:endParaRPr lang="cs-CZ" smtClean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5003800" y="981075"/>
          <a:ext cx="3240088" cy="1156336"/>
        </p:xfrm>
        <a:graphic>
          <a:graphicData uri="http://schemas.openxmlformats.org/drawingml/2006/table">
            <a:tbl>
              <a:tblPr/>
              <a:tblGrid>
                <a:gridCol w="1584325"/>
                <a:gridCol w="1655763"/>
              </a:tblGrid>
              <a:tr h="4238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602 Tržby z prodeje služeb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6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666"/>
                    </a:solidFill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80 000,-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6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534" name="Group 30"/>
          <p:cNvGraphicFramePr>
            <a:graphicFrameLocks noGrp="1"/>
          </p:cNvGraphicFramePr>
          <p:nvPr/>
        </p:nvGraphicFramePr>
        <p:xfrm>
          <a:off x="971550" y="3644900"/>
          <a:ext cx="3529013" cy="1114425"/>
        </p:xfrm>
        <a:graphic>
          <a:graphicData uri="http://schemas.openxmlformats.org/drawingml/2006/table">
            <a:tbl>
              <a:tblPr/>
              <a:tblGrid>
                <a:gridCol w="1763713"/>
                <a:gridCol w="1765300"/>
              </a:tblGrid>
              <a:tr h="3714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5C4CC"/>
                          </a:solidFill>
                          <a:effectLst/>
                          <a:latin typeface="Arial" charset="0"/>
                        </a:rPr>
                        <a:t>602.1 Hlavní činnost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547" name="Group 43"/>
          <p:cNvGraphicFramePr>
            <a:graphicFrameLocks noGrp="1"/>
          </p:cNvGraphicFramePr>
          <p:nvPr/>
        </p:nvGraphicFramePr>
        <p:xfrm>
          <a:off x="4787900" y="3644900"/>
          <a:ext cx="3586163" cy="1114425"/>
        </p:xfrm>
        <a:graphic>
          <a:graphicData uri="http://schemas.openxmlformats.org/drawingml/2006/table">
            <a:tbl>
              <a:tblPr/>
              <a:tblGrid>
                <a:gridCol w="1792288"/>
                <a:gridCol w="1793875"/>
              </a:tblGrid>
              <a:tr h="3714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5C4CC"/>
                          </a:solidFill>
                          <a:effectLst/>
                          <a:latin typeface="Arial" charset="0"/>
                        </a:rPr>
                        <a:t>602.3 Správa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560" name="Group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133309"/>
              </p:ext>
            </p:extLst>
          </p:nvPr>
        </p:nvGraphicFramePr>
        <p:xfrm>
          <a:off x="971550" y="5157788"/>
          <a:ext cx="3529013" cy="1114425"/>
        </p:xfrm>
        <a:graphic>
          <a:graphicData uri="http://schemas.openxmlformats.org/drawingml/2006/table">
            <a:tbl>
              <a:tblPr/>
              <a:tblGrid>
                <a:gridCol w="1763713"/>
                <a:gridCol w="1765300"/>
              </a:tblGrid>
              <a:tr h="3714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5C4CC"/>
                          </a:solidFill>
                          <a:effectLst/>
                          <a:latin typeface="Arial" charset="0"/>
                        </a:rPr>
                        <a:t>602.2 Tržby – služby Údržba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75 000,-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573" name="Group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152229"/>
              </p:ext>
            </p:extLst>
          </p:nvPr>
        </p:nvGraphicFramePr>
        <p:xfrm>
          <a:off x="4787900" y="5157788"/>
          <a:ext cx="3527425" cy="1114425"/>
        </p:xfrm>
        <a:graphic>
          <a:graphicData uri="http://schemas.openxmlformats.org/drawingml/2006/table">
            <a:tbl>
              <a:tblPr/>
              <a:tblGrid>
                <a:gridCol w="1763713"/>
                <a:gridCol w="1763712"/>
              </a:tblGrid>
              <a:tr h="3714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5C4CC"/>
                          </a:solidFill>
                          <a:effectLst/>
                          <a:latin typeface="Arial" charset="0"/>
                        </a:rPr>
                        <a:t>602.4Tržby - služby Odbyt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sp>
        <p:nvSpPr>
          <p:cNvPr id="10" name="Veselý obličej 9"/>
          <p:cNvSpPr/>
          <p:nvPr/>
        </p:nvSpPr>
        <p:spPr>
          <a:xfrm>
            <a:off x="8160233" y="2420888"/>
            <a:ext cx="687387" cy="719138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999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>
          <a:xfrm>
            <a:off x="971550" y="549275"/>
            <a:ext cx="7315200" cy="1154113"/>
          </a:xfrm>
        </p:spPr>
        <p:txBody>
          <a:bodyPr/>
          <a:lstStyle/>
          <a:p>
            <a:pPr eaLnBrk="1" hangingPunct="1"/>
            <a:r>
              <a:rPr lang="cs-CZ" smtClean="0"/>
              <a:t>Shrnutí</a:t>
            </a:r>
          </a:p>
        </p:txBody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>
          <a:xfrm>
            <a:off x="914400" y="2060575"/>
            <a:ext cx="7315200" cy="42481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400" b="1" smtClean="0">
                <a:solidFill>
                  <a:schemeClr val="tx2"/>
                </a:solidFill>
              </a:rPr>
              <a:t>Finanční účetnictví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smtClean="0"/>
              <a:t>– </a:t>
            </a:r>
            <a:r>
              <a:rPr lang="cs-CZ" sz="2400" b="1" i="1" smtClean="0"/>
              <a:t>všechny</a:t>
            </a:r>
            <a:r>
              <a:rPr lang="cs-CZ" sz="2400" smtClean="0"/>
              <a:t> syntetické účty (311; 501; 602; …)</a:t>
            </a:r>
          </a:p>
          <a:p>
            <a:pPr eaLnBrk="1" hangingPunct="1">
              <a:buFont typeface="Wingdings" pitchFamily="2" charset="2"/>
              <a:buNone/>
            </a:pPr>
            <a:endParaRPr lang="cs-CZ" sz="2400" smtClean="0"/>
          </a:p>
          <a:p>
            <a:pPr eaLnBrk="1" hangingPunct="1">
              <a:buFont typeface="Wingdings" pitchFamily="2" charset="2"/>
              <a:buNone/>
            </a:pPr>
            <a:r>
              <a:rPr lang="cs-CZ" sz="2400" b="1" smtClean="0">
                <a:solidFill>
                  <a:schemeClr val="tx2"/>
                </a:solidFill>
              </a:rPr>
              <a:t>Vnitropodnikové účetnictví</a:t>
            </a:r>
            <a:r>
              <a:rPr lang="cs-CZ" sz="240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smtClean="0"/>
              <a:t>– účty </a:t>
            </a:r>
            <a:r>
              <a:rPr lang="cs-CZ" sz="2400" b="1" i="1" smtClean="0"/>
              <a:t>nákladů</a:t>
            </a:r>
            <a:r>
              <a:rPr lang="cs-CZ" sz="2400" smtClean="0"/>
              <a:t> a </a:t>
            </a:r>
            <a:r>
              <a:rPr lang="cs-CZ" sz="2400" b="1" i="1" smtClean="0"/>
              <a:t>výnosů</a:t>
            </a:r>
            <a:r>
              <a:rPr lang="cs-CZ" sz="2400" smtClean="0"/>
              <a:t> v analytickém členění podle hospodářských středisek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smtClean="0"/>
              <a:t>  (501.1; 501.2; 501.3; 501.4; 602.1; 602.2; …)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6768752" cy="1152128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4000" dirty="0" smtClean="0">
                <a:latin typeface="Arial" charset="0"/>
              </a:rPr>
              <a:t>Zdroje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01625" y="2276871"/>
            <a:ext cx="8504238" cy="3822303"/>
          </a:xfrm>
        </p:spPr>
        <p:txBody>
          <a:bodyPr/>
          <a:lstStyle/>
          <a:p>
            <a:pPr marL="381000" indent="-381000" eaLnBrk="1" hangingPunct="1">
              <a:buFont typeface="Wingdings 2" pitchFamily="18" charset="2"/>
              <a:buNone/>
            </a:pPr>
            <a:r>
              <a:rPr lang="cs-CZ" sz="2000" dirty="0" smtClean="0">
                <a:latin typeface="Arial" charset="0"/>
              </a:rPr>
              <a:t>1) </a:t>
            </a:r>
            <a:r>
              <a:rPr lang="cs-CZ" sz="2000" dirty="0" err="1" smtClean="0">
                <a:latin typeface="Arial" charset="0"/>
              </a:rPr>
              <a:t>Štohl</a:t>
            </a:r>
            <a:r>
              <a:rPr lang="cs-CZ" sz="2000" dirty="0" smtClean="0">
                <a:latin typeface="Arial" charset="0"/>
              </a:rPr>
              <a:t>, P. Učebnice účetnictví pro střední školy </a:t>
            </a:r>
          </a:p>
          <a:p>
            <a:pPr marL="381000" indent="-381000" eaLnBrk="1" hangingPunct="1">
              <a:buFont typeface="Wingdings 2" pitchFamily="18" charset="2"/>
              <a:buNone/>
            </a:pPr>
            <a:r>
              <a:rPr lang="cs-CZ" sz="2000" dirty="0" smtClean="0">
                <a:latin typeface="Arial" charset="0"/>
              </a:rPr>
              <a:t>     a veřejnost III. díl. Znojmo : Nakladatelství </a:t>
            </a:r>
            <a:r>
              <a:rPr lang="cs-CZ" sz="2000" dirty="0" err="1" smtClean="0">
                <a:latin typeface="Arial" charset="0"/>
              </a:rPr>
              <a:t>Štohl</a:t>
            </a:r>
            <a:r>
              <a:rPr lang="cs-CZ" sz="2000" dirty="0" smtClean="0">
                <a:latin typeface="Arial" charset="0"/>
              </a:rPr>
              <a:t> Pavel Ing. </a:t>
            </a:r>
          </a:p>
          <a:p>
            <a:pPr marL="381000" indent="-381000" eaLnBrk="1" hangingPunct="1">
              <a:buFont typeface="Wingdings 2" pitchFamily="18" charset="2"/>
              <a:buNone/>
            </a:pPr>
            <a:r>
              <a:rPr lang="cs-CZ" sz="2000" dirty="0" smtClean="0">
                <a:latin typeface="Arial" charset="0"/>
              </a:rPr>
              <a:t>     – vzdělávací středisko. 2012. ISBN 978-80-903915-3-6</a:t>
            </a:r>
          </a:p>
          <a:p>
            <a:pPr marL="381000" indent="-381000" eaLnBrk="1" hangingPunct="1">
              <a:buFont typeface="Wingdings 2" pitchFamily="18" charset="2"/>
              <a:buNone/>
            </a:pPr>
            <a:r>
              <a:rPr lang="cs-CZ" sz="2000" dirty="0" smtClean="0">
                <a:latin typeface="Arial" charset="0"/>
              </a:rPr>
              <a:t>2) http://business.center.cz/business/pravo/zakony</a:t>
            </a:r>
          </a:p>
          <a:p>
            <a:pPr marL="381000" indent="-381000" eaLnBrk="1" hangingPunct="1">
              <a:buFont typeface="Wingdings 2" pitchFamily="18" charset="2"/>
              <a:buNone/>
            </a:pPr>
            <a:r>
              <a:rPr lang="cs-CZ" sz="2000" dirty="0">
                <a:latin typeface="Arial" charset="0"/>
              </a:rPr>
              <a:t>3</a:t>
            </a:r>
            <a:r>
              <a:rPr lang="cs-CZ" sz="2000" dirty="0" smtClean="0">
                <a:latin typeface="Arial" charset="0"/>
              </a:rPr>
              <a:t>) www.mfcr.cz/cps/rde/xchg/mfcr/xls/platna_legislativa_ucetni_</a:t>
            </a:r>
          </a:p>
          <a:p>
            <a:pPr marL="381000" indent="-381000" eaLnBrk="1" hangingPunct="1">
              <a:buFont typeface="Wingdings 2" pitchFamily="18" charset="2"/>
              <a:buNone/>
            </a:pPr>
            <a:r>
              <a:rPr lang="cs-CZ" sz="2000" dirty="0" smtClean="0">
                <a:latin typeface="Arial" charset="0"/>
              </a:rPr>
              <a:t>    standardy_75927.html</a:t>
            </a:r>
          </a:p>
          <a:p>
            <a:pPr marL="381000" indent="-381000" eaLnBrk="1" hangingPunct="1">
              <a:buFont typeface="Wingdings 2" pitchFamily="18" charset="2"/>
              <a:buNone/>
            </a:pPr>
            <a:r>
              <a:rPr lang="cs-CZ" sz="2000" dirty="0">
                <a:latin typeface="Arial" charset="0"/>
              </a:rPr>
              <a:t>4</a:t>
            </a:r>
            <a:r>
              <a:rPr lang="cs-CZ" sz="2000" dirty="0" smtClean="0">
                <a:latin typeface="Arial" charset="0"/>
              </a:rPr>
              <a:t>) Účtová osnova, České účetní standardy – postupy účtování pro </a:t>
            </a:r>
          </a:p>
          <a:p>
            <a:pPr marL="381000" indent="-381000" eaLnBrk="1" hangingPunct="1">
              <a:buFont typeface="Wingdings 2" pitchFamily="18" charset="2"/>
              <a:buNone/>
            </a:pPr>
            <a:r>
              <a:rPr lang="cs-CZ" sz="2000" dirty="0" smtClean="0">
                <a:latin typeface="Arial" charset="0"/>
              </a:rPr>
              <a:t>    podnikatele : ANAG. 2012. ISBN 978-80-7263-729-4</a:t>
            </a:r>
          </a:p>
          <a:p>
            <a:pPr marL="381000" indent="-381000" eaLnBrk="1" hangingPunct="1">
              <a:buFont typeface="Wingdings 2" pitchFamily="18" charset="2"/>
              <a:buNone/>
            </a:pPr>
            <a:endParaRPr lang="cs-CZ" dirty="0" smtClean="0">
              <a:latin typeface="Arial" charset="0"/>
              <a:hlinkClick r:id="rId2"/>
            </a:endParaRPr>
          </a:p>
          <a:p>
            <a:pPr marL="381000" indent="-381000" eaLnBrk="1" hangingPunct="1">
              <a:buFont typeface="Wingdings 2" pitchFamily="18" charset="2"/>
              <a:buNone/>
            </a:pPr>
            <a:endParaRPr lang="cs-CZ" dirty="0" smtClean="0"/>
          </a:p>
          <a:p>
            <a:pPr marL="381000" indent="-381000" eaLnBrk="1" hangingPunct="1">
              <a:buFont typeface="Wingdings 2" pitchFamily="18" charset="2"/>
              <a:buNone/>
            </a:pPr>
            <a:endParaRPr lang="cs-CZ" sz="2400" dirty="0" smtClean="0">
              <a:latin typeface="Arial" charset="0"/>
            </a:endParaRPr>
          </a:p>
          <a:p>
            <a:pPr marL="381000" indent="-381000" eaLnBrk="1" hangingPunct="1">
              <a:buFont typeface="Wingdings 2" pitchFamily="18" charset="2"/>
              <a:buNone/>
            </a:pPr>
            <a:endParaRPr lang="cs-CZ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25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Obrázek 1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7488" y="185738"/>
            <a:ext cx="8820150" cy="2063750"/>
          </a:xfrm>
          <a:prstGeom prst="rect">
            <a:avLst/>
          </a:prstGeom>
          <a:solidFill>
            <a:srgbClr val="000000">
              <a:alpha val="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22531" name="TextovéPole 2"/>
          <p:cNvSpPr txBox="1">
            <a:spLocks noChangeArrowheads="1"/>
          </p:cNvSpPr>
          <p:nvPr/>
        </p:nvSpPr>
        <p:spPr bwMode="auto">
          <a:xfrm>
            <a:off x="446088" y="514350"/>
            <a:ext cx="8251825" cy="129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algn="ctr" defTabSz="808038"/>
            <a:r>
              <a:rPr lang="cs-CZ" sz="4000">
                <a:solidFill>
                  <a:srgbClr val="FFFF66"/>
                </a:solidFill>
                <a:cs typeface="Arial" charset="0"/>
              </a:rPr>
              <a:t>Vnitropodnikové účetnictví jednookruhové centralizované</a:t>
            </a:r>
          </a:p>
        </p:txBody>
      </p:sp>
      <p:pic>
        <p:nvPicPr>
          <p:cNvPr id="22532" name="Obrázek 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2349500"/>
            <a:ext cx="8820150" cy="4119563"/>
          </a:xfrm>
          <a:prstGeom prst="rect">
            <a:avLst/>
          </a:prstGeom>
          <a:solidFill>
            <a:srgbClr val="000000">
              <a:alpha val="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22533" name="TextovéPole 4"/>
          <p:cNvSpPr txBox="1">
            <a:spLocks noChangeArrowheads="1"/>
          </p:cNvSpPr>
          <p:nvPr/>
        </p:nvSpPr>
        <p:spPr bwMode="auto">
          <a:xfrm>
            <a:off x="503238" y="4835525"/>
            <a:ext cx="4205287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Jméno autora (vč. titulu):</a:t>
            </a:r>
          </a:p>
        </p:txBody>
      </p:sp>
      <p:sp>
        <p:nvSpPr>
          <p:cNvPr id="22534" name="TextovéPole 5"/>
          <p:cNvSpPr txBox="1">
            <a:spLocks noChangeArrowheads="1"/>
          </p:cNvSpPr>
          <p:nvPr/>
        </p:nvSpPr>
        <p:spPr bwMode="auto">
          <a:xfrm>
            <a:off x="514350" y="5272088"/>
            <a:ext cx="2328863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Škola – adresa:</a:t>
            </a:r>
          </a:p>
        </p:txBody>
      </p:sp>
      <p:sp>
        <p:nvSpPr>
          <p:cNvPr id="22535" name="TextovéPole 6"/>
          <p:cNvSpPr txBox="1">
            <a:spLocks noChangeArrowheads="1"/>
          </p:cNvSpPr>
          <p:nvPr/>
        </p:nvSpPr>
        <p:spPr bwMode="auto">
          <a:xfrm>
            <a:off x="503238" y="3533775"/>
            <a:ext cx="1347787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Ročník:</a:t>
            </a:r>
          </a:p>
        </p:txBody>
      </p:sp>
      <p:sp>
        <p:nvSpPr>
          <p:cNvPr id="22536" name="TextovéPole 7"/>
          <p:cNvSpPr txBox="1">
            <a:spLocks noChangeArrowheads="1"/>
          </p:cNvSpPr>
          <p:nvPr/>
        </p:nvSpPr>
        <p:spPr bwMode="auto">
          <a:xfrm>
            <a:off x="492125" y="2708275"/>
            <a:ext cx="2605088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Předmět:</a:t>
            </a:r>
          </a:p>
        </p:txBody>
      </p:sp>
      <p:sp>
        <p:nvSpPr>
          <p:cNvPr id="22537" name="TextovéPole 8"/>
          <p:cNvSpPr txBox="1">
            <a:spLocks noChangeArrowheads="1"/>
          </p:cNvSpPr>
          <p:nvPr/>
        </p:nvSpPr>
        <p:spPr bwMode="auto">
          <a:xfrm>
            <a:off x="503238" y="3965575"/>
            <a:ext cx="2217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Anotace:</a:t>
            </a:r>
          </a:p>
        </p:txBody>
      </p:sp>
      <p:sp>
        <p:nvSpPr>
          <p:cNvPr id="22538" name="TextovéPole 9"/>
          <p:cNvSpPr txBox="1">
            <a:spLocks noChangeArrowheads="1"/>
          </p:cNvSpPr>
          <p:nvPr/>
        </p:nvSpPr>
        <p:spPr bwMode="auto">
          <a:xfrm>
            <a:off x="2851150" y="3533775"/>
            <a:ext cx="178435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66"/>
                </a:solidFill>
                <a:cs typeface="Arial" charset="0"/>
              </a:rPr>
              <a:t>4. ročník</a:t>
            </a:r>
          </a:p>
        </p:txBody>
      </p:sp>
      <p:sp>
        <p:nvSpPr>
          <p:cNvPr id="22539" name="TextovéPole 10"/>
          <p:cNvSpPr txBox="1">
            <a:spLocks noChangeArrowheads="1"/>
          </p:cNvSpPr>
          <p:nvPr/>
        </p:nvSpPr>
        <p:spPr bwMode="auto">
          <a:xfrm>
            <a:off x="2851150" y="2709863"/>
            <a:ext cx="20351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66"/>
                </a:solidFill>
                <a:cs typeface="Arial" charset="0"/>
              </a:rPr>
              <a:t>Účetnictví</a:t>
            </a:r>
          </a:p>
        </p:txBody>
      </p:sp>
      <p:sp>
        <p:nvSpPr>
          <p:cNvPr id="22540" name="TextovéPole 11"/>
          <p:cNvSpPr txBox="1">
            <a:spLocks noChangeArrowheads="1"/>
          </p:cNvSpPr>
          <p:nvPr/>
        </p:nvSpPr>
        <p:spPr bwMode="auto">
          <a:xfrm>
            <a:off x="3922713" y="4835525"/>
            <a:ext cx="407035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66"/>
                </a:solidFill>
                <a:cs typeface="Arial" charset="0"/>
              </a:rPr>
              <a:t>Ing. Hana Samcová</a:t>
            </a:r>
          </a:p>
        </p:txBody>
      </p:sp>
      <p:sp>
        <p:nvSpPr>
          <p:cNvPr id="22541" name="TextovéPole 12"/>
          <p:cNvSpPr txBox="1">
            <a:spLocks noChangeArrowheads="1"/>
          </p:cNvSpPr>
          <p:nvPr/>
        </p:nvSpPr>
        <p:spPr bwMode="auto">
          <a:xfrm>
            <a:off x="2693988" y="5272088"/>
            <a:ext cx="5005387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pt-BR" sz="2100" b="1">
                <a:solidFill>
                  <a:srgbClr val="FFFF66"/>
                </a:solidFill>
                <a:cs typeface="Arial" charset="0"/>
              </a:rPr>
              <a:t>OA a VOŠE Tábor, Jiráskova 1615</a:t>
            </a:r>
            <a:endParaRPr lang="cs-CZ" sz="2100" b="1">
              <a:solidFill>
                <a:srgbClr val="FFFF66"/>
              </a:solidFill>
              <a:cs typeface="Arial" charset="0"/>
            </a:endParaRPr>
          </a:p>
        </p:txBody>
      </p:sp>
      <p:sp>
        <p:nvSpPr>
          <p:cNvPr id="22542" name="TextovéPole 8"/>
          <p:cNvSpPr txBox="1">
            <a:spLocks noChangeArrowheads="1"/>
          </p:cNvSpPr>
          <p:nvPr/>
        </p:nvSpPr>
        <p:spPr bwMode="auto">
          <a:xfrm>
            <a:off x="2851150" y="3965575"/>
            <a:ext cx="5897563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b="1">
                <a:solidFill>
                  <a:srgbClr val="FFFF66"/>
                </a:solidFill>
                <a:cs typeface="Arial" charset="0"/>
              </a:rPr>
              <a:t>Centralizovaná forma vnitropodnikového účetnictví, náklady a výnosy hospodářských středisek</a:t>
            </a:r>
          </a:p>
        </p:txBody>
      </p:sp>
      <p:sp>
        <p:nvSpPr>
          <p:cNvPr id="22543" name="TextovéPole 7"/>
          <p:cNvSpPr txBox="1">
            <a:spLocks noChangeArrowheads="1"/>
          </p:cNvSpPr>
          <p:nvPr/>
        </p:nvSpPr>
        <p:spPr bwMode="auto">
          <a:xfrm>
            <a:off x="490538" y="3101975"/>
            <a:ext cx="2605087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Tematická oblast:</a:t>
            </a:r>
          </a:p>
        </p:txBody>
      </p:sp>
      <p:sp>
        <p:nvSpPr>
          <p:cNvPr id="22544" name="TextovéPole 10"/>
          <p:cNvSpPr txBox="1">
            <a:spLocks noChangeArrowheads="1"/>
          </p:cNvSpPr>
          <p:nvPr/>
        </p:nvSpPr>
        <p:spPr bwMode="auto">
          <a:xfrm>
            <a:off x="2849563" y="3103563"/>
            <a:ext cx="5681662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66"/>
                </a:solidFill>
                <a:cs typeface="Arial" charset="0"/>
              </a:rPr>
              <a:t>Vnitropodnikové účetnictví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title"/>
          </p:nvPr>
        </p:nvSpPr>
        <p:spPr>
          <a:xfrm>
            <a:off x="395288" y="333375"/>
            <a:ext cx="7905750" cy="935038"/>
          </a:xfrm>
        </p:spPr>
        <p:txBody>
          <a:bodyPr/>
          <a:lstStyle/>
          <a:p>
            <a:pPr algn="ctr" eaLnBrk="1" hangingPunct="1"/>
            <a:r>
              <a:rPr lang="cs-CZ" sz="2400" b="1" dirty="0" smtClean="0"/>
              <a:t>Vnitropodnikové účetnictví - jednookruhové</a:t>
            </a:r>
            <a:br>
              <a:rPr lang="cs-CZ" sz="2400" b="1" dirty="0" smtClean="0"/>
            </a:br>
            <a:r>
              <a:rPr lang="cs-CZ" sz="2400" b="1" dirty="0" smtClean="0"/>
              <a:t>centralizovaná forma</a:t>
            </a:r>
            <a:endParaRPr lang="cs-CZ" sz="2400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773238"/>
            <a:ext cx="7315200" cy="4535487"/>
          </a:xfrm>
        </p:spPr>
        <p:txBody>
          <a:bodyPr rtlCol="0">
            <a:normAutofit/>
          </a:bodyPr>
          <a:lstStyle/>
          <a:p>
            <a:pPr marL="45720" indent="0"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r>
              <a:rPr lang="cs-CZ" b="1" i="1" dirty="0" smtClean="0"/>
              <a:t>Podstata:</a:t>
            </a:r>
          </a:p>
          <a:p>
            <a:pPr marL="45720" indent="0"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r>
              <a:rPr lang="cs-CZ" dirty="0"/>
              <a:t>a</a:t>
            </a:r>
            <a:r>
              <a:rPr lang="cs-CZ" dirty="0" smtClean="0"/>
              <a:t>nalytická evidence nákladů a výnosů podle vnitropodnikových útvarů – hospodářských středisek, vedená v jedné – centrální účtárně.</a:t>
            </a:r>
          </a:p>
          <a:p>
            <a:pPr indent="-182880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endParaRPr lang="cs-CZ" dirty="0"/>
          </a:p>
        </p:txBody>
      </p:sp>
      <p:sp>
        <p:nvSpPr>
          <p:cNvPr id="4" name="Zkosené hrany 3"/>
          <p:cNvSpPr/>
          <p:nvPr/>
        </p:nvSpPr>
        <p:spPr>
          <a:xfrm>
            <a:off x="2339975" y="3848100"/>
            <a:ext cx="4535488" cy="2392363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Centrální účtárna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title"/>
          </p:nvPr>
        </p:nvSpPr>
        <p:spPr>
          <a:xfrm>
            <a:off x="971550" y="549275"/>
            <a:ext cx="7315200" cy="1154113"/>
          </a:xfrm>
        </p:spPr>
        <p:txBody>
          <a:bodyPr/>
          <a:lstStyle/>
          <a:p>
            <a:pPr eaLnBrk="1" hangingPunct="1"/>
            <a:r>
              <a:rPr lang="cs-CZ" smtClean="0"/>
              <a:t>Účtový rozvrh</a:t>
            </a:r>
          </a:p>
        </p:txBody>
      </p:sp>
      <p:sp>
        <p:nvSpPr>
          <p:cNvPr id="14338" name="Rectangle 3"/>
          <p:cNvSpPr>
            <a:spLocks noGrp="1"/>
          </p:cNvSpPr>
          <p:nvPr>
            <p:ph type="body" idx="1"/>
          </p:nvPr>
        </p:nvSpPr>
        <p:spPr>
          <a:xfrm>
            <a:off x="914400" y="2060575"/>
            <a:ext cx="7315200" cy="42481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400" b="1" smtClean="0">
                <a:solidFill>
                  <a:schemeClr val="tx2"/>
                </a:solidFill>
              </a:rPr>
              <a:t>Finanční účetnictví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smtClean="0"/>
              <a:t>– </a:t>
            </a:r>
            <a:r>
              <a:rPr lang="cs-CZ" sz="2400" b="1" i="1" smtClean="0"/>
              <a:t>všechny</a:t>
            </a:r>
            <a:r>
              <a:rPr lang="cs-CZ" sz="2400" smtClean="0"/>
              <a:t> syntetické účty (311; 501; 602; …)</a:t>
            </a:r>
          </a:p>
          <a:p>
            <a:pPr eaLnBrk="1" hangingPunct="1">
              <a:buFont typeface="Wingdings" pitchFamily="2" charset="2"/>
              <a:buNone/>
            </a:pPr>
            <a:endParaRPr lang="cs-CZ" sz="2400" smtClean="0"/>
          </a:p>
          <a:p>
            <a:pPr eaLnBrk="1" hangingPunct="1">
              <a:buFont typeface="Wingdings" pitchFamily="2" charset="2"/>
              <a:buNone/>
            </a:pPr>
            <a:r>
              <a:rPr lang="cs-CZ" sz="2400" b="1" smtClean="0">
                <a:solidFill>
                  <a:schemeClr val="tx2"/>
                </a:solidFill>
              </a:rPr>
              <a:t>Vnitropodnikové účetnictví</a:t>
            </a:r>
            <a:r>
              <a:rPr lang="cs-CZ" sz="240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smtClean="0"/>
              <a:t>– účty </a:t>
            </a:r>
            <a:r>
              <a:rPr lang="cs-CZ" sz="2400" b="1" i="1" smtClean="0"/>
              <a:t>nákladů</a:t>
            </a:r>
            <a:r>
              <a:rPr lang="cs-CZ" sz="2400" smtClean="0"/>
              <a:t> a </a:t>
            </a:r>
            <a:r>
              <a:rPr lang="cs-CZ" sz="2400" b="1" i="1" smtClean="0"/>
              <a:t>výnosů</a:t>
            </a:r>
            <a:r>
              <a:rPr lang="cs-CZ" sz="2400" smtClean="0"/>
              <a:t> v analytickém členění podle hospodářských středisek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smtClean="0"/>
              <a:t>  (501.1; 501.2; 501.3; 501.4; 602.1; 602.2; …)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985838" y="260350"/>
            <a:ext cx="7315200" cy="863600"/>
          </a:xfrm>
        </p:spPr>
        <p:txBody>
          <a:bodyPr/>
          <a:lstStyle/>
          <a:p>
            <a:pPr algn="ctr" eaLnBrk="1" hangingPunct="1"/>
            <a:r>
              <a:rPr lang="cs-CZ" smtClean="0"/>
              <a:t>Účtový rozvrh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276475"/>
            <a:ext cx="7315200" cy="403225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endParaRPr lang="cs-CZ" smtClean="0"/>
          </a:p>
        </p:txBody>
      </p:sp>
      <p:sp>
        <p:nvSpPr>
          <p:cNvPr id="2" name="Vývojový diagram: dokument 1"/>
          <p:cNvSpPr/>
          <p:nvPr/>
        </p:nvSpPr>
        <p:spPr>
          <a:xfrm>
            <a:off x="2124075" y="1557338"/>
            <a:ext cx="5040313" cy="4967287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609600" indent="-609600">
              <a:defRPr/>
            </a:pPr>
            <a:r>
              <a:rPr lang="cs-CZ" sz="20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5xx       Náklady       </a:t>
            </a:r>
            <a:r>
              <a:rPr lang="cs-CZ" sz="2000" b="1" dirty="0">
                <a:solidFill>
                  <a:schemeClr val="tx2">
                    <a:lumMod val="75000"/>
                  </a:schemeClr>
                </a:solidFill>
              </a:rPr>
              <a:t>311 Odběratelé</a:t>
            </a:r>
            <a:endParaRPr lang="cs-CZ" sz="2000" b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609600" indent="-609600">
              <a:defRPr/>
            </a:pPr>
            <a:r>
              <a:rPr lang="cs-CZ" sz="20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6xx       Výnosy        331 Zaměstnanci</a:t>
            </a:r>
          </a:p>
          <a:p>
            <a:pPr marL="609600" indent="-609600">
              <a:defRPr/>
            </a:pPr>
            <a:r>
              <a:rPr lang="cs-CZ" sz="20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                             112 Materiál na skladě</a:t>
            </a:r>
          </a:p>
          <a:p>
            <a:pPr marL="609600" indent="-609600">
              <a:defRPr/>
            </a:pPr>
            <a:r>
              <a:rPr lang="cs-CZ" sz="20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xxx.1    Výroba</a:t>
            </a:r>
          </a:p>
          <a:p>
            <a:pPr marL="609600" indent="-609600">
              <a:defRPr/>
            </a:pPr>
            <a:r>
              <a:rPr lang="cs-CZ" sz="20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xxx.2    Údržba</a:t>
            </a:r>
          </a:p>
          <a:p>
            <a:pPr marL="609600" indent="-609600">
              <a:defRPr/>
            </a:pPr>
            <a:r>
              <a:rPr lang="cs-CZ" sz="20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xxx.3    Správa</a:t>
            </a:r>
          </a:p>
          <a:p>
            <a:pPr marL="609600" indent="-609600">
              <a:defRPr/>
            </a:pPr>
            <a:r>
              <a:rPr lang="cs-CZ" sz="20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xxx.4    Odbyt</a:t>
            </a:r>
          </a:p>
          <a:p>
            <a:pPr marL="609600" indent="-609600">
              <a:defRPr/>
            </a:pPr>
            <a:endParaRPr lang="cs-CZ" sz="2000" b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609600" indent="-609600">
              <a:defRPr/>
            </a:pPr>
            <a:r>
              <a:rPr lang="cs-CZ" sz="20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395     Střediskové převody       </a:t>
            </a:r>
          </a:p>
          <a:p>
            <a:pPr>
              <a:defRPr/>
            </a:pPr>
            <a:r>
              <a:rPr lang="cs-CZ" b="1" dirty="0">
                <a:solidFill>
                  <a:schemeClr val="tx1"/>
                </a:solidFill>
              </a:rPr>
              <a:t>             obraty účtu 395 v souhrnu </a:t>
            </a:r>
          </a:p>
          <a:p>
            <a:pPr>
              <a:defRPr/>
            </a:pPr>
            <a:r>
              <a:rPr lang="cs-CZ" b="1" dirty="0">
                <a:solidFill>
                  <a:schemeClr val="tx1"/>
                </a:solidFill>
              </a:rPr>
              <a:t>             za všechna  střediska se     </a:t>
            </a:r>
          </a:p>
          <a:p>
            <a:pPr>
              <a:defRPr/>
            </a:pPr>
            <a:r>
              <a:rPr lang="cs-CZ" b="1" dirty="0">
                <a:solidFill>
                  <a:schemeClr val="tx1"/>
                </a:solidFill>
              </a:rPr>
              <a:t>             vyrovnají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4909"/>
            <a:ext cx="7315200" cy="1154112"/>
          </a:xfrm>
        </p:spPr>
        <p:txBody>
          <a:bodyPr/>
          <a:lstStyle/>
          <a:p>
            <a:pPr algn="l"/>
            <a:r>
              <a:rPr lang="cs-CZ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Návrh účtového rozvrhu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8744745"/>
              </p:ext>
            </p:extLst>
          </p:nvPr>
        </p:nvGraphicFramePr>
        <p:xfrm>
          <a:off x="611560" y="1844824"/>
          <a:ext cx="8229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8496"/>
                <a:gridCol w="685110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Číslo účtu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Název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</a:rPr>
                        <a:t>521.1</a:t>
                      </a:r>
                      <a:endParaRPr lang="cs-CZ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b="0" dirty="0" smtClean="0">
                          <a:solidFill>
                            <a:schemeClr val="bg1"/>
                          </a:solidFill>
                        </a:rPr>
                        <a:t>Mzdové náklady Výroba</a:t>
                      </a:r>
                      <a:endParaRPr lang="cs-CZ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</a:rPr>
                        <a:t>521.2</a:t>
                      </a:r>
                      <a:endParaRPr lang="cs-CZ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b="0" dirty="0" smtClean="0">
                          <a:solidFill>
                            <a:schemeClr val="bg1"/>
                          </a:solidFill>
                        </a:rPr>
                        <a:t>Mzdové náklady Údržba</a:t>
                      </a:r>
                      <a:endParaRPr lang="cs-CZ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521.3</a:t>
                      </a:r>
                      <a:endParaRPr lang="cs-CZ" sz="18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b="0" dirty="0" smtClean="0">
                          <a:solidFill>
                            <a:schemeClr val="bg1"/>
                          </a:solidFill>
                        </a:rPr>
                        <a:t>Mzdové náklady </a:t>
                      </a:r>
                      <a:r>
                        <a:rPr lang="cs-CZ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Správa</a:t>
                      </a:r>
                      <a:endParaRPr lang="cs-CZ" sz="18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</a:rPr>
                        <a:t>521.4</a:t>
                      </a:r>
                      <a:endParaRPr lang="cs-CZ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b="0" dirty="0" smtClean="0">
                          <a:solidFill>
                            <a:schemeClr val="bg1"/>
                          </a:solidFill>
                        </a:rPr>
                        <a:t>Mzdové náklady Odbyt</a:t>
                      </a:r>
                      <a:endParaRPr lang="cs-CZ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501.1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Spotřeba materiálu Výroba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501.2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Spotřeba materiálu Údržba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501.3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Spotřeba materiálu Správa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501.4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Spotřeba materiálu Odbyt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604.1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Tržby - zboží Výroba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602.2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Tržby – služby Údržba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602.4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Tržby - služby Odbyt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7910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544638"/>
            <a:ext cx="7315200" cy="1154112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24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13"/>
          </p:nvPr>
        </p:nvGraphicFramePr>
        <p:xfrm>
          <a:off x="900113" y="836613"/>
          <a:ext cx="3513584" cy="1173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6792"/>
                <a:gridCol w="1756792"/>
              </a:tblGrid>
              <a:tr h="432048"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521 Mzdové náklady</a:t>
                      </a:r>
                      <a:endParaRPr lang="cs-CZ" dirty="0"/>
                    </a:p>
                  </a:txBody>
                  <a:tcPr marL="98406" marR="98406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MD</a:t>
                      </a:r>
                      <a:endParaRPr lang="cs-CZ" dirty="0"/>
                    </a:p>
                  </a:txBody>
                  <a:tcPr marL="98406" marR="98406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 marL="98406" marR="98406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800 000,-</a:t>
                      </a:r>
                      <a:endParaRPr lang="cs-CZ" dirty="0"/>
                    </a:p>
                  </a:txBody>
                  <a:tcPr marL="98406" marR="98406"/>
                </a:tc>
                <a:tc>
                  <a:txBody>
                    <a:bodyPr/>
                    <a:lstStyle/>
                    <a:p>
                      <a:pPr algn="r"/>
                      <a:endParaRPr lang="cs-CZ" dirty="0"/>
                    </a:p>
                  </a:txBody>
                  <a:tcPr marL="98406" marR="98406"/>
                </a:tc>
              </a:tr>
            </a:tbl>
          </a:graphicData>
        </a:graphic>
      </p:graphicFrame>
      <p:sp>
        <p:nvSpPr>
          <p:cNvPr id="7" name="Zástupný symbol pro obsah 6"/>
          <p:cNvSpPr>
            <a:spLocks noGrp="1"/>
          </p:cNvSpPr>
          <p:nvPr>
            <p:ph sz="quarter" idx="14"/>
          </p:nvPr>
        </p:nvSpPr>
        <p:spPr>
          <a:xfrm>
            <a:off x="395288" y="115888"/>
            <a:ext cx="8424862" cy="5540375"/>
          </a:xfrm>
        </p:spPr>
        <p:txBody>
          <a:bodyPr rtlCol="0">
            <a:normAutofit/>
          </a:bodyPr>
          <a:lstStyle/>
          <a:p>
            <a:pPr marL="45720" indent="0" algn="ctr"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r>
              <a:rPr lang="cs-CZ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Finanční účetnictví</a:t>
            </a:r>
          </a:p>
          <a:p>
            <a:pPr marL="45720" indent="0"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endParaRPr lang="cs-CZ" dirty="0"/>
          </a:p>
          <a:p>
            <a:pPr marL="45720" indent="0"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endParaRPr lang="cs-CZ" dirty="0" smtClean="0"/>
          </a:p>
          <a:p>
            <a:pPr marL="45720" indent="0"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endParaRPr lang="cs-CZ" dirty="0"/>
          </a:p>
          <a:p>
            <a:pPr marL="45720" indent="0"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endParaRPr lang="cs-CZ" dirty="0" smtClean="0"/>
          </a:p>
          <a:p>
            <a:pPr marL="45720" indent="0"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endParaRPr lang="cs-CZ" dirty="0"/>
          </a:p>
          <a:p>
            <a:pPr marL="45720" indent="0"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endParaRPr lang="cs-CZ" dirty="0" smtClean="0"/>
          </a:p>
          <a:p>
            <a:pPr marL="45720" indent="0" algn="ctr"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r>
              <a:rPr lang="cs-CZ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Vnitropodnikové účetnictví</a:t>
            </a:r>
          </a:p>
          <a:p>
            <a:pPr marL="45720" indent="0"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endParaRPr lang="cs-CZ" dirty="0" smtClean="0"/>
          </a:p>
          <a:p>
            <a:pPr marL="45720" indent="0"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endParaRPr lang="cs-CZ" dirty="0" smtClean="0"/>
          </a:p>
          <a:p>
            <a:pPr marL="45720" indent="0"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endParaRPr lang="cs-CZ" dirty="0"/>
          </a:p>
          <a:p>
            <a:pPr marL="45720" indent="0"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endParaRPr lang="cs-CZ" dirty="0" smtClean="0"/>
          </a:p>
          <a:p>
            <a:pPr marL="45720" indent="0"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endParaRPr lang="cs-CZ" dirty="0"/>
          </a:p>
          <a:p>
            <a:pPr marL="45720" indent="0"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endParaRPr lang="cs-CZ" dirty="0" smtClean="0"/>
          </a:p>
          <a:p>
            <a:pPr marL="45720" indent="0"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endParaRPr lang="cs-CZ" dirty="0" smtClean="0"/>
          </a:p>
          <a:p>
            <a:pPr marL="45720" indent="0"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4932363" y="836613"/>
          <a:ext cx="3240360" cy="11556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656184"/>
              </a:tblGrid>
              <a:tr h="424097"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331 Zaměstnanci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</a:tr>
              <a:tr h="364016">
                <a:tc>
                  <a:txBody>
                    <a:bodyPr/>
                    <a:lstStyle/>
                    <a:p>
                      <a:r>
                        <a:rPr lang="cs-CZ" dirty="0" smtClean="0"/>
                        <a:t>MD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6401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800 000,-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497457"/>
              </p:ext>
            </p:extLst>
          </p:nvPr>
        </p:nvGraphicFramePr>
        <p:xfrm>
          <a:off x="971550" y="3644900"/>
          <a:ext cx="352839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4196"/>
                <a:gridCol w="1764196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</a:rPr>
                        <a:t>521.1 Mzdové náklady Výroba</a:t>
                      </a:r>
                      <a:endParaRPr lang="cs-CZ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MD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500 000,-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4787900" y="3644900"/>
          <a:ext cx="374454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70"/>
                <a:gridCol w="1872270"/>
              </a:tblGrid>
              <a:tr h="370840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800" b="1" kern="1200" dirty="0" smtClean="0"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521.3 </a:t>
                      </a:r>
                      <a:r>
                        <a:rPr lang="cs-CZ" dirty="0" smtClean="0"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</a:rPr>
                        <a:t>Mzdové náklady </a:t>
                      </a:r>
                      <a:r>
                        <a:rPr lang="cs-CZ" sz="1800" b="1" kern="1200" dirty="0" smtClean="0"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Správa</a:t>
                      </a:r>
                      <a:endParaRPr lang="cs-CZ" sz="1800" b="1" kern="1200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cs-CZ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MD</a:t>
                      </a:r>
                    </a:p>
                  </a:txBody>
                  <a:tcPr horzOverflow="overflow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solidFill>
                      <a:srgbClr val="00206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150 000,-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/>
        </p:nvGraphicFramePr>
        <p:xfrm>
          <a:off x="971550" y="5157788"/>
          <a:ext cx="352839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4196"/>
                <a:gridCol w="1764196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</a:rPr>
                        <a:t>521.2 Mzdové náklady Údržba</a:t>
                      </a:r>
                      <a:endParaRPr lang="cs-CZ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MD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100 000,-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4716463" y="5157788"/>
          <a:ext cx="374397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1985"/>
                <a:gridCol w="1871985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</a:rPr>
                        <a:t>521.4 Mzdové náklady Odbyt</a:t>
                      </a:r>
                      <a:endParaRPr lang="cs-CZ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MD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50 000,-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971550" y="1989138"/>
            <a:ext cx="7315200" cy="1154112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700" b="1" dirty="0" smtClean="0"/>
              <a:t>Vnitropodnikové účetnictví 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4294967295"/>
          </p:nvPr>
        </p:nvGraphicFramePr>
        <p:xfrm>
          <a:off x="971550" y="981075"/>
          <a:ext cx="3513138" cy="1173163"/>
        </p:xfrm>
        <a:graphic>
          <a:graphicData uri="http://schemas.openxmlformats.org/drawingml/2006/table">
            <a:tbl>
              <a:tblPr/>
              <a:tblGrid>
                <a:gridCol w="1755775"/>
                <a:gridCol w="1757363"/>
              </a:tblGrid>
              <a:tr h="4318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501 spotřeba materiálu</a:t>
                      </a:r>
                    </a:p>
                  </a:txBody>
                  <a:tcPr marL="98406" marR="98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MD</a:t>
                      </a:r>
                    </a:p>
                  </a:txBody>
                  <a:tcPr marL="98406" marR="98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B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marL="98406" marR="98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BDE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100 000,-</a:t>
                      </a:r>
                    </a:p>
                  </a:txBody>
                  <a:tcPr marL="98406" marR="98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8406" marR="98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EEF"/>
                    </a:solidFill>
                  </a:tcPr>
                </a:tc>
              </a:tr>
            </a:tbl>
          </a:graphicData>
        </a:graphic>
      </p:graphicFrame>
      <p:sp>
        <p:nvSpPr>
          <p:cNvPr id="17423" name="Zástupný symbol pro obsah 6"/>
          <p:cNvSpPr>
            <a:spLocks noGrp="1"/>
          </p:cNvSpPr>
          <p:nvPr>
            <p:ph sz="quarter" idx="4294967295"/>
          </p:nvPr>
        </p:nvSpPr>
        <p:spPr>
          <a:xfrm>
            <a:off x="468313" y="404813"/>
            <a:ext cx="8424862" cy="576262"/>
          </a:xfrm>
        </p:spPr>
        <p:txBody>
          <a:bodyPr/>
          <a:lstStyle/>
          <a:p>
            <a:pPr marL="44450" indent="0" algn="ctr" eaLnBrk="1" hangingPunct="1">
              <a:buFont typeface="Wingdings" pitchFamily="2" charset="2"/>
              <a:buNone/>
            </a:pPr>
            <a:r>
              <a:rPr lang="cs-CZ" sz="2400" b="1" smtClean="0">
                <a:solidFill>
                  <a:srgbClr val="F69E5C"/>
                </a:solidFill>
              </a:rPr>
              <a:t>Finanční účetnictví</a:t>
            </a:r>
            <a:endParaRPr lang="cs-CZ" smtClean="0"/>
          </a:p>
          <a:p>
            <a:pPr marL="44450" indent="0" eaLnBrk="1" hangingPunct="1">
              <a:buFont typeface="Wingdings" pitchFamily="2" charset="2"/>
              <a:buNone/>
            </a:pPr>
            <a:endParaRPr lang="cs-CZ" smtClean="0"/>
          </a:p>
          <a:p>
            <a:pPr marL="44450" indent="0" algn="ctr" eaLnBrk="1" hangingPunct="1">
              <a:buFont typeface="Wingdings" pitchFamily="2" charset="2"/>
              <a:buNone/>
            </a:pPr>
            <a:endParaRPr lang="cs-CZ" smtClean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4932363" y="981075"/>
          <a:ext cx="3240088" cy="1156336"/>
        </p:xfrm>
        <a:graphic>
          <a:graphicData uri="http://schemas.openxmlformats.org/drawingml/2006/table">
            <a:tbl>
              <a:tblPr/>
              <a:tblGrid>
                <a:gridCol w="1584325"/>
                <a:gridCol w="1655763"/>
              </a:tblGrid>
              <a:tr h="4238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112 Materiál na skladě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6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666"/>
                    </a:solidFill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100 000,-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6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490" name="Group 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863539"/>
              </p:ext>
            </p:extLst>
          </p:nvPr>
        </p:nvGraphicFramePr>
        <p:xfrm>
          <a:off x="971550" y="3644900"/>
          <a:ext cx="3529013" cy="1383030"/>
        </p:xfrm>
        <a:graphic>
          <a:graphicData uri="http://schemas.openxmlformats.org/drawingml/2006/table">
            <a:tbl>
              <a:tblPr/>
              <a:tblGrid>
                <a:gridCol w="1763713"/>
                <a:gridCol w="1765300"/>
              </a:tblGrid>
              <a:tr h="3714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5C4CC"/>
                          </a:solidFill>
                          <a:effectLst/>
                          <a:latin typeface="Arial" charset="0"/>
                        </a:rPr>
                        <a:t>501.1 Spotřeba materiálu Výroba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491" name="Group 83"/>
          <p:cNvGraphicFramePr>
            <a:graphicFrameLocks noGrp="1"/>
          </p:cNvGraphicFramePr>
          <p:nvPr/>
        </p:nvGraphicFramePr>
        <p:xfrm>
          <a:off x="4787900" y="3644900"/>
          <a:ext cx="3586163" cy="1383030"/>
        </p:xfrm>
        <a:graphic>
          <a:graphicData uri="http://schemas.openxmlformats.org/drawingml/2006/table">
            <a:tbl>
              <a:tblPr/>
              <a:tblGrid>
                <a:gridCol w="1792288"/>
                <a:gridCol w="1793875"/>
              </a:tblGrid>
              <a:tr h="3714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5C4CC"/>
                          </a:solidFill>
                          <a:effectLst/>
                          <a:latin typeface="Arial" charset="0"/>
                        </a:rPr>
                        <a:t>501.3 Spotřeba materiálu Správa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492" name="Group 84"/>
          <p:cNvGraphicFramePr>
            <a:graphicFrameLocks noGrp="1"/>
          </p:cNvGraphicFramePr>
          <p:nvPr/>
        </p:nvGraphicFramePr>
        <p:xfrm>
          <a:off x="971550" y="5157788"/>
          <a:ext cx="3529013" cy="1383030"/>
        </p:xfrm>
        <a:graphic>
          <a:graphicData uri="http://schemas.openxmlformats.org/drawingml/2006/table">
            <a:tbl>
              <a:tblPr/>
              <a:tblGrid>
                <a:gridCol w="1763713"/>
                <a:gridCol w="1765300"/>
              </a:tblGrid>
              <a:tr h="3714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5C4CC"/>
                          </a:solidFill>
                          <a:effectLst/>
                          <a:latin typeface="Arial" charset="0"/>
                        </a:rPr>
                        <a:t>501.2 Spotřeba materiálu Údržba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493" name="Group 85"/>
          <p:cNvGraphicFramePr>
            <a:graphicFrameLocks noGrp="1"/>
          </p:cNvGraphicFramePr>
          <p:nvPr/>
        </p:nvGraphicFramePr>
        <p:xfrm>
          <a:off x="4787900" y="5157788"/>
          <a:ext cx="3600524" cy="1383030"/>
        </p:xfrm>
        <a:graphic>
          <a:graphicData uri="http://schemas.openxmlformats.org/drawingml/2006/table">
            <a:tbl>
              <a:tblPr/>
              <a:tblGrid>
                <a:gridCol w="1800263"/>
                <a:gridCol w="1800261"/>
              </a:tblGrid>
              <a:tr h="3714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5C4CC"/>
                          </a:solidFill>
                          <a:effectLst/>
                          <a:latin typeface="Arial" charset="0"/>
                        </a:rPr>
                        <a:t>501.4 Spotřeba materiálu Odbyt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971600" y="2348880"/>
            <a:ext cx="7315200" cy="1154113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b="1" dirty="0" smtClean="0"/>
              <a:t>Vnitropodnikové účetnictví </a:t>
            </a:r>
            <a:br>
              <a:rPr lang="cs-CZ" sz="2200" b="1" dirty="0" smtClean="0"/>
            </a:br>
            <a:r>
              <a:rPr lang="cs-CZ" sz="2200" b="1" dirty="0" smtClean="0"/>
              <a:t>tržby uskutečnilo pouze středisko Výroba</a:t>
            </a:r>
            <a:br>
              <a:rPr lang="cs-CZ" sz="2200" b="1" dirty="0" smtClean="0"/>
            </a:br>
            <a:r>
              <a:rPr lang="cs-CZ" sz="2200" b="1" i="1" dirty="0" smtClean="0"/>
              <a:t>ZAÚČTUJTE</a:t>
            </a:r>
            <a:r>
              <a:rPr lang="cs-CZ" sz="2200" b="1" dirty="0" smtClean="0"/>
              <a:t> 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4294967295"/>
          </p:nvPr>
        </p:nvGraphicFramePr>
        <p:xfrm>
          <a:off x="1042988" y="1052513"/>
          <a:ext cx="3513138" cy="1173163"/>
        </p:xfrm>
        <a:graphic>
          <a:graphicData uri="http://schemas.openxmlformats.org/drawingml/2006/table">
            <a:tbl>
              <a:tblPr/>
              <a:tblGrid>
                <a:gridCol w="1755775"/>
                <a:gridCol w="1757363"/>
              </a:tblGrid>
              <a:tr h="4318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311 Odběratelé</a:t>
                      </a:r>
                    </a:p>
                  </a:txBody>
                  <a:tcPr marL="98406" marR="98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MD</a:t>
                      </a:r>
                    </a:p>
                  </a:txBody>
                  <a:tcPr marL="98406" marR="98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B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marL="98406" marR="98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BDE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300 000,-</a:t>
                      </a:r>
                    </a:p>
                  </a:txBody>
                  <a:tcPr marL="98406" marR="98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8406" marR="98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EEF"/>
                    </a:solidFill>
                  </a:tcPr>
                </a:tc>
              </a:tr>
            </a:tbl>
          </a:graphicData>
        </a:graphic>
      </p:graphicFrame>
      <p:sp>
        <p:nvSpPr>
          <p:cNvPr id="18447" name="Zástupný symbol pro obsah 6"/>
          <p:cNvSpPr>
            <a:spLocks noGrp="1"/>
          </p:cNvSpPr>
          <p:nvPr>
            <p:ph sz="quarter" idx="4294967295"/>
          </p:nvPr>
        </p:nvSpPr>
        <p:spPr>
          <a:xfrm>
            <a:off x="468313" y="404813"/>
            <a:ext cx="8424862" cy="576262"/>
          </a:xfrm>
        </p:spPr>
        <p:txBody>
          <a:bodyPr/>
          <a:lstStyle/>
          <a:p>
            <a:pPr marL="44450" indent="0" algn="ctr" eaLnBrk="1" hangingPunct="1">
              <a:buFont typeface="Wingdings" pitchFamily="2" charset="2"/>
              <a:buNone/>
            </a:pPr>
            <a:r>
              <a:rPr lang="cs-CZ" sz="2400" b="1" smtClean="0">
                <a:solidFill>
                  <a:srgbClr val="F69E5C"/>
                </a:solidFill>
              </a:rPr>
              <a:t>Finanční účetnictví</a:t>
            </a:r>
            <a:endParaRPr lang="cs-CZ" smtClean="0"/>
          </a:p>
          <a:p>
            <a:pPr marL="44450" indent="0" eaLnBrk="1" hangingPunct="1">
              <a:buFont typeface="Wingdings" pitchFamily="2" charset="2"/>
              <a:buNone/>
            </a:pPr>
            <a:endParaRPr lang="cs-CZ" smtClean="0"/>
          </a:p>
          <a:p>
            <a:pPr marL="44450" indent="0" algn="ctr" eaLnBrk="1" hangingPunct="1">
              <a:buFont typeface="Wingdings" pitchFamily="2" charset="2"/>
              <a:buNone/>
            </a:pPr>
            <a:endParaRPr lang="cs-CZ" smtClean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5003800" y="1052513"/>
          <a:ext cx="3240088" cy="1156336"/>
        </p:xfrm>
        <a:graphic>
          <a:graphicData uri="http://schemas.openxmlformats.org/drawingml/2006/table">
            <a:tbl>
              <a:tblPr/>
              <a:tblGrid>
                <a:gridCol w="1584325"/>
                <a:gridCol w="1655763"/>
              </a:tblGrid>
              <a:tr h="4238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604 Tržby z prodeje zboží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6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666"/>
                    </a:solidFill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300 000,-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6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510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1169972"/>
              </p:ext>
            </p:extLst>
          </p:nvPr>
        </p:nvGraphicFramePr>
        <p:xfrm>
          <a:off x="971550" y="3644900"/>
          <a:ext cx="3529013" cy="1114425"/>
        </p:xfrm>
        <a:graphic>
          <a:graphicData uri="http://schemas.openxmlformats.org/drawingml/2006/table">
            <a:tbl>
              <a:tblPr/>
              <a:tblGrid>
                <a:gridCol w="1763713"/>
                <a:gridCol w="1765300"/>
              </a:tblGrid>
              <a:tr h="3714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5C4CC"/>
                          </a:solidFill>
                          <a:effectLst/>
                          <a:latin typeface="Arial" charset="0"/>
                        </a:rPr>
                        <a:t>604.1 Tržby - zboží Výroba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563" name="Group 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605170"/>
              </p:ext>
            </p:extLst>
          </p:nvPr>
        </p:nvGraphicFramePr>
        <p:xfrm>
          <a:off x="4787900" y="3644900"/>
          <a:ext cx="3586163" cy="1114425"/>
        </p:xfrm>
        <a:graphic>
          <a:graphicData uri="http://schemas.openxmlformats.org/drawingml/2006/table">
            <a:tbl>
              <a:tblPr/>
              <a:tblGrid>
                <a:gridCol w="1792288"/>
                <a:gridCol w="1793875"/>
              </a:tblGrid>
              <a:tr h="3714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5C4CC"/>
                          </a:solidFill>
                          <a:effectLst/>
                          <a:latin typeface="Arial" charset="0"/>
                        </a:rPr>
                        <a:t>604.3Tržby - zboží Správa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565" name="Group 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304639"/>
              </p:ext>
            </p:extLst>
          </p:nvPr>
        </p:nvGraphicFramePr>
        <p:xfrm>
          <a:off x="971550" y="5157788"/>
          <a:ext cx="3529013" cy="1114425"/>
        </p:xfrm>
        <a:graphic>
          <a:graphicData uri="http://schemas.openxmlformats.org/drawingml/2006/table">
            <a:tbl>
              <a:tblPr/>
              <a:tblGrid>
                <a:gridCol w="1763713"/>
                <a:gridCol w="1765300"/>
              </a:tblGrid>
              <a:tr h="3714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5C4CC"/>
                          </a:solidFill>
                          <a:effectLst/>
                          <a:latin typeface="Arial" charset="0"/>
                        </a:rPr>
                        <a:t>604.2 Tržby - zboží Údržba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567" name="Group 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5035826"/>
              </p:ext>
            </p:extLst>
          </p:nvPr>
        </p:nvGraphicFramePr>
        <p:xfrm>
          <a:off x="4787900" y="5157788"/>
          <a:ext cx="3527425" cy="1114425"/>
        </p:xfrm>
        <a:graphic>
          <a:graphicData uri="http://schemas.openxmlformats.org/drawingml/2006/table">
            <a:tbl>
              <a:tblPr/>
              <a:tblGrid>
                <a:gridCol w="1763713"/>
                <a:gridCol w="1763712"/>
              </a:tblGrid>
              <a:tr h="3714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5C4CC"/>
                          </a:solidFill>
                          <a:effectLst/>
                          <a:latin typeface="Arial" charset="0"/>
                        </a:rPr>
                        <a:t>604.4 Tržby - zboží Odbyt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stor">
  <a:themeElements>
    <a:clrScheme name="Prostor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s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</TotalTime>
  <Words>664</Words>
  <Application>Microsoft Office PowerPoint</Application>
  <PresentationFormat>Předvádění na obrazovce (4:3)</PresentationFormat>
  <Paragraphs>257</Paragraphs>
  <Slides>14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Prostor</vt:lpstr>
      <vt:lpstr>Prezentace aplikace PowerPoint</vt:lpstr>
      <vt:lpstr>Prezentace aplikace PowerPoint</vt:lpstr>
      <vt:lpstr>Vnitropodnikové účetnictví - jednookruhové centralizovaná forma</vt:lpstr>
      <vt:lpstr>Účtový rozvrh</vt:lpstr>
      <vt:lpstr>Účtový rozvrh</vt:lpstr>
      <vt:lpstr>Návrh účtového rozvrhu</vt:lpstr>
      <vt:lpstr>    </vt:lpstr>
      <vt:lpstr>    Vnitropodnikové účetnictví </vt:lpstr>
      <vt:lpstr>    Vnitropodnikové účetnictví  tržby uskutečnilo pouze středisko Výroba ZAÚČTUJTE </vt:lpstr>
      <vt:lpstr>    Vnitropodnikové účetnictví  tržby uskutečnilo pouze středisko Výroba </vt:lpstr>
      <vt:lpstr>    Vnitropodnikové účetnictví  tržby uskutečnilo středisko Údržba75 000,- a Odbyt 5 000,-ZAÚČTUJTE </vt:lpstr>
      <vt:lpstr>    Vnitropodnikové účetnictví  tržby uskutečnilo středisko Údržba75 000,- a Odbyt 5 000,-</vt:lpstr>
      <vt:lpstr>Shrnutí</vt:lpstr>
      <vt:lpstr>Zdroje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Vnitropodnikové účetnictví - jednookruhové Centralizovaná forma</dc:title>
  <dc:creator>Učitel</dc:creator>
  <cp:lastModifiedBy>admin</cp:lastModifiedBy>
  <cp:revision>21</cp:revision>
  <dcterms:created xsi:type="dcterms:W3CDTF">2013-04-17T12:57:22Z</dcterms:created>
  <dcterms:modified xsi:type="dcterms:W3CDTF">2013-07-18T12:06:27Z</dcterms:modified>
</cp:coreProperties>
</file>