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6" r:id="rId4"/>
    <p:sldId id="258" r:id="rId5"/>
    <p:sldId id="262" r:id="rId6"/>
    <p:sldId id="273" r:id="rId7"/>
    <p:sldId id="277" r:id="rId8"/>
    <p:sldId id="276" r:id="rId9"/>
    <p:sldId id="263" r:id="rId10"/>
    <p:sldId id="274" r:id="rId11"/>
    <p:sldId id="261" r:id="rId12"/>
    <p:sldId id="275" r:id="rId13"/>
    <p:sldId id="271" r:id="rId14"/>
    <p:sldId id="278" r:id="rId15"/>
    <p:sldId id="27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DC236-B131-4C47-8FC3-FDDA7281CD3C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DCF9C10-0864-4C77-AA18-952D4FACEB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17A52-5AD5-458E-94AD-E7DFC426C376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428E0-132C-447B-8091-B309266F83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4B70-59EB-4769-86B6-3F2D9B448D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72F1-8628-4802-9AF9-2B819E1574AD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23FA5-B663-4165-8032-41DF2C0E36B4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95045-F100-4DDC-966D-CA66BBC74F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BFDC-9702-41C7-A370-F0BA5D6E3C45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5411888-D15D-452F-A252-CCEC03AF51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070E2-CFC4-4D6A-B0A3-02139ECD26E7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0CE1A-AC69-414B-B0E8-10814DDE5C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88CDE-BD8B-494B-8BFA-A856D301AD7D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00DB48-5141-4818-8B42-826D75819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AF6C-12A2-4319-98F1-BB2330443353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0046C-0425-44CD-965C-580855C736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B78AB-E054-48E3-B3B4-8395D373A2EF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4AE467-E5B0-4B4F-828E-1020208590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A936CD5-468E-4E85-ABD4-C917D5BDE7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EDFE-4E5B-48C1-9C43-219AA5446326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EE03-05F5-459B-A2D0-EE68A11A3A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5BB4-AC4B-45C1-A16E-A89964FBD10A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86514B6-6E33-4EC3-8747-76130D6FBC5E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17CC74-8FFC-4CF4-8706-DA0B027365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http://portal.justice.cz/Justice2/Uvod/uvod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2875"/>
            <a:ext cx="8820150" cy="2062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2"/>
          <p:cNvSpPr txBox="1">
            <a:spLocks noChangeArrowheads="1"/>
          </p:cNvSpPr>
          <p:nvPr/>
        </p:nvSpPr>
        <p:spPr bwMode="auto">
          <a:xfrm>
            <a:off x="360363" y="388938"/>
            <a:ext cx="848995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pPr algn="ctr"/>
            <a:r>
              <a:rPr lang="cs-CZ" sz="6400">
                <a:solidFill>
                  <a:srgbClr val="FFFF66"/>
                </a:solidFill>
                <a:cs typeface="Arial" charset="0"/>
              </a:rPr>
              <a:t>Výukový materiál</a:t>
            </a:r>
          </a:p>
          <a:p>
            <a:pPr algn="ctr"/>
            <a:r>
              <a:rPr lang="cs-CZ" sz="2500">
                <a:solidFill>
                  <a:srgbClr val="FFFF66"/>
                </a:solidFill>
                <a:cs typeface="Arial" charset="0"/>
              </a:rPr>
              <a:t>zpracovaný v rámci projektu</a:t>
            </a:r>
          </a:p>
        </p:txBody>
      </p:sp>
      <p:pic>
        <p:nvPicPr>
          <p:cNvPr id="13315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TextovéPole 4"/>
          <p:cNvSpPr txBox="1">
            <a:spLocks noChangeArrowheads="1"/>
          </p:cNvSpPr>
          <p:nvPr/>
        </p:nvSpPr>
        <p:spPr bwMode="auto">
          <a:xfrm>
            <a:off x="903288" y="4398963"/>
            <a:ext cx="1690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Označení:</a:t>
            </a:r>
            <a:endParaRPr lang="cs-CZ" sz="21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7" name="TextovéPole 5"/>
          <p:cNvSpPr txBox="1">
            <a:spLocks noChangeArrowheads="1"/>
          </p:cNvSpPr>
          <p:nvPr/>
        </p:nvSpPr>
        <p:spPr bwMode="auto">
          <a:xfrm>
            <a:off x="6983709" y="4398963"/>
            <a:ext cx="12573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Sada:</a:t>
            </a:r>
          </a:p>
        </p:txBody>
      </p:sp>
      <p:sp>
        <p:nvSpPr>
          <p:cNvPr id="13318" name="TextovéPole 6"/>
          <p:cNvSpPr txBox="1">
            <a:spLocks noChangeArrowheads="1"/>
          </p:cNvSpPr>
          <p:nvPr/>
        </p:nvSpPr>
        <p:spPr bwMode="auto">
          <a:xfrm>
            <a:off x="903288" y="4854575"/>
            <a:ext cx="27654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Ověření ve výuce:</a:t>
            </a:r>
          </a:p>
        </p:txBody>
      </p:sp>
      <p:sp>
        <p:nvSpPr>
          <p:cNvPr id="13319" name="TextovéPole 7"/>
          <p:cNvSpPr txBox="1">
            <a:spLocks noChangeArrowheads="1"/>
          </p:cNvSpPr>
          <p:nvPr/>
        </p:nvSpPr>
        <p:spPr bwMode="auto">
          <a:xfrm>
            <a:off x="6977359" y="4854575"/>
            <a:ext cx="1166813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Třída:</a:t>
            </a:r>
          </a:p>
        </p:txBody>
      </p:sp>
      <p:sp>
        <p:nvSpPr>
          <p:cNvPr id="13320" name="TextovéPole 8"/>
          <p:cNvSpPr txBox="1">
            <a:spLocks noChangeArrowheads="1"/>
          </p:cNvSpPr>
          <p:nvPr/>
        </p:nvSpPr>
        <p:spPr bwMode="auto">
          <a:xfrm>
            <a:off x="903288" y="5329238"/>
            <a:ext cx="132556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Datum:</a:t>
            </a:r>
          </a:p>
        </p:txBody>
      </p:sp>
      <p:sp>
        <p:nvSpPr>
          <p:cNvPr id="13321" name="TextovéPole 9"/>
          <p:cNvSpPr txBox="1">
            <a:spLocks noChangeArrowheads="1"/>
          </p:cNvSpPr>
          <p:nvPr/>
        </p:nvSpPr>
        <p:spPr bwMode="auto">
          <a:xfrm>
            <a:off x="903288" y="3925888"/>
            <a:ext cx="3794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Registrační </a:t>
            </a:r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číslo projektu:</a:t>
            </a:r>
          </a:p>
        </p:txBody>
      </p:sp>
      <p:pic>
        <p:nvPicPr>
          <p:cNvPr id="13322" name="Obrázek 10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2614613"/>
            <a:ext cx="5737225" cy="10064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23" name="TextovéPole 11"/>
          <p:cNvSpPr txBox="1">
            <a:spLocks noChangeArrowheads="1"/>
          </p:cNvSpPr>
          <p:nvPr/>
        </p:nvSpPr>
        <p:spPr bwMode="auto">
          <a:xfrm>
            <a:off x="4429323" y="3925888"/>
            <a:ext cx="4175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CZ.1.07/1.5.00/34.0199</a:t>
            </a:r>
          </a:p>
        </p:txBody>
      </p:sp>
      <p:sp>
        <p:nvSpPr>
          <p:cNvPr id="13324" name="TextovéPole 12"/>
          <p:cNvSpPr txBox="1">
            <a:spLocks noChangeArrowheads="1"/>
          </p:cNvSpPr>
          <p:nvPr/>
        </p:nvSpPr>
        <p:spPr bwMode="auto">
          <a:xfrm>
            <a:off x="7840959" y="4398963"/>
            <a:ext cx="5032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1</a:t>
            </a:r>
          </a:p>
        </p:txBody>
      </p:sp>
      <p:sp>
        <p:nvSpPr>
          <p:cNvPr id="13325" name="TextovéPole 13"/>
          <p:cNvSpPr txBox="1">
            <a:spLocks noChangeArrowheads="1"/>
          </p:cNvSpPr>
          <p:nvPr/>
        </p:nvSpPr>
        <p:spPr bwMode="auto">
          <a:xfrm>
            <a:off x="2325613" y="4398963"/>
            <a:ext cx="447863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smtClean="0">
                <a:solidFill>
                  <a:srgbClr val="FFFF66"/>
                </a:solidFill>
                <a:cs typeface="Arial" charset="0"/>
              </a:rPr>
              <a:t>VY_32_INOVACE_UCE_SA_1_05</a:t>
            </a:r>
            <a:endParaRPr lang="cs-CZ" sz="2100" b="1" dirty="0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13326" name="TextovéPole 14"/>
          <p:cNvSpPr txBox="1">
            <a:spLocks noChangeArrowheads="1"/>
          </p:cNvSpPr>
          <p:nvPr/>
        </p:nvSpPr>
        <p:spPr bwMode="auto">
          <a:xfrm>
            <a:off x="3360738" y="4854575"/>
            <a:ext cx="16652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23. 10. 2012</a:t>
            </a:r>
          </a:p>
        </p:txBody>
      </p:sp>
      <p:sp>
        <p:nvSpPr>
          <p:cNvPr id="13327" name="TextovéPole 15"/>
          <p:cNvSpPr txBox="1">
            <a:spLocks noChangeArrowheads="1"/>
          </p:cNvSpPr>
          <p:nvPr/>
        </p:nvSpPr>
        <p:spPr bwMode="auto">
          <a:xfrm>
            <a:off x="7834610" y="4854575"/>
            <a:ext cx="62582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4.B</a:t>
            </a:r>
          </a:p>
        </p:txBody>
      </p:sp>
      <p:sp>
        <p:nvSpPr>
          <p:cNvPr id="13328" name="TextovéPole 16"/>
          <p:cNvSpPr txBox="1">
            <a:spLocks noChangeArrowheads="1"/>
          </p:cNvSpPr>
          <p:nvPr/>
        </p:nvSpPr>
        <p:spPr bwMode="auto">
          <a:xfrm>
            <a:off x="1954213" y="5329238"/>
            <a:ext cx="1905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10. 10. 2012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34400" cy="936625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rgbClr val="7B9899"/>
                </a:solidFill>
              </a:rPr>
              <a:t>Vklady společníků a základní kapitál – </a:t>
            </a:r>
            <a:br>
              <a:rPr lang="cs-CZ" sz="2800" b="1" smtClean="0">
                <a:solidFill>
                  <a:srgbClr val="7B9899"/>
                </a:solidFill>
              </a:rPr>
            </a:br>
            <a:r>
              <a:rPr lang="cs-CZ" sz="2800" b="1" smtClean="0">
                <a:solidFill>
                  <a:srgbClr val="7B9899"/>
                </a:solidFill>
              </a:rPr>
              <a:t>více společníků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3276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43608" y="1628800"/>
          <a:ext cx="7272808" cy="19253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5400600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Hodnota</a:t>
                      </a:r>
                      <a:r>
                        <a:rPr lang="cs-CZ" b="1" baseline="0" dirty="0" smtClean="0"/>
                        <a:t> vkladu 1. společníka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cs-CZ" dirty="0" smtClean="0"/>
                    </a:p>
                    <a:p>
                      <a:pPr algn="r"/>
                      <a:r>
                        <a:rPr lang="cs-CZ" dirty="0" smtClean="0"/>
                        <a:t>300 000,- Kč</a:t>
                      </a:r>
                      <a:endParaRPr lang="cs-CZ" dirty="0"/>
                    </a:p>
                    <a:p>
                      <a:pPr algn="r"/>
                      <a:r>
                        <a:rPr lang="cs-CZ" dirty="0" smtClean="0"/>
                        <a:t>                                     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Vklad 1. společníka splacen na účet.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Hodno</a:t>
                      </a:r>
                      <a:r>
                        <a:rPr lang="cs-CZ" b="1" baseline="0" dirty="0" smtClean="0"/>
                        <a:t>ta vkladu 2. společníka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cs-CZ" b="1" dirty="0" smtClean="0"/>
                    </a:p>
                    <a:p>
                      <a:pPr algn="r"/>
                      <a:r>
                        <a:rPr lang="cs-CZ" b="1" dirty="0" smtClean="0"/>
                        <a:t>200 000,- Kč</a:t>
                      </a:r>
                      <a:r>
                        <a:rPr lang="cs-CZ" dirty="0" smtClean="0"/>
                        <a:t>                                </a:t>
                      </a:r>
                      <a:endParaRPr lang="cs-CZ" dirty="0"/>
                    </a:p>
                    <a:p>
                      <a:pPr algn="r"/>
                      <a:r>
                        <a:rPr lang="cs-CZ" dirty="0" smtClean="0"/>
                        <a:t>                                     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Vklad 2. společníka splacen hodnotou</a:t>
                      </a:r>
                      <a:r>
                        <a:rPr lang="cs-CZ" b="1" baseline="0" dirty="0" smtClean="0"/>
                        <a:t> zboží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vloženého na sklad, a to z 50 %. 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79388" y="4292600"/>
          <a:ext cx="8784976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1224136"/>
                <a:gridCol w="3168352"/>
                <a:gridCol w="1224136"/>
              </a:tblGrid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Zahajovací rozvaha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221 Bankovní účty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300 000,-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411 Základní kapitál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500 000,-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132 Zboží na skladě a v prodejnách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100 000.-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353 Pohledávky</a:t>
                      </a:r>
                      <a:r>
                        <a:rPr lang="cs-CZ" sz="1400" baseline="0" dirty="0" smtClean="0"/>
                        <a:t> za upsaný základní  </a:t>
                      </a:r>
                    </a:p>
                    <a:p>
                      <a:r>
                        <a:rPr lang="cs-CZ" sz="1400" baseline="0" dirty="0" smtClean="0"/>
                        <a:t>        kapitál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100 000,-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Aktiva celkem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500 000,-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Pasiva celkem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500 000,-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Veselý obličej 5"/>
          <p:cNvSpPr/>
          <p:nvPr/>
        </p:nvSpPr>
        <p:spPr>
          <a:xfrm>
            <a:off x="8388350" y="188913"/>
            <a:ext cx="539750" cy="47625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534400" cy="1008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Otevření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účtů hlavní knihy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467995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79388" y="1773238"/>
          <a:ext cx="8785225" cy="37496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52728"/>
                <a:gridCol w="1152128"/>
                <a:gridCol w="1080120"/>
              </a:tblGrid>
              <a:tr h="34113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Text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MD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</a:t>
                      </a:r>
                      <a:endParaRPr lang="cs-CZ" sz="2400" dirty="0"/>
                    </a:p>
                  </a:txBody>
                  <a:tcPr/>
                </a:tc>
              </a:tr>
              <a:tr h="64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Celková</a:t>
                      </a:r>
                      <a:r>
                        <a:rPr lang="cs-CZ" sz="2400" baseline="0" dirty="0" smtClean="0"/>
                        <a:t> výše základního kapitálu po zapsáním do Obchodního rejstříku 500 000,- Kč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Úhrada vkladu 1. společníkem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300</a:t>
                      </a:r>
                      <a:r>
                        <a:rPr lang="cs-CZ" sz="2400" baseline="0" dirty="0" smtClean="0"/>
                        <a:t> 000,- Kč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Úhrada vkladu 2. společníkem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100</a:t>
                      </a:r>
                      <a:r>
                        <a:rPr lang="cs-CZ" sz="2400" baseline="0" dirty="0" smtClean="0"/>
                        <a:t> 000,- Kč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Pohledávka za nesplacený vklad 2. společníka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100 000,-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534400" cy="1008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Otevření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účtů hlavní knihy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467995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79388" y="1773238"/>
          <a:ext cx="8785225" cy="37496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52728"/>
                <a:gridCol w="1152128"/>
                <a:gridCol w="1080120"/>
              </a:tblGrid>
              <a:tr h="34113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Text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MD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</a:t>
                      </a:r>
                      <a:endParaRPr lang="cs-CZ" sz="2400" dirty="0"/>
                    </a:p>
                  </a:txBody>
                  <a:tcPr/>
                </a:tc>
              </a:tr>
              <a:tr h="64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Celková</a:t>
                      </a:r>
                      <a:r>
                        <a:rPr lang="cs-CZ" sz="2400" baseline="0" dirty="0" smtClean="0"/>
                        <a:t> výše základního kapitálu po zapsáním do Obchodního rejstříku 500 000,- Kč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701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411</a:t>
                      </a:r>
                      <a:endParaRPr lang="cs-CZ" sz="2400" dirty="0"/>
                    </a:p>
                  </a:txBody>
                  <a:tcPr/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Úhrada vkladu 1. společníkem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300</a:t>
                      </a:r>
                      <a:r>
                        <a:rPr lang="cs-CZ" sz="2400" baseline="0" dirty="0" smtClean="0"/>
                        <a:t> 000,- Kč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221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701</a:t>
                      </a:r>
                      <a:endParaRPr lang="cs-CZ" sz="2400" dirty="0"/>
                    </a:p>
                  </a:txBody>
                  <a:tcPr/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Úhrada vkladu 2. společníkem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100</a:t>
                      </a:r>
                      <a:r>
                        <a:rPr lang="cs-CZ" sz="2400" baseline="0" dirty="0" smtClean="0"/>
                        <a:t> 000,- Kč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132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701</a:t>
                      </a:r>
                      <a:endParaRPr lang="cs-CZ" sz="2400" dirty="0"/>
                    </a:p>
                  </a:txBody>
                  <a:tcPr/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Pohledávka za nesplacený vklad 2. společníka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100 000,-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353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701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eselý obličej 4"/>
          <p:cNvSpPr/>
          <p:nvPr/>
        </p:nvSpPr>
        <p:spPr>
          <a:xfrm>
            <a:off x="8388350" y="188913"/>
            <a:ext cx="539750" cy="5762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Kontrolní otázky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23850" y="2276475"/>
          <a:ext cx="850423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390"/>
                <a:gridCol w="20958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/>
                        <a:t>Účet 353 Pohledávky za upsaný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/>
                        <a:t>základní kapitál jsou </a:t>
                      </a:r>
                      <a:r>
                        <a:rPr lang="cs-CZ" sz="2400" b="0" i="1" dirty="0" smtClean="0"/>
                        <a:t>aktivum/pasivum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/>
                        <a:t>V případě jednoho společníka – zakladatele </a:t>
                      </a:r>
                      <a:r>
                        <a:rPr lang="cs-CZ" sz="2400" b="0" i="1" dirty="0" smtClean="0"/>
                        <a:t>může/nemůže</a:t>
                      </a:r>
                      <a:r>
                        <a:rPr lang="cs-CZ" sz="2400" b="0" i="0" dirty="0" smtClean="0"/>
                        <a:t> být v zahajovací rozvaze uveden účet 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/>
                        <a:t>Při otevírání účtů se položka základního kapitálu v hodnotě odpovídající zápisu do obchodního rejstříku účtuje </a:t>
                      </a:r>
                      <a:r>
                        <a:rPr lang="cs-CZ" sz="2400" b="0" i="1" dirty="0" smtClean="0"/>
                        <a:t>na stranu MD/D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Kontrolní otázky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6642" name="Group 18"/>
          <p:cNvGraphicFramePr>
            <a:graphicFrameLocks noGrp="1"/>
          </p:cNvGraphicFramePr>
          <p:nvPr>
            <p:ph sz="quarter" idx="1"/>
          </p:nvPr>
        </p:nvGraphicFramePr>
        <p:xfrm>
          <a:off x="323850" y="2276475"/>
          <a:ext cx="8504238" cy="3200400"/>
        </p:xfrm>
        <a:graphic>
          <a:graphicData uri="http://schemas.openxmlformats.org/drawingml/2006/table">
            <a:tbl>
              <a:tblPr/>
              <a:tblGrid>
                <a:gridCol w="6408738"/>
                <a:gridCol w="20955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Účet 353 Pohledávky za upsaný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základní kapitál jsou 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aktivum/pasivum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aktivum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V případě jednoho společníka – zakladatele 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může/nemůže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 být v zahajovací rozvaze uveden účet 353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nemůže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Při otevírání účtů se položka základního kapitálu v hodnotě odpovídající zápisu do obchodního rejstříku účtuje 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na stranu MD/D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5" name="Veselý obličej 4"/>
          <p:cNvSpPr/>
          <p:nvPr/>
        </p:nvSpPr>
        <p:spPr>
          <a:xfrm>
            <a:off x="8388350" y="188913"/>
            <a:ext cx="539750" cy="5762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mtClean="0">
                <a:solidFill>
                  <a:srgbClr val="7B9899"/>
                </a:solidFill>
                <a:latin typeface="Arial" charset="0"/>
              </a:rPr>
              <a:t>Zdroje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1) Štohl, P. Učebnice účetnictví pro střední školy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 a veřejnost. Znojmo : Nakladatelství Štohl Pavel Ing.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 – vzdělávací středisko. 2012. ISBN 978-80-87237-47-2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2) http://business.center.cz/business/pravo/zakony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3) http://portal.justice.cz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4) www.mfcr.cz/cps/rde/xchg/mfcr/xls/platna_legislativa_ucetni_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standardy_75927.html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5) Účtová osnova, České účetní standardy – postupy účtování pro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podnikatele : ANAG. 2012. ISBN 978-80-7263-729-4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6) Obchodní zákoník a předpisy související : ANAG. 2012. ISBN 978-80-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7263-720-1</a:t>
            </a:r>
          </a:p>
          <a:p>
            <a:pPr marL="381000" indent="-381000" eaLnBrk="1" hangingPunct="1"/>
            <a:endParaRPr lang="cs-CZ" smtClean="0">
              <a:latin typeface="Arial" charset="0"/>
            </a:endParaRPr>
          </a:p>
          <a:p>
            <a:pPr marL="381000" indent="-381000" eaLnBrk="1" hangingPunct="1"/>
            <a:endParaRPr lang="cs-CZ" smtClean="0">
              <a:latin typeface="Arial" charset="0"/>
              <a:hlinkClick r:id="rId2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mtClean="0"/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z="2400" smtClean="0">
              <a:latin typeface="Arial" charset="0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88" y="185738"/>
            <a:ext cx="8820150" cy="206375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5" name="TextovéPole 2"/>
          <p:cNvSpPr txBox="1">
            <a:spLocks noChangeArrowheads="1"/>
          </p:cNvSpPr>
          <p:nvPr/>
        </p:nvSpPr>
        <p:spPr bwMode="auto">
          <a:xfrm>
            <a:off x="446088" y="514350"/>
            <a:ext cx="8251825" cy="1189038"/>
          </a:xfrm>
          <a:prstGeom prst="rect">
            <a:avLst/>
          </a:prstGeom>
          <a:noFill/>
          <a:ln>
            <a:noFill/>
          </a:ln>
          <a:extLst/>
        </p:spPr>
        <p:txBody>
          <a:bodyPr lIns="80723" tIns="40361" rIns="80723" bIns="4036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3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Společnost s ručením </a:t>
            </a:r>
            <a:r>
              <a:rPr lang="cs-CZ" sz="36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omezeným – otevření účetnictví</a:t>
            </a:r>
            <a:endParaRPr lang="cs-CZ" sz="36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503238" y="4824388"/>
            <a:ext cx="42052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Jméno autora (vč. titulu):</a:t>
            </a:r>
          </a:p>
        </p:txBody>
      </p:sp>
      <p:sp>
        <p:nvSpPr>
          <p:cNvPr id="14341" name="TextovéPole 5"/>
          <p:cNvSpPr txBox="1">
            <a:spLocks noChangeArrowheads="1"/>
          </p:cNvSpPr>
          <p:nvPr/>
        </p:nvSpPr>
        <p:spPr bwMode="auto">
          <a:xfrm>
            <a:off x="514350" y="5272088"/>
            <a:ext cx="232886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Škola – adresa:</a:t>
            </a:r>
          </a:p>
        </p:txBody>
      </p:sp>
      <p:sp>
        <p:nvSpPr>
          <p:cNvPr id="14342" name="TextovéPole 6"/>
          <p:cNvSpPr txBox="1">
            <a:spLocks noChangeArrowheads="1"/>
          </p:cNvSpPr>
          <p:nvPr/>
        </p:nvSpPr>
        <p:spPr bwMode="auto">
          <a:xfrm>
            <a:off x="503238" y="3528243"/>
            <a:ext cx="13477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Ročník:</a:t>
            </a:r>
          </a:p>
        </p:txBody>
      </p:sp>
      <p:sp>
        <p:nvSpPr>
          <p:cNvPr id="14343" name="TextovéPole 7"/>
          <p:cNvSpPr txBox="1">
            <a:spLocks noChangeArrowheads="1"/>
          </p:cNvSpPr>
          <p:nvPr/>
        </p:nvSpPr>
        <p:spPr bwMode="auto">
          <a:xfrm>
            <a:off x="492125" y="2708920"/>
            <a:ext cx="2605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Předmět:</a:t>
            </a:r>
          </a:p>
        </p:txBody>
      </p:sp>
      <p:sp>
        <p:nvSpPr>
          <p:cNvPr id="14344" name="TextovéPole 8"/>
          <p:cNvSpPr txBox="1">
            <a:spLocks noChangeArrowheads="1"/>
          </p:cNvSpPr>
          <p:nvPr/>
        </p:nvSpPr>
        <p:spPr bwMode="auto">
          <a:xfrm>
            <a:off x="503238" y="3965575"/>
            <a:ext cx="22177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000" b="1">
                <a:solidFill>
                  <a:srgbClr val="FFFFFF"/>
                </a:solidFill>
              </a:rPr>
              <a:t>Anotace:</a:t>
            </a:r>
          </a:p>
        </p:txBody>
      </p:sp>
      <p:sp>
        <p:nvSpPr>
          <p:cNvPr id="14345" name="TextovéPole 9"/>
          <p:cNvSpPr txBox="1">
            <a:spLocks noChangeArrowheads="1"/>
          </p:cNvSpPr>
          <p:nvPr/>
        </p:nvSpPr>
        <p:spPr bwMode="auto">
          <a:xfrm>
            <a:off x="2850901" y="3528243"/>
            <a:ext cx="1784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4. ročník</a:t>
            </a:r>
          </a:p>
        </p:txBody>
      </p:sp>
      <p:sp>
        <p:nvSpPr>
          <p:cNvPr id="14346" name="TextovéPole 10"/>
          <p:cNvSpPr txBox="1">
            <a:spLocks noChangeArrowheads="1"/>
          </p:cNvSpPr>
          <p:nvPr/>
        </p:nvSpPr>
        <p:spPr bwMode="auto">
          <a:xfrm>
            <a:off x="2850901" y="2710507"/>
            <a:ext cx="20351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Účetnictví</a:t>
            </a:r>
          </a:p>
        </p:txBody>
      </p:sp>
      <p:sp>
        <p:nvSpPr>
          <p:cNvPr id="14347" name="TextovéPole 11"/>
          <p:cNvSpPr txBox="1">
            <a:spLocks noChangeArrowheads="1"/>
          </p:cNvSpPr>
          <p:nvPr/>
        </p:nvSpPr>
        <p:spPr bwMode="auto">
          <a:xfrm>
            <a:off x="3922713" y="4824388"/>
            <a:ext cx="40703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Ing. Hana Samcová</a:t>
            </a:r>
          </a:p>
        </p:txBody>
      </p:sp>
      <p:sp>
        <p:nvSpPr>
          <p:cNvPr id="14348" name="TextovéPole 12"/>
          <p:cNvSpPr txBox="1">
            <a:spLocks noChangeArrowheads="1"/>
          </p:cNvSpPr>
          <p:nvPr/>
        </p:nvSpPr>
        <p:spPr bwMode="auto">
          <a:xfrm>
            <a:off x="2693988" y="5272088"/>
            <a:ext cx="5005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pt-BR" sz="2100" b="1">
                <a:solidFill>
                  <a:srgbClr val="FFFF66"/>
                </a:solidFill>
                <a:cs typeface="Arial" charset="0"/>
              </a:rPr>
              <a:t>OA a VOŠE Tábor, Jiráskova 1615</a:t>
            </a:r>
            <a:endParaRPr 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3086" name="TextovéPole 8"/>
          <p:cNvSpPr txBox="1">
            <a:spLocks noChangeArrowheads="1"/>
          </p:cNvSpPr>
          <p:nvPr/>
        </p:nvSpPr>
        <p:spPr bwMode="auto">
          <a:xfrm>
            <a:off x="2850901" y="3965575"/>
            <a:ext cx="5897563" cy="697063"/>
          </a:xfrm>
          <a:prstGeom prst="rect">
            <a:avLst/>
          </a:prstGeom>
          <a:noFill/>
          <a:ln>
            <a:noFill/>
          </a:ln>
          <a:extLst/>
        </p:spPr>
        <p:txBody>
          <a:bodyPr lIns="80723" tIns="40361" rIns="80723" bIns="40361">
            <a:spAutoFit/>
          </a:bodyPr>
          <a:lstStyle/>
          <a:p>
            <a:r>
              <a:rPr lang="cs-CZ" sz="2000" dirty="0">
                <a:solidFill>
                  <a:srgbClr val="FFFF66"/>
                </a:solidFill>
                <a:cs typeface="Arial" charset="0"/>
              </a:rPr>
              <a:t>O</a:t>
            </a:r>
            <a:r>
              <a:rPr lang="cs-CZ" sz="2000" dirty="0" smtClean="0">
                <a:solidFill>
                  <a:srgbClr val="FFFF66"/>
                </a:solidFill>
                <a:cs typeface="Arial" charset="0"/>
              </a:rPr>
              <a:t>tevření </a:t>
            </a:r>
            <a:r>
              <a:rPr lang="cs-CZ" sz="2000" dirty="0">
                <a:solidFill>
                  <a:srgbClr val="FFFF66"/>
                </a:solidFill>
                <a:cs typeface="Arial" charset="0"/>
              </a:rPr>
              <a:t>účtů vysvětleno na příkladech a ověřeno </a:t>
            </a:r>
          </a:p>
          <a:p>
            <a:r>
              <a:rPr lang="cs-CZ" sz="2000" dirty="0">
                <a:solidFill>
                  <a:srgbClr val="FFFF66"/>
                </a:solidFill>
                <a:cs typeface="Arial" charset="0"/>
              </a:rPr>
              <a:t>v tabulce předkontací a kontrolními otázkami</a:t>
            </a:r>
          </a:p>
        </p:txBody>
      </p:sp>
      <p:sp>
        <p:nvSpPr>
          <p:cNvPr id="15" name="TextovéPole 7"/>
          <p:cNvSpPr txBox="1">
            <a:spLocks noChangeArrowheads="1"/>
          </p:cNvSpPr>
          <p:nvPr/>
        </p:nvSpPr>
        <p:spPr bwMode="auto">
          <a:xfrm>
            <a:off x="483047" y="3112145"/>
            <a:ext cx="2605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100" b="1" dirty="0" smtClean="0">
                <a:solidFill>
                  <a:srgbClr val="FFFFFF"/>
                </a:solidFill>
                <a:cs typeface="Arial" charset="0"/>
              </a:rPr>
              <a:t>Tematická oblast:</a:t>
            </a:r>
            <a:endParaRPr lang="cs-CZ" sz="21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TextovéPole 10"/>
          <p:cNvSpPr txBox="1">
            <a:spLocks noChangeArrowheads="1"/>
          </p:cNvSpPr>
          <p:nvPr/>
        </p:nvSpPr>
        <p:spPr bwMode="auto">
          <a:xfrm>
            <a:off x="2843213" y="3113732"/>
            <a:ext cx="5897563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000" b="1" dirty="0" smtClean="0">
                <a:solidFill>
                  <a:srgbClr val="FFFF66"/>
                </a:solidFill>
                <a:cs typeface="Arial" charset="0"/>
              </a:rPr>
              <a:t>Právní formy podnikání – odlišnosti v účtování</a:t>
            </a:r>
            <a:endParaRPr lang="cs-CZ" sz="2000" b="1" dirty="0">
              <a:solidFill>
                <a:srgbClr val="FFFF6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825" y="2060575"/>
            <a:ext cx="8713788" cy="45370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936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 smtClean="0"/>
              <a:t>S pomocí účtové osnovy doplňte v tabulce číslo, název a charakter účtu</a:t>
            </a:r>
            <a:endParaRPr lang="cs-CZ" sz="28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1557338"/>
          <a:ext cx="8784975" cy="4941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886"/>
                <a:gridCol w="5323314"/>
                <a:gridCol w="1786775"/>
              </a:tblGrid>
              <a:tr h="4491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Charakter</a:t>
                      </a:r>
                      <a:endParaRPr lang="cs-CZ" dirty="0"/>
                    </a:p>
                  </a:txBody>
                  <a:tcPr/>
                </a:tc>
              </a:tr>
              <a:tr h="4491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353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Pohledávky za upsaný základní kapitál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Aktivum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91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49197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</a:t>
                      </a:r>
                      <a:r>
                        <a:rPr lang="cs-CZ" baseline="0" dirty="0" smtClean="0"/>
                        <a:t> základního kapitálu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491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49197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Bankovní účty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491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49197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Zboží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491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49197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Stavby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491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031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825" y="2060575"/>
            <a:ext cx="8713788" cy="45370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16386" name="Nadpis 1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935038"/>
          </a:xfrm>
        </p:spPr>
        <p:txBody>
          <a:bodyPr/>
          <a:lstStyle/>
          <a:p>
            <a:pPr eaLnBrk="1" hangingPunct="1"/>
            <a:r>
              <a:rPr lang="cs-CZ" sz="2800" b="1" smtClean="0"/>
              <a:t>Číslo, název a charakter účtu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1557338"/>
          <a:ext cx="8784975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886"/>
                <a:gridCol w="5323314"/>
                <a:gridCol w="1786775"/>
              </a:tblGrid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Charakter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Pohledávky za upsaný základní kapitál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Aktivum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kapitál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Pasivum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</a:t>
                      </a:r>
                      <a:r>
                        <a:rPr lang="cs-CZ" baseline="0" dirty="0" smtClean="0"/>
                        <a:t> základního kapitálu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Pasivum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Pokladna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Aktivum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Bankovní účty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Aktivum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Materiál</a:t>
                      </a:r>
                      <a:r>
                        <a:rPr lang="cs-CZ" baseline="0" dirty="0" smtClean="0"/>
                        <a:t> na skladě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Aktivum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Zboží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Aktivum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Samostatné movité věci a soubory movitých věcí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Aktivum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Stavby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Aktivum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031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Pozemky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Aktivum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eselý obličej 4"/>
          <p:cNvSpPr/>
          <p:nvPr/>
        </p:nvSpPr>
        <p:spPr>
          <a:xfrm>
            <a:off x="8388350" y="188913"/>
            <a:ext cx="539750" cy="47625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8534400" cy="576262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rgbClr val="7B9899"/>
                </a:solidFill>
              </a:rPr>
              <a:t>Vklady společníků a základní kapitál – </a:t>
            </a:r>
            <a:br>
              <a:rPr lang="cs-CZ" sz="2800" b="1" smtClean="0">
                <a:solidFill>
                  <a:srgbClr val="7B9899"/>
                </a:solidFill>
              </a:rPr>
            </a:br>
            <a:r>
              <a:rPr lang="cs-CZ" sz="2800" b="1" smtClean="0">
                <a:solidFill>
                  <a:srgbClr val="7B9899"/>
                </a:solidFill>
              </a:rPr>
              <a:t>jediný společník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3276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Jako </a:t>
            </a:r>
            <a:r>
              <a:rPr lang="cs-CZ" sz="2400" i="1" smtClean="0"/>
              <a:t>jediný zakladatel </a:t>
            </a:r>
            <a:r>
              <a:rPr lang="cs-CZ" sz="2400" smtClean="0"/>
              <a:t>musí před zápisem do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obchodního rejstříku </a:t>
            </a:r>
            <a:r>
              <a:rPr lang="cs-CZ" sz="2400" i="1" smtClean="0"/>
              <a:t>splatit celý vklad</a:t>
            </a:r>
            <a:r>
              <a:rPr lang="cs-CZ" sz="2400" smtClean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71600" y="2924944"/>
          <a:ext cx="6768752" cy="9144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968552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Hodnota</a:t>
                      </a:r>
                      <a:r>
                        <a:rPr lang="cs-CZ" sz="2000" b="1" baseline="0" dirty="0" smtClean="0"/>
                        <a:t> vkladu  společníka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300 000,- Kč</a:t>
                      </a:r>
                      <a:endParaRPr lang="cs-CZ" dirty="0"/>
                    </a:p>
                    <a:p>
                      <a:r>
                        <a:rPr lang="cs-CZ" dirty="0" smtClean="0"/>
                        <a:t>                                     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Vklad splacen na účet firmy.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79388" y="4365625"/>
          <a:ext cx="878497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1224136"/>
                <a:gridCol w="3168352"/>
                <a:gridCol w="1224136"/>
              </a:tblGrid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Sestavte: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Zahajovací rozvaha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Aktiva celkem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Pasiva celkem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8534400" cy="576262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rgbClr val="7B9899"/>
                </a:solidFill>
              </a:rPr>
              <a:t>Vklady společníků a základní kapitál – </a:t>
            </a:r>
            <a:br>
              <a:rPr lang="cs-CZ" sz="2800" b="1" smtClean="0">
                <a:solidFill>
                  <a:srgbClr val="7B9899"/>
                </a:solidFill>
              </a:rPr>
            </a:br>
            <a:r>
              <a:rPr lang="cs-CZ" sz="2800" b="1" smtClean="0">
                <a:solidFill>
                  <a:srgbClr val="7B9899"/>
                </a:solidFill>
              </a:rPr>
              <a:t>jediný společník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3276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Jako </a:t>
            </a:r>
            <a:r>
              <a:rPr lang="cs-CZ" sz="2400" i="1" smtClean="0"/>
              <a:t>jediný zakladatel </a:t>
            </a:r>
            <a:r>
              <a:rPr lang="cs-CZ" sz="2400" smtClean="0"/>
              <a:t>musí před zápisem do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obchodního rejstříku </a:t>
            </a:r>
            <a:r>
              <a:rPr lang="cs-CZ" sz="2400" i="1" smtClean="0"/>
              <a:t>splatit celý vklad</a:t>
            </a:r>
            <a:r>
              <a:rPr lang="cs-CZ" sz="2400" smtClean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71600" y="2924944"/>
          <a:ext cx="6768752" cy="9144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968552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Hodnota</a:t>
                      </a:r>
                      <a:r>
                        <a:rPr lang="cs-CZ" sz="2000" b="1" baseline="0" dirty="0" smtClean="0"/>
                        <a:t> vkladu  společníka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300 000,- Kč</a:t>
                      </a:r>
                      <a:endParaRPr lang="cs-CZ" dirty="0"/>
                    </a:p>
                    <a:p>
                      <a:r>
                        <a:rPr lang="cs-CZ" dirty="0" smtClean="0"/>
                        <a:t>                                     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Vklad splacen na účet firmy.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79388" y="4365625"/>
          <a:ext cx="878497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1224136"/>
                <a:gridCol w="3168352"/>
                <a:gridCol w="1224136"/>
              </a:tblGrid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Sestavte: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Zahajovací rozvaha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221 Bankovní účty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300 000,-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411 Základní kapitál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300 000,-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Aktiva celkem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300 000,-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Pasiva celkem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300 000,-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Veselý obličej 5"/>
          <p:cNvSpPr/>
          <p:nvPr/>
        </p:nvSpPr>
        <p:spPr>
          <a:xfrm>
            <a:off x="8388350" y="188913"/>
            <a:ext cx="539750" cy="576262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534400" cy="1008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Otevření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účtů hlavní knihy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467995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79388" y="2349500"/>
          <a:ext cx="8784976" cy="2103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52728"/>
                <a:gridCol w="1152128"/>
                <a:gridCol w="1080120"/>
              </a:tblGrid>
              <a:tr h="34113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Text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MD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</a:t>
                      </a:r>
                      <a:endParaRPr lang="cs-CZ" sz="2400" dirty="0"/>
                    </a:p>
                  </a:txBody>
                  <a:tcPr/>
                </a:tc>
              </a:tr>
              <a:tr h="64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Celková</a:t>
                      </a:r>
                      <a:r>
                        <a:rPr lang="cs-CZ" sz="2400" baseline="0" dirty="0" smtClean="0"/>
                        <a:t> výše základního kapitálu po zapsáním do Obchodního rejstříku 300 000,- Kč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Úhrada vkladu společníkem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300</a:t>
                      </a:r>
                      <a:r>
                        <a:rPr lang="cs-CZ" sz="2400" baseline="0" dirty="0" smtClean="0"/>
                        <a:t> 000,- Kč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534400" cy="1008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Otevření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účtů hlavní knihy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467995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79388" y="2349500"/>
          <a:ext cx="8784976" cy="2103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52728"/>
                <a:gridCol w="1152128"/>
                <a:gridCol w="1080120"/>
              </a:tblGrid>
              <a:tr h="34113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Text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MD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</a:t>
                      </a:r>
                      <a:endParaRPr lang="cs-CZ" sz="2400" dirty="0"/>
                    </a:p>
                  </a:txBody>
                  <a:tcPr/>
                </a:tc>
              </a:tr>
              <a:tr h="64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Celková</a:t>
                      </a:r>
                      <a:r>
                        <a:rPr lang="cs-CZ" sz="2400" baseline="0" dirty="0" smtClean="0"/>
                        <a:t> výše základního kapitálu po zapsáním do Obchodního rejstříku 300 000,- Kč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701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411</a:t>
                      </a:r>
                      <a:endParaRPr lang="cs-CZ" sz="2400" dirty="0"/>
                    </a:p>
                  </a:txBody>
                  <a:tcPr/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Úhrada vkladu společníkem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300</a:t>
                      </a:r>
                      <a:r>
                        <a:rPr lang="cs-CZ" sz="2400" baseline="0" dirty="0" smtClean="0"/>
                        <a:t> 000,- Kč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221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/>
                        <a:t>701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eselý obličej 4"/>
          <p:cNvSpPr/>
          <p:nvPr/>
        </p:nvSpPr>
        <p:spPr>
          <a:xfrm>
            <a:off x="8388350" y="188913"/>
            <a:ext cx="539750" cy="5762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34400" cy="936625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rgbClr val="7B9899"/>
                </a:solidFill>
              </a:rPr>
              <a:t>Vklady společníků a základní kapitál – </a:t>
            </a:r>
            <a:br>
              <a:rPr lang="cs-CZ" sz="2800" b="1" smtClean="0">
                <a:solidFill>
                  <a:srgbClr val="7B9899"/>
                </a:solidFill>
              </a:rPr>
            </a:br>
            <a:r>
              <a:rPr lang="cs-CZ" sz="2800" b="1" smtClean="0">
                <a:solidFill>
                  <a:srgbClr val="7B9899"/>
                </a:solidFill>
              </a:rPr>
              <a:t>více společníků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3276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43608" y="1628800"/>
          <a:ext cx="7272808" cy="19253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5400600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Hodnota</a:t>
                      </a:r>
                      <a:r>
                        <a:rPr lang="cs-CZ" b="1" baseline="0" dirty="0" smtClean="0"/>
                        <a:t> vkladu 1. společníka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cs-CZ" dirty="0" smtClean="0"/>
                    </a:p>
                    <a:p>
                      <a:pPr algn="r"/>
                      <a:r>
                        <a:rPr lang="cs-CZ" dirty="0" smtClean="0"/>
                        <a:t>300 000,- Kč</a:t>
                      </a:r>
                      <a:endParaRPr lang="cs-CZ" dirty="0"/>
                    </a:p>
                    <a:p>
                      <a:pPr algn="r"/>
                      <a:r>
                        <a:rPr lang="cs-CZ" dirty="0" smtClean="0"/>
                        <a:t>                                     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Vklad 1. společníka splacen na účet.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Hodno</a:t>
                      </a:r>
                      <a:r>
                        <a:rPr lang="cs-CZ" b="1" baseline="0" dirty="0" smtClean="0"/>
                        <a:t>ta vkladu 2. společníka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cs-CZ" b="1" dirty="0" smtClean="0"/>
                    </a:p>
                    <a:p>
                      <a:pPr algn="r"/>
                      <a:r>
                        <a:rPr lang="cs-CZ" b="1" dirty="0" smtClean="0"/>
                        <a:t>200 000,- Kč</a:t>
                      </a:r>
                      <a:r>
                        <a:rPr lang="cs-CZ" dirty="0" smtClean="0"/>
                        <a:t>                                </a:t>
                      </a:r>
                      <a:endParaRPr lang="cs-CZ" dirty="0"/>
                    </a:p>
                    <a:p>
                      <a:pPr algn="r"/>
                      <a:r>
                        <a:rPr lang="cs-CZ" dirty="0" smtClean="0"/>
                        <a:t>                                     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Vklad 2. společníka splacen hodnotou</a:t>
                      </a:r>
                      <a:r>
                        <a:rPr lang="cs-CZ" b="1" baseline="0" dirty="0" smtClean="0"/>
                        <a:t> zboží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vloženého na sklad, a to z 50 %. 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79388" y="4292600"/>
          <a:ext cx="8784976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1224136"/>
                <a:gridCol w="3168352"/>
                <a:gridCol w="1224136"/>
              </a:tblGrid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Zahajovací rozvaha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Aktiva celkem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Pasiva celkem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656</TotalTime>
  <Words>774</Words>
  <Application>Microsoft Office PowerPoint</Application>
  <PresentationFormat>Předvádění na obrazovce (4:3)</PresentationFormat>
  <Paragraphs>259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Administrativní</vt:lpstr>
      <vt:lpstr>Prezentace aplikace PowerPoint</vt:lpstr>
      <vt:lpstr>Prezentace aplikace PowerPoint</vt:lpstr>
      <vt:lpstr>S pomocí účtové osnovy doplňte v tabulce číslo, název a charakter účtu</vt:lpstr>
      <vt:lpstr>Číslo, název a charakter účtu</vt:lpstr>
      <vt:lpstr>Vklady společníků a základní kapitál –  jediný společník</vt:lpstr>
      <vt:lpstr>Vklady společníků a základní kapitál –  jediný společník</vt:lpstr>
      <vt:lpstr>   Otevření účtů hlavní knihy </vt:lpstr>
      <vt:lpstr>   Otevření účtů hlavní knihy </vt:lpstr>
      <vt:lpstr>Vklady společníků a základní kapitál –  více společníků</vt:lpstr>
      <vt:lpstr>Vklady společníků a základní kapitál –  více společníků</vt:lpstr>
      <vt:lpstr>   Otevření účtů hlavní knihy </vt:lpstr>
      <vt:lpstr>   Otevření účtů hlavní knihy </vt:lpstr>
      <vt:lpstr>Kontrolní otázky</vt:lpstr>
      <vt:lpstr>Kontrolní otázky</vt:lpstr>
      <vt:lpstr>Zdroje</vt:lpstr>
    </vt:vector>
  </TitlesOfParts>
  <Company>OA Tábor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Společnost s ručením omezeným</dc:title>
  <dc:creator>OA</dc:creator>
  <cp:lastModifiedBy>admin</cp:lastModifiedBy>
  <cp:revision>36</cp:revision>
  <dcterms:created xsi:type="dcterms:W3CDTF">2013-01-06T16:28:41Z</dcterms:created>
  <dcterms:modified xsi:type="dcterms:W3CDTF">2013-02-19T09:03:43Z</dcterms:modified>
</cp:coreProperties>
</file>