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57" r:id="rId4"/>
    <p:sldId id="259" r:id="rId5"/>
    <p:sldId id="258" r:id="rId6"/>
    <p:sldId id="260" r:id="rId7"/>
    <p:sldId id="261" r:id="rId8"/>
    <p:sldId id="262" r:id="rId9"/>
    <p:sldId id="266" r:id="rId10"/>
    <p:sldId id="272" r:id="rId11"/>
    <p:sldId id="27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BA76-00F8-4EDE-AF5D-99C9E169C02F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091D00-3B5F-4422-A2AB-9128C09012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FCB0-29FE-46AB-8797-3C34B836FBC3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2F68C-89A0-456B-93A8-9441B9AAA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55A5-7AB6-4088-9FE8-2031E6FE19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31EE-1EEF-4612-9D92-3723E50C46DA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561F-8912-4887-BCAE-2418F7C08940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EE18-9219-4C29-BCFA-9CFEC653E9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6229-7C95-467E-9F4E-F37E4AA4AE21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16D481D-B2EC-417E-B380-7771C1AFF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2FF0E-1C30-43F9-95E2-1F6149C09746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E55A-9ECD-4E1F-BDB2-B58792050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4D42-60F4-4859-9D54-C8FFA0492E1A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1C642AD-4C11-4AC2-892F-01995CD105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0AD8B-B475-4DC9-9109-706EA2AD29EB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CA62-5921-40AF-A20F-512BC366D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7EEE-90A0-4DC4-81D8-E619A3088744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4048C9-12AB-47CE-B2B4-B3F95E8BFF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EAAFD3-3672-4CB3-BF11-6813B319E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A24E-0D01-45CC-BE4F-05323DD01FE5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1983-D809-45A7-B1F2-A815E7B2C9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587F-A3A4-474D-8518-152750CB6DB6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87C7ED6-3B55-418A-8074-6960B597AD23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124026-77D0-4DDC-A04A-B89894575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portal.justice.cz/Justice2/Uvod/uvo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business.center.cz/business/pravo/zakony/obchza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business.center.cz/business/pravo/zakon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pPr algn="ctr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709" y="4398963"/>
            <a:ext cx="12573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359" y="4854575"/>
            <a:ext cx="116681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</a:t>
            </a:r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323" y="3925888"/>
            <a:ext cx="4175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13324" name="TextovéPole 12"/>
          <p:cNvSpPr txBox="1">
            <a:spLocks noChangeArrowheads="1"/>
          </p:cNvSpPr>
          <p:nvPr/>
        </p:nvSpPr>
        <p:spPr bwMode="auto">
          <a:xfrm>
            <a:off x="7840959" y="4398963"/>
            <a:ext cx="503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1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325613" y="4398963"/>
            <a:ext cx="455064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smtClean="0">
                <a:solidFill>
                  <a:srgbClr val="FFFF66"/>
                </a:solidFill>
                <a:cs typeface="Arial" charset="0"/>
              </a:rPr>
              <a:t>VY_32_INOVACE_UCE_SA_1_03</a:t>
            </a:r>
            <a:endParaRPr lang="cs-CZ" sz="2100" b="1" dirty="0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3326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18. 10. 2012</a:t>
            </a:r>
          </a:p>
        </p:txBody>
      </p:sp>
      <p:sp>
        <p:nvSpPr>
          <p:cNvPr id="13327" name="TextovéPole 15"/>
          <p:cNvSpPr txBox="1">
            <a:spLocks noChangeArrowheads="1"/>
          </p:cNvSpPr>
          <p:nvPr/>
        </p:nvSpPr>
        <p:spPr bwMode="auto">
          <a:xfrm>
            <a:off x="7834610" y="4854575"/>
            <a:ext cx="62582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4.B</a:t>
            </a:r>
          </a:p>
        </p:txBody>
      </p:sp>
      <p:sp>
        <p:nvSpPr>
          <p:cNvPr id="13328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10. 10. 2012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Kontrolní otázky - odpovědi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2548" name="Group 20"/>
          <p:cNvGraphicFramePr>
            <a:graphicFrameLocks noGrp="1"/>
          </p:cNvGraphicFramePr>
          <p:nvPr>
            <p:ph sz="quarter" idx="4294967295"/>
          </p:nvPr>
        </p:nvGraphicFramePr>
        <p:xfrm>
          <a:off x="323850" y="2636838"/>
          <a:ext cx="8504238" cy="2499360"/>
        </p:xfrm>
        <a:graphic>
          <a:graphicData uri="http://schemas.openxmlformats.org/drawingml/2006/table">
            <a:tbl>
              <a:tblPr/>
              <a:tblGrid>
                <a:gridCol w="4270375"/>
                <a:gridCol w="4233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Povinná minimální výše základního kapitálu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200 000,-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Minimální počet společníků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Dokument při založení v případě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 společníka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sepsání zakladatelské listiny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Podmínky vzniku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splaceno min.  30 %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hodnoty peněžitých vkladů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rgbClr val="7B9899"/>
                </a:solidFill>
                <a:latin typeface="Arial" charset="0"/>
              </a:rPr>
              <a:t>Zdroje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1) Štohl, P. Učebnice účetnictví pro střední školy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a veřejnost. Znojmo : Nakladatelství Štohl Pavel Ing.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– vzdělávací středisko. 2012. ISBN 978-80-87237-47-2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2) http://business.center.cz/business/pravo/zakony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3) http://portal.justice.cz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4) www.mfcr.cz/cps/rde/xchg/mfcr/xls/platna_legislativa_ucetni_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standardy_75927.html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5) Účtová osnova, České účetní standardy – postupy účtování pro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podnikatele : ANAG. 2012. ISBN 978-80-7263-729-4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6) Obchodní zákoník a předpisy související : ANAG. 2012. ISBN 978-80-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7263-720-1</a:t>
            </a:r>
          </a:p>
          <a:p>
            <a:pPr marL="381000" indent="-381000" eaLnBrk="1" hangingPunct="1"/>
            <a:endParaRPr lang="cs-CZ" smtClean="0">
              <a:latin typeface="Arial" charset="0"/>
            </a:endParaRPr>
          </a:p>
          <a:p>
            <a:pPr marL="381000" indent="-381000" eaLnBrk="1" hangingPunct="1"/>
            <a:endParaRPr lang="cs-CZ" smtClean="0">
              <a:latin typeface="Arial" charset="0"/>
              <a:hlinkClick r:id="rId2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/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40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189038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3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Společnost s ručením </a:t>
            </a:r>
            <a:r>
              <a:rPr lang="cs-CZ" sz="36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omezeným - charakteristika</a:t>
            </a:r>
            <a:endParaRPr lang="cs-CZ" sz="36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3238" y="4824388"/>
            <a:ext cx="42052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503238" y="3528243"/>
            <a:ext cx="13477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492125" y="2708920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000" b="1">
                <a:solidFill>
                  <a:srgbClr val="FFFFFF"/>
                </a:solidFill>
              </a:rPr>
              <a:t>Anotace</a:t>
            </a:r>
            <a:r>
              <a:rPr lang="cs-CZ" b="1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850901" y="3528243"/>
            <a:ext cx="1784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4. ročník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2850901" y="2710507"/>
            <a:ext cx="20351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Účetnictví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3922713" y="4824388"/>
            <a:ext cx="40703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Ing. Hana Samcová</a:t>
            </a:r>
          </a:p>
        </p:txBody>
      </p:sp>
      <p:sp>
        <p:nvSpPr>
          <p:cNvPr id="14348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3086" name="TextovéPole 8"/>
          <p:cNvSpPr txBox="1">
            <a:spLocks noChangeArrowheads="1"/>
          </p:cNvSpPr>
          <p:nvPr/>
        </p:nvSpPr>
        <p:spPr bwMode="auto">
          <a:xfrm>
            <a:off x="2850901" y="3965575"/>
            <a:ext cx="5897563" cy="635508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/>
          <a:p>
            <a:r>
              <a:rPr lang="cs-CZ" dirty="0" smtClean="0">
                <a:solidFill>
                  <a:srgbClr val="FFFF66"/>
                </a:solidFill>
              </a:rPr>
              <a:t>Výklad </a:t>
            </a:r>
            <a:r>
              <a:rPr lang="cs-CZ" dirty="0">
                <a:solidFill>
                  <a:srgbClr val="FFFF66"/>
                </a:solidFill>
              </a:rPr>
              <a:t>základního kapitálu s. r. o. a postavení společníků </a:t>
            </a:r>
            <a:r>
              <a:rPr lang="cs-CZ" dirty="0" smtClean="0">
                <a:solidFill>
                  <a:srgbClr val="FFFF66"/>
                </a:solidFill>
              </a:rPr>
              <a:t>ověřen </a:t>
            </a:r>
            <a:r>
              <a:rPr lang="cs-CZ" dirty="0">
                <a:solidFill>
                  <a:srgbClr val="FFFF66"/>
                </a:solidFill>
              </a:rPr>
              <a:t>kontrolními otázkami</a:t>
            </a:r>
          </a:p>
        </p:txBody>
      </p:sp>
      <p:sp>
        <p:nvSpPr>
          <p:cNvPr id="15" name="TextovéPole 7"/>
          <p:cNvSpPr txBox="1">
            <a:spLocks noChangeArrowheads="1"/>
          </p:cNvSpPr>
          <p:nvPr/>
        </p:nvSpPr>
        <p:spPr bwMode="auto">
          <a:xfrm>
            <a:off x="483372" y="3121980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100" b="1" dirty="0" smtClean="0">
                <a:solidFill>
                  <a:srgbClr val="FFFFFF"/>
                </a:solidFill>
                <a:cs typeface="Arial" charset="0"/>
              </a:rPr>
              <a:t>Tematická oblast: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ovéPole 10"/>
          <p:cNvSpPr txBox="1">
            <a:spLocks noChangeArrowheads="1"/>
          </p:cNvSpPr>
          <p:nvPr/>
        </p:nvSpPr>
        <p:spPr bwMode="auto">
          <a:xfrm>
            <a:off x="2843538" y="3123567"/>
            <a:ext cx="5897563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solidFill>
                  <a:srgbClr val="FFFF66"/>
                </a:solidFill>
                <a:cs typeface="Arial" charset="0"/>
              </a:rPr>
              <a:t>Právní formy podnikání – odlišnosti v účtování</a:t>
            </a:r>
            <a:endParaRPr lang="cs-CZ" sz="2000" b="1" dirty="0">
              <a:solidFill>
                <a:srgbClr val="FFFF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525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7B9899"/>
                </a:solidFill>
              </a:rPr>
              <a:t>1) </a:t>
            </a:r>
            <a:r>
              <a:rPr lang="cs-CZ" b="1" smtClean="0">
                <a:solidFill>
                  <a:srgbClr val="C00000"/>
                </a:solidFill>
              </a:rPr>
              <a:t>Základní kapitál</a:t>
            </a:r>
            <a:r>
              <a:rPr lang="cs-CZ" b="1" smtClean="0">
                <a:solidFill>
                  <a:srgbClr val="7B9899"/>
                </a:solidFill>
              </a:rPr>
              <a:t/>
            </a:r>
            <a:br>
              <a:rPr lang="cs-CZ" b="1" smtClean="0">
                <a:solidFill>
                  <a:srgbClr val="7B9899"/>
                </a:solidFill>
              </a:rPr>
            </a:br>
            <a:endParaRPr lang="cs-CZ" b="1" smtClean="0">
              <a:solidFill>
                <a:srgbClr val="7B9899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916113"/>
            <a:ext cx="80645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cs-CZ" b="1" smtClean="0"/>
              <a:t>S. r. o. = obchodní kapitálová </a:t>
            </a:r>
            <a:r>
              <a:rPr lang="cs-CZ" smtClean="0"/>
              <a:t>společnost</a:t>
            </a:r>
          </a:p>
          <a:p>
            <a:pPr algn="ctr"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Povinná </a:t>
            </a:r>
            <a:r>
              <a:rPr lang="cs-CZ" sz="2400" b="1" i="1" smtClean="0"/>
              <a:t>minimální výše </a:t>
            </a:r>
            <a:r>
              <a:rPr lang="cs-CZ" sz="2400" smtClean="0"/>
              <a:t>základního kapitálu   </a:t>
            </a:r>
            <a:r>
              <a:rPr lang="cs-CZ" sz="1800" smtClean="0">
                <a:solidFill>
                  <a:srgbClr val="FF0000"/>
                </a:solidFill>
              </a:rPr>
              <a:t>ObchZ § 108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hlinkClick r:id="rId2"/>
              </a:rPr>
              <a:t>mailto:http://business.center.cz/business/pravo/zakony/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hlinkClick r:id="rId2"/>
              </a:rPr>
              <a:t>obchzak/</a:t>
            </a:r>
            <a:endParaRPr lang="cs-CZ" sz="2400" smtClean="0"/>
          </a:p>
          <a:p>
            <a:pPr eaLnBrk="1" hangingPunct="1">
              <a:buFont typeface="Wingdings 2" pitchFamily="18" charset="2"/>
              <a:buNone/>
            </a:pPr>
            <a:endParaRPr lang="cs-CZ" sz="2400" smtClean="0"/>
          </a:p>
          <a:p>
            <a:pPr eaLnBrk="1" hangingPunct="1">
              <a:buFont typeface="Wingdings 2" pitchFamily="18" charset="2"/>
              <a:buNone/>
            </a:pPr>
            <a:endParaRPr lang="cs-CZ" sz="2400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Základní kapitál je tvořen </a:t>
            </a:r>
            <a:r>
              <a:rPr lang="cs-CZ" sz="2400" b="1" i="1" smtClean="0"/>
              <a:t>vklady</a:t>
            </a:r>
            <a:r>
              <a:rPr lang="cs-CZ" sz="2400" smtClean="0"/>
              <a:t> společníků, které </a:t>
            </a:r>
            <a:endParaRPr lang="cs-CZ" sz="24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nejsou podloženy cennými papíry. 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6013" y="4365625"/>
          <a:ext cx="6096000" cy="58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81784"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008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1) </a:t>
            </a:r>
            <a:r>
              <a:rPr lang="cs-CZ" b="1" dirty="0" smtClean="0">
                <a:solidFill>
                  <a:srgbClr val="C00000"/>
                </a:solidFill>
              </a:rPr>
              <a:t>Základní kapitál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cs-CZ" b="1" smtClean="0"/>
              <a:t>Obchodní kapitálová </a:t>
            </a:r>
            <a:r>
              <a:rPr lang="cs-CZ" smtClean="0"/>
              <a:t>společnost</a:t>
            </a:r>
          </a:p>
          <a:p>
            <a:pPr algn="ctr"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Povinná </a:t>
            </a:r>
            <a:r>
              <a:rPr lang="cs-CZ" sz="2400" b="1" i="1" smtClean="0"/>
              <a:t>minimální výše </a:t>
            </a:r>
            <a:r>
              <a:rPr lang="cs-CZ" sz="2400" smtClean="0"/>
              <a:t>základního kapitálu    </a:t>
            </a:r>
            <a:r>
              <a:rPr lang="cs-CZ" sz="1800" smtClean="0">
                <a:solidFill>
                  <a:srgbClr val="FF0000"/>
                </a:solidFill>
              </a:rPr>
              <a:t>ObchZ § 108</a:t>
            </a:r>
          </a:p>
          <a:p>
            <a:pPr eaLnBrk="1" hangingPunct="1">
              <a:buFont typeface="Wingdings 2" pitchFamily="18" charset="2"/>
              <a:buNone/>
            </a:pPr>
            <a:endParaRPr lang="cs-CZ" sz="2400" smtClean="0"/>
          </a:p>
          <a:p>
            <a:pPr eaLnBrk="1" hangingPunct="1">
              <a:buFont typeface="Wingdings 2" pitchFamily="18" charset="2"/>
              <a:buNone/>
            </a:pPr>
            <a:endParaRPr lang="cs-CZ" sz="2400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Základní kapitál je tvořen vklady společníků, které nejsou </a:t>
            </a:r>
            <a:endParaRPr lang="cs-CZ" sz="24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podloženy cennými papíry. 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3429000"/>
          <a:ext cx="6096000" cy="58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81784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200 000,- Kč</a:t>
                      </a:r>
                      <a:endParaRPr lang="cs-CZ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16913" y="5732463"/>
            <a:ext cx="539750" cy="477837"/>
          </a:xfrm>
          <a:prstGeom prst="smileyF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34400" cy="7191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2) </a:t>
            </a:r>
            <a:r>
              <a:rPr lang="cs-CZ" b="1" dirty="0" smtClean="0">
                <a:solidFill>
                  <a:srgbClr val="C00000"/>
                </a:solidFill>
              </a:rPr>
              <a:t>Společníci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cs-CZ" b="1" i="1" smtClean="0"/>
              <a:t>Fyzické i právnické </a:t>
            </a:r>
            <a:r>
              <a:rPr lang="cs-CZ" smtClean="0"/>
              <a:t>osoby   </a:t>
            </a:r>
            <a:r>
              <a:rPr lang="cs-CZ" sz="1800" smtClean="0">
                <a:solidFill>
                  <a:srgbClr val="FF0000"/>
                </a:solidFill>
              </a:rPr>
              <a:t>ObchZ § 105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hlinkClick r:id="rId2"/>
              </a:rPr>
              <a:t>mailto:http://business.center.cz/business/pravo/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hlinkClick r:id="rId2"/>
              </a:rPr>
              <a:t>zakony/</a:t>
            </a: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Maximální počet společníků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Minimální počet společníků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87450" y="364490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87450" y="5229225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250825" y="0"/>
            <a:ext cx="8534400" cy="104775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7B9899"/>
                </a:solidFill>
              </a:rPr>
              <a:t>2) </a:t>
            </a:r>
            <a:r>
              <a:rPr lang="cs-CZ" b="1" smtClean="0">
                <a:solidFill>
                  <a:srgbClr val="C00000"/>
                </a:solidFill>
              </a:rPr>
              <a:t>Společníci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cs-CZ" b="1" i="1" smtClean="0"/>
              <a:t>Fyzické i právnické </a:t>
            </a:r>
            <a:r>
              <a:rPr lang="cs-CZ" smtClean="0"/>
              <a:t>osoby   </a:t>
            </a:r>
            <a:r>
              <a:rPr lang="cs-CZ" sz="1800" smtClean="0">
                <a:solidFill>
                  <a:srgbClr val="FF0000"/>
                </a:solidFill>
              </a:rPr>
              <a:t>ObchZ § 105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Maximální počet společníků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Minimální počet společníků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6013" y="3357563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50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16013" y="4652963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Veselý obličej 5"/>
          <p:cNvSpPr/>
          <p:nvPr/>
        </p:nvSpPr>
        <p:spPr>
          <a:xfrm>
            <a:off x="8316913" y="5732463"/>
            <a:ext cx="539750" cy="477837"/>
          </a:xfrm>
          <a:prstGeom prst="smileyF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34400" cy="6477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7B9899"/>
                </a:solidFill>
              </a:rPr>
              <a:t>3) </a:t>
            </a:r>
            <a:r>
              <a:rPr lang="cs-CZ" b="1" smtClean="0">
                <a:solidFill>
                  <a:srgbClr val="C00000"/>
                </a:solidFill>
              </a:rPr>
              <a:t>Založení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   </a:t>
            </a:r>
          </a:p>
        </p:txBody>
      </p:sp>
      <p:sp>
        <p:nvSpPr>
          <p:cNvPr id="4" name="Šestiúhelník 3"/>
          <p:cNvSpPr/>
          <p:nvPr/>
        </p:nvSpPr>
        <p:spPr>
          <a:xfrm>
            <a:off x="4932363" y="1844675"/>
            <a:ext cx="3455987" cy="38163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fontAlgn="auto">
              <a:spcAft>
                <a:spcPts val="0"/>
              </a:spcAft>
              <a:defRPr/>
            </a:pPr>
            <a:r>
              <a:rPr lang="cs-CZ" dirty="0"/>
              <a:t> </a:t>
            </a:r>
          </a:p>
          <a:p>
            <a:pPr marL="514350" indent="-514350" algn="ctr" fontAlgn="auto">
              <a:spcAft>
                <a:spcPts val="0"/>
              </a:spcAft>
              <a:defRPr/>
            </a:pPr>
            <a:endParaRPr lang="cs-CZ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 algn="ctr"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Zakladatelská</a:t>
            </a:r>
          </a:p>
          <a:p>
            <a:pPr marL="514350" indent="-514350" algn="ctr"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smlouva</a:t>
            </a:r>
          </a:p>
          <a:p>
            <a:pPr marL="514350" indent="-514350" algn="ctr" fontAlgn="auto">
              <a:spcAft>
                <a:spcPts val="0"/>
              </a:spcAft>
              <a:defRPr/>
            </a:pPr>
            <a:endParaRPr lang="cs-CZ" sz="2400" b="1" i="1" dirty="0">
              <a:solidFill>
                <a:srgbClr val="C00000"/>
              </a:solidFill>
            </a:endParaRPr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/>
              <a:t>více než </a:t>
            </a:r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/>
              <a:t>1 společníka</a:t>
            </a:r>
          </a:p>
        </p:txBody>
      </p:sp>
      <p:sp>
        <p:nvSpPr>
          <p:cNvPr id="6" name="Šestiúhelník 5"/>
          <p:cNvSpPr/>
          <p:nvPr/>
        </p:nvSpPr>
        <p:spPr>
          <a:xfrm>
            <a:off x="611188" y="1844675"/>
            <a:ext cx="3455987" cy="38163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fontAlgn="auto">
              <a:spcAft>
                <a:spcPts val="0"/>
              </a:spcAft>
              <a:defRPr/>
            </a:pPr>
            <a:r>
              <a:rPr lang="cs-CZ" dirty="0"/>
              <a:t> </a:t>
            </a:r>
          </a:p>
          <a:p>
            <a:pPr marL="514350" indent="-514350" algn="ctr" fontAlgn="auto">
              <a:spcAft>
                <a:spcPts val="0"/>
              </a:spcAft>
              <a:defRPr/>
            </a:pPr>
            <a:endParaRPr lang="cs-CZ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Zakladatelská </a:t>
            </a:r>
            <a:r>
              <a:rPr lang="cs-CZ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listina</a:t>
            </a:r>
          </a:p>
          <a:p>
            <a:pPr marL="514350" indent="-514350" fontAlgn="auto">
              <a:spcAft>
                <a:spcPts val="0"/>
              </a:spcAft>
              <a:defRPr/>
            </a:pPr>
            <a:endParaRPr lang="cs-CZ" sz="2400" b="1" i="1" dirty="0">
              <a:solidFill>
                <a:srgbClr val="C00000"/>
              </a:solidFill>
            </a:endParaRPr>
          </a:p>
          <a:p>
            <a:pPr marL="514350" indent="-514350" algn="ctr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bg1"/>
                </a:solidFill>
              </a:rPr>
              <a:t>1 společník </a:t>
            </a:r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250825" y="0"/>
            <a:ext cx="8534400" cy="90805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7B9899"/>
                </a:solidFill>
              </a:rPr>
              <a:t>4) </a:t>
            </a:r>
            <a:r>
              <a:rPr lang="cs-CZ" b="1" smtClean="0">
                <a:solidFill>
                  <a:srgbClr val="C00000"/>
                </a:solidFill>
              </a:rPr>
              <a:t>Vznik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14350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/>
              <a:t>Vznik = den zápisu do obchodního rejstříku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i="1" dirty="0" smtClean="0">
                <a:solidFill>
                  <a:srgbClr val="C00000"/>
                </a:solidFill>
              </a:rPr>
              <a:t>Podmínky</a:t>
            </a:r>
            <a:r>
              <a:rPr lang="cs-CZ" sz="2400" dirty="0" smtClean="0"/>
              <a:t> vzniku: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/>
              <a:t>s</a:t>
            </a:r>
            <a:r>
              <a:rPr lang="cs-CZ" sz="2400" dirty="0" smtClean="0"/>
              <a:t>placeny veškeré nepeněžité vklady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/>
              <a:t>splaceno celé případné emisní ážio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/>
              <a:t>splaceno min. 30 % hodnoty peněžitých vkladů,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400" dirty="0" smtClean="0"/>
              <a:t>       celkem min. 100 000,- Kč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/>
              <a:t>v</a:t>
            </a:r>
            <a:r>
              <a:rPr lang="cs-CZ" sz="2400" dirty="0" smtClean="0"/>
              <a:t> případě jediného společníka splacen celý základní kapitál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Kontrolní otázky - odpovědi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2556" name="Group 28"/>
          <p:cNvGraphicFramePr>
            <a:graphicFrameLocks noGrp="1"/>
          </p:cNvGraphicFramePr>
          <p:nvPr>
            <p:ph sz="quarter" idx="1"/>
          </p:nvPr>
        </p:nvGraphicFramePr>
        <p:xfrm>
          <a:off x="323850" y="2636838"/>
          <a:ext cx="8504238" cy="2194560"/>
        </p:xfrm>
        <a:graphic>
          <a:graphicData uri="http://schemas.openxmlformats.org/drawingml/2006/table">
            <a:tbl>
              <a:tblPr/>
              <a:tblGrid>
                <a:gridCol w="4270375"/>
                <a:gridCol w="4233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Povinná minimální výše základního kapitálu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Minimální počet společníků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Dokument při založení v případě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 společníka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Podmínky vzniku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295</TotalTime>
  <Words>412</Words>
  <Application>Microsoft Office PowerPoint</Application>
  <PresentationFormat>Předvádění na obrazovce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Prezentace aplikace PowerPoint</vt:lpstr>
      <vt:lpstr>Prezentace aplikace PowerPoint</vt:lpstr>
      <vt:lpstr>1) Základní kapitál </vt:lpstr>
      <vt:lpstr> 1) Základní kapitál </vt:lpstr>
      <vt:lpstr> 2) Společníci</vt:lpstr>
      <vt:lpstr>2) Společníci</vt:lpstr>
      <vt:lpstr>3) Založení</vt:lpstr>
      <vt:lpstr>4) Vznik</vt:lpstr>
      <vt:lpstr>Kontrolní otázky - odpovědi</vt:lpstr>
      <vt:lpstr>Kontrolní otázky - odpovědi</vt:lpstr>
      <vt:lpstr>Zdroje</vt:lpstr>
    </vt:vector>
  </TitlesOfParts>
  <Company>OA Tábor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s ručením omezeným</dc:title>
  <dc:creator>OA</dc:creator>
  <cp:lastModifiedBy>admin</cp:lastModifiedBy>
  <cp:revision>31</cp:revision>
  <dcterms:created xsi:type="dcterms:W3CDTF">2013-01-03T20:24:35Z</dcterms:created>
  <dcterms:modified xsi:type="dcterms:W3CDTF">2013-02-19T09:02:58Z</dcterms:modified>
</cp:coreProperties>
</file>