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3" r:id="rId6"/>
    <p:sldId id="258" r:id="rId7"/>
    <p:sldId id="262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B78F7-8234-43D3-BC73-D312306207D4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9823990-07CC-403B-B0F5-FA174E4EB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4655-0026-48A2-9EA0-C57042525C6B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B974-BAC4-4798-BA11-5F2AED3FE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6E9D5-56C0-4CF1-929F-4FD525D42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2124-5982-4F13-9B86-FFB3AE16031B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01EC-BD9C-4B26-A3B1-57DFB406A236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5B15-CA90-4EEF-9A13-9A6A1D307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1353-E75A-47FC-99D8-94A928EFE733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EEC678-E3FB-4B34-9D31-865DA6EE06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77A3-3174-4E11-916B-263FB500F43B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BC005-54ED-4EE0-8BBE-BD411485A8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BBB7-4937-4282-BCEA-6849ED822077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5E4D465-1B8E-4220-97B2-42263AAE13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5450-AF7C-499A-AC86-22D1A3DB9ED9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215A9-52F2-4C37-8373-AEC3484D6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2A6B-981B-4DEF-AD96-B57BEDB81798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64D27A-9A90-41C9-999B-26A0863A37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5FF6A04-FE82-438A-9104-54DF277121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4422-C543-454E-B936-BEBA862B470C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0B369-D146-447F-ADCB-556E2687F6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90627-A48F-4380-9494-E34CE96F168E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DBC0E7-59C7-40CE-A329-82D1C29FCEAE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845803-CC26-48C4-ADC5-1920EADC17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www.fucik.cz/odborny-clanek/11/urok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709" y="4398963"/>
            <a:ext cx="12573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359" y="4854575"/>
            <a:ext cx="11668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</a:t>
            </a:r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323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959" y="43989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25613" y="4398963"/>
            <a:ext cx="440662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VY_32_INOVACE_UCE_SA_1_16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30. 11. 2012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610" y="4854575"/>
            <a:ext cx="62582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21. 11. 2012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1) Štohl,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a veřejnost. Znojmo : Nakladatelství Štohl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– vzdělávací středisko. 2012. ISBN 978-80-87237-47-2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2) http://business.center.cz/business/pravo/zakony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4) www.mfcr.cz/cps/rde/xchg/mfcr/xls/platna_legislativa_ucetni_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standardy_75927.html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5) Účtová osnova, České účetní standardy – postupy účtování pro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podnikatele : ANAG. 2012. ISBN 978-80-7263-729-4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6) Obchodní zákoník a předpisy související : ANAG. 2012. ISBN 978-80-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7263-720-1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7) www.cnb.cz/cs/index.html</a:t>
            </a: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000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189038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3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Společnost s ručením </a:t>
            </a:r>
            <a:r>
              <a:rPr lang="cs-CZ" sz="36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omezeným – </a:t>
            </a:r>
          </a:p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půjčky společníkům</a:t>
            </a:r>
            <a:endParaRPr lang="cs-CZ" sz="36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24388"/>
            <a:ext cx="420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28243"/>
            <a:ext cx="13477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92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000" b="1" dirty="0">
                <a:solidFill>
                  <a:srgbClr val="FFFFFF"/>
                </a:solidFill>
              </a:rPr>
              <a:t>Anotace</a:t>
            </a:r>
            <a:r>
              <a:rPr lang="cs-CZ" b="1" dirty="0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0901" y="3528243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0901" y="2710507"/>
            <a:ext cx="20351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24388"/>
            <a:ext cx="4070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086" name="TextovéPole 8"/>
          <p:cNvSpPr txBox="1">
            <a:spLocks noChangeArrowheads="1"/>
          </p:cNvSpPr>
          <p:nvPr/>
        </p:nvSpPr>
        <p:spPr bwMode="auto">
          <a:xfrm>
            <a:off x="2850901" y="3965575"/>
            <a:ext cx="5897563" cy="697063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/>
          <a:p>
            <a:r>
              <a:rPr lang="cs-CZ" sz="2000" dirty="0" smtClean="0">
                <a:solidFill>
                  <a:srgbClr val="FFFF66"/>
                </a:solidFill>
              </a:rPr>
              <a:t>Výklad </a:t>
            </a:r>
            <a:r>
              <a:rPr lang="cs-CZ" sz="2000" dirty="0">
                <a:solidFill>
                  <a:srgbClr val="FFFF66"/>
                </a:solidFill>
              </a:rPr>
              <a:t>účtování půjčky společníkům ověřen </a:t>
            </a:r>
          </a:p>
          <a:p>
            <a:r>
              <a:rPr lang="cs-CZ" sz="2000" dirty="0">
                <a:solidFill>
                  <a:srgbClr val="FFFF66"/>
                </a:solidFill>
              </a:rPr>
              <a:t>v tabulkách předkontací</a:t>
            </a:r>
          </a:p>
        </p:txBody>
      </p:sp>
      <p:sp>
        <p:nvSpPr>
          <p:cNvPr id="15" name="TextovéPole 7"/>
          <p:cNvSpPr txBox="1">
            <a:spLocks noChangeArrowheads="1"/>
          </p:cNvSpPr>
          <p:nvPr/>
        </p:nvSpPr>
        <p:spPr bwMode="auto">
          <a:xfrm>
            <a:off x="483047" y="312198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100" b="1" dirty="0" smtClean="0">
                <a:solidFill>
                  <a:srgbClr val="FFFFFF"/>
                </a:solidFill>
                <a:cs typeface="Arial" charset="0"/>
              </a:rPr>
              <a:t>Tematická oblast: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ovéPole 10"/>
          <p:cNvSpPr txBox="1">
            <a:spLocks noChangeArrowheads="1"/>
          </p:cNvSpPr>
          <p:nvPr/>
        </p:nvSpPr>
        <p:spPr bwMode="auto">
          <a:xfrm>
            <a:off x="2843213" y="3123567"/>
            <a:ext cx="5897563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solidFill>
                  <a:srgbClr val="FFFF66"/>
                </a:solidFill>
                <a:cs typeface="Arial" charset="0"/>
              </a:rPr>
              <a:t>Právní formy podnikání – odlišnosti v účtování</a:t>
            </a:r>
            <a:endParaRPr lang="cs-CZ" sz="2000" b="1" dirty="0">
              <a:solidFill>
                <a:srgbClr val="FFFF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1484313"/>
            <a:ext cx="8713788" cy="5113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935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S pomocí účtové osnovy doplňte v tabulce číslo, název a charakter účtu</a:t>
            </a:r>
            <a:endParaRPr lang="cs-CZ" sz="2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3068638"/>
          <a:ext cx="8785225" cy="2552700"/>
        </p:xfrm>
        <a:graphic>
          <a:graphicData uri="http://schemas.openxmlformats.org/drawingml/2006/table">
            <a:tbl>
              <a:tblPr/>
              <a:tblGrid>
                <a:gridCol w="1674812"/>
                <a:gridCol w="5322888"/>
                <a:gridCol w="1787525"/>
              </a:tblGrid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Číslo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Charakter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Ostatní pohledávky za společníky 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Úroky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Pokladna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1484313"/>
            <a:ext cx="8713788" cy="51133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935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S pomocí účtové osnovy doplňte v tabulce číslo, název a charakter účtu</a:t>
            </a:r>
            <a:endParaRPr lang="cs-CZ" sz="28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3068638"/>
          <a:ext cx="8784975" cy="255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86"/>
                <a:gridCol w="5323314"/>
                <a:gridCol w="1786775"/>
              </a:tblGrid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Charakter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365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Ostatní závazky ke společníkům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Pasivum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i="0" dirty="0" smtClean="0">
                          <a:solidFill>
                            <a:schemeClr val="tx1"/>
                          </a:solidFill>
                        </a:rPr>
                        <a:t>355</a:t>
                      </a: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i="0" dirty="0" smtClean="0">
                          <a:solidFill>
                            <a:schemeClr val="tx1"/>
                          </a:solidFill>
                        </a:rPr>
                        <a:t>Ostatní pohledávky za společníky 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Aktivum</a:t>
                      </a: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662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Úroky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Výnos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Pokladna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Aktivum</a:t>
                      </a: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221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Bankovní účty</a:t>
                      </a:r>
                      <a:endParaRPr lang="cs-CZ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Aktivum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16913" y="333375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Účtování půjčky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Účet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355 Ostatní pohledávky za společníky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se člení v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analytické evidenci </a:t>
            </a:r>
            <a:r>
              <a:rPr lang="cs-CZ" dirty="0" smtClean="0"/>
              <a:t>podle splatnosti na: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aoblený obdélník 3"/>
          <p:cNvSpPr>
            <a:spLocks noChangeAspect="1"/>
          </p:cNvSpPr>
          <p:nvPr/>
        </p:nvSpPr>
        <p:spPr>
          <a:xfrm>
            <a:off x="900113" y="2997200"/>
            <a:ext cx="2951162" cy="259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/>
              <a:t>pohledávku krátkodobou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(splatnost do 1 roku)</a:t>
            </a:r>
          </a:p>
        </p:txBody>
      </p:sp>
      <p:sp>
        <p:nvSpPr>
          <p:cNvPr id="5" name="Zaoblený obdélník 4"/>
          <p:cNvSpPr>
            <a:spLocks noChangeAspect="1"/>
          </p:cNvSpPr>
          <p:nvPr/>
        </p:nvSpPr>
        <p:spPr>
          <a:xfrm>
            <a:off x="5219700" y="2997200"/>
            <a:ext cx="2952750" cy="2592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/>
              <a:t>pohledávku dlouhodobou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(splatnost nad 1 rok)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981075"/>
            <a:ext cx="8785225" cy="1152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/>
              <a:t>Účtování půjčky - příklad</a:t>
            </a:r>
            <a:endParaRPr lang="cs-CZ" sz="2800" dirty="0"/>
          </a:p>
        </p:txBody>
      </p:sp>
      <p:sp>
        <p:nvSpPr>
          <p:cNvPr id="18434" name="Nadpis 1"/>
          <p:cNvSpPr>
            <a:spLocks noGrp="1"/>
          </p:cNvSpPr>
          <p:nvPr>
            <p:ph type="ctrTitle"/>
          </p:nvPr>
        </p:nvSpPr>
        <p:spPr>
          <a:xfrm>
            <a:off x="179388" y="0"/>
            <a:ext cx="8785225" cy="455613"/>
          </a:xfrm>
        </p:spPr>
        <p:txBody>
          <a:bodyPr/>
          <a:lstStyle/>
          <a:p>
            <a:pPr eaLnBrk="1" hangingPunct="1"/>
            <a:r>
              <a:rPr lang="cs-CZ" sz="2400" smtClean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550" y="3284538"/>
          <a:ext cx="74168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282"/>
                <a:gridCol w="1251877"/>
                <a:gridCol w="12766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Text  operace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MD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Poskytnutí půjčky společníkům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211 (221)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Vyúčtování</a:t>
                      </a:r>
                      <a:r>
                        <a:rPr lang="cs-CZ" sz="2000" baseline="0" dirty="0" smtClean="0"/>
                        <a:t> úroků z půjčky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662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Splátka půjčky včetně úroků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211(221)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355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7B9899"/>
                </a:solidFill>
              </a:rPr>
              <a:t>Úročení půjčky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Půjčka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musí být vždy úročená, </a:t>
            </a:r>
            <a:r>
              <a:rPr lang="cs-CZ" sz="2400" dirty="0" smtClean="0"/>
              <a:t>a to </a:t>
            </a:r>
            <a:r>
              <a:rPr lang="cs-CZ" sz="2400" b="1" i="1" dirty="0" smtClean="0">
                <a:solidFill>
                  <a:schemeClr val="accent5">
                    <a:lumMod val="50000"/>
                  </a:schemeClr>
                </a:solidFill>
              </a:rPr>
              <a:t>v ceně obvyklé</a:t>
            </a:r>
            <a:r>
              <a:rPr lang="cs-CZ" sz="2400" dirty="0" smtClean="0"/>
              <a:t>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400" dirty="0" smtClean="0"/>
              <a:t>tj. na úrovni běžných podmínek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dirty="0" smtClean="0">
              <a:hlinkClick r:id="rId2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smtClean="0">
                <a:hlinkClick r:id="rId2"/>
              </a:rPr>
              <a:t>mailto:http://www.fucik.cz/odborny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dirty="0" err="1" smtClean="0">
                <a:hlinkClick r:id="rId2"/>
              </a:rPr>
              <a:t>clanek</a:t>
            </a:r>
            <a:r>
              <a:rPr lang="cs-CZ" sz="2800" dirty="0" smtClean="0">
                <a:hlinkClick r:id="rId2"/>
              </a:rPr>
              <a:t>/11/</a:t>
            </a:r>
            <a:r>
              <a:rPr lang="cs-CZ" sz="2800" dirty="0" err="1" smtClean="0">
                <a:hlinkClick r:id="rId2"/>
              </a:rPr>
              <a:t>uroky</a:t>
            </a:r>
            <a:r>
              <a:rPr lang="cs-CZ" sz="2800" dirty="0" smtClean="0">
                <a:hlinkClick r:id="rId2"/>
              </a:rPr>
              <a:t> </a:t>
            </a:r>
            <a:endParaRPr lang="cs-CZ" sz="2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b="1" cap="all" spc="250" dirty="0">
              <a:solidFill>
                <a:srgbClr val="646B86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b="1" cap="all" spc="250" dirty="0" smtClean="0">
                <a:solidFill>
                  <a:srgbClr val="646B86"/>
                </a:solidFill>
              </a:rPr>
              <a:t>Úroky je nutno účtovat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2800" b="1" cap="all" spc="250" dirty="0" smtClean="0">
                <a:solidFill>
                  <a:srgbClr val="646B86"/>
                </a:solidFill>
              </a:rPr>
              <a:t>do nákladů časově rozlišené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b="1" cap="all" spc="250" dirty="0" smtClean="0">
              <a:solidFill>
                <a:srgbClr val="646B8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800" b="1" cap="all" spc="250" dirty="0" smtClean="0">
              <a:solidFill>
                <a:srgbClr val="646B8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1412875"/>
            <a:ext cx="8785225" cy="2016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Nadpis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1657350"/>
          </a:xfrm>
        </p:spPr>
        <p:txBody>
          <a:bodyPr/>
          <a:lstStyle/>
          <a:p>
            <a:pPr algn="l" eaLnBrk="1" hangingPunct="1"/>
            <a:r>
              <a:rPr lang="cs-CZ" sz="2400" b="1" smtClean="0"/>
              <a:t>Příklad: doplňte tabulku</a:t>
            </a:r>
            <a:br>
              <a:rPr lang="cs-CZ" sz="2400" b="1" smtClean="0"/>
            </a:br>
            <a:r>
              <a:rPr lang="cs-CZ" sz="2400" b="1" smtClean="0"/>
              <a:t>analytická evidence: pohledávky krátkodobé x.1,                               </a:t>
            </a:r>
            <a:br>
              <a:rPr lang="cs-CZ" sz="2400" b="1" smtClean="0"/>
            </a:br>
            <a:r>
              <a:rPr lang="cs-CZ" sz="2400" b="1" smtClean="0"/>
              <a:t>pohledávky dlouhodobé x.2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2924175"/>
          <a:ext cx="8784976" cy="30449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0"/>
                <a:gridCol w="5976664"/>
                <a:gridCol w="904517"/>
                <a:gridCol w="823675"/>
              </a:tblGrid>
              <a:tr h="45110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Doklad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45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Výběr peněz z účtu do pokladny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5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VBU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Výběr peněz z účtu do pokladny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7894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Poskytnuta půjčka</a:t>
                      </a:r>
                      <a:r>
                        <a:rPr lang="cs-CZ" baseline="0" dirty="0" smtClean="0"/>
                        <a:t> společníkovi hotově, splatnost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6 měsíců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5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355.1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662</a:t>
                      </a:r>
                      <a:endParaRPr lang="cs-CZ" dirty="0"/>
                    </a:p>
                  </a:txBody>
                  <a:tcPr/>
                </a:tc>
              </a:tr>
              <a:tr h="4511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První částečná splátka půjčky společníkem na účet firmy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1412875"/>
            <a:ext cx="8785225" cy="2151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4038"/>
          </a:xfrm>
        </p:spPr>
        <p:txBody>
          <a:bodyPr/>
          <a:lstStyle/>
          <a:p>
            <a:pPr algn="l" eaLnBrk="1" hangingPunct="1"/>
            <a:r>
              <a:rPr lang="cs-CZ" sz="2400" b="1" smtClean="0"/>
              <a:t>Příklad: doplňte tabulku</a:t>
            </a:r>
            <a:br>
              <a:rPr lang="cs-CZ" sz="2400" b="1" smtClean="0"/>
            </a:br>
            <a:r>
              <a:rPr lang="cs-CZ" sz="2400" b="1" smtClean="0"/>
              <a:t>analytická evidence: pohledávky krátkodobé x.1,                               </a:t>
            </a:r>
            <a:br>
              <a:rPr lang="cs-CZ" sz="2400" b="1" smtClean="0"/>
            </a:br>
            <a:r>
              <a:rPr lang="cs-CZ" sz="2400" b="1" smtClean="0"/>
              <a:t>pohledávky dlouhodobé x.2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2997200"/>
          <a:ext cx="8784976" cy="27008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120"/>
                <a:gridCol w="5976664"/>
                <a:gridCol w="904517"/>
                <a:gridCol w="823675"/>
              </a:tblGrid>
              <a:tr h="51251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Doklad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3839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Výběr peněz do pokladny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261</a:t>
                      </a:r>
                      <a:endParaRPr lang="cs-CZ" dirty="0"/>
                    </a:p>
                  </a:txBody>
                  <a:tcPr/>
                </a:tc>
              </a:tr>
              <a:tr h="408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dirty="0" smtClean="0"/>
                        <a:t>VBU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Výběr peněz do pokladny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Poskytnuta půjčka</a:t>
                      </a:r>
                      <a:r>
                        <a:rPr lang="cs-CZ" baseline="0" dirty="0" smtClean="0"/>
                        <a:t> společníkovi hotově, splatnost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6 měsíců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355.1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Vyúčtování úroku</a:t>
                      </a:r>
                      <a:r>
                        <a:rPr lang="cs-CZ" baseline="0" dirty="0" smtClean="0"/>
                        <a:t> z poskytnuté půjčky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355.1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662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První částečná splátka půjčky společníkem na účet firmy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355.1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16913" y="333375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</TotalTime>
  <Words>432</Words>
  <Application>Microsoft Office PowerPoint</Application>
  <PresentationFormat>Předvádění na obrazovce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Prezentace aplikace PowerPoint</vt:lpstr>
      <vt:lpstr>Prezentace aplikace PowerPoint</vt:lpstr>
      <vt:lpstr>S pomocí účtové osnovy doplňte v tabulce číslo, název a charakter účtu</vt:lpstr>
      <vt:lpstr>S pomocí účtové osnovy doplňte v tabulce číslo, název a charakter účtu</vt:lpstr>
      <vt:lpstr>Účtování půjčky</vt:lpstr>
      <vt:lpstr> </vt:lpstr>
      <vt:lpstr>Úročení půjčky</vt:lpstr>
      <vt:lpstr>Příklad: doplňte tabulku analytická evidence: pohledávky krátkodobé x.1,                                pohledávky dlouhodobé x.2</vt:lpstr>
      <vt:lpstr>Příklad: doplňte tabulku analytická evidence: pohledávky krátkodobé x.1,                                pohledávky dlouhodobé x.2</vt:lpstr>
      <vt:lpstr>Zdroje</vt:lpstr>
    </vt:vector>
  </TitlesOfParts>
  <Company>OA Tábor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s ručením omezeným</dc:title>
  <dc:creator>OA</dc:creator>
  <cp:lastModifiedBy>admin</cp:lastModifiedBy>
  <cp:revision>32</cp:revision>
  <dcterms:created xsi:type="dcterms:W3CDTF">2013-01-09T19:31:31Z</dcterms:created>
  <dcterms:modified xsi:type="dcterms:W3CDTF">2013-02-19T09:08:08Z</dcterms:modified>
</cp:coreProperties>
</file>