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8" r:id="rId2"/>
    <p:sldId id="269" r:id="rId3"/>
    <p:sldId id="256" r:id="rId4"/>
    <p:sldId id="267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65" r:id="rId13"/>
    <p:sldId id="27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860D92-F99C-4E5F-9DF1-C8CB098FBD06}" type="doc">
      <dgm:prSet loTypeId="urn:microsoft.com/office/officeart/2005/8/layout/hList1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cs-CZ"/>
        </a:p>
      </dgm:t>
    </dgm:pt>
    <dgm:pt modelId="{CE6F0B30-FF58-4EDB-8F87-620D8ECB268E}">
      <dgm:prSet phldrT="[Text]"/>
      <dgm:spPr/>
      <dgm:t>
        <a:bodyPr/>
        <a:lstStyle/>
        <a:p>
          <a:r>
            <a:rPr lang="cs-CZ" dirty="0" smtClean="0"/>
            <a:t> Kalkulace </a:t>
          </a:r>
          <a:r>
            <a:rPr lang="cs-CZ" b="1" dirty="0" smtClean="0"/>
            <a:t>dělením</a:t>
          </a:r>
          <a:endParaRPr lang="cs-CZ" dirty="0"/>
        </a:p>
      </dgm:t>
    </dgm:pt>
    <dgm:pt modelId="{97412FD3-7AE6-4B28-B264-BA069EAA07D1}" type="parTrans" cxnId="{3C3267B6-5565-4B48-9D1F-BFAB30251F43}">
      <dgm:prSet/>
      <dgm:spPr/>
      <dgm:t>
        <a:bodyPr/>
        <a:lstStyle/>
        <a:p>
          <a:endParaRPr lang="cs-CZ"/>
        </a:p>
      </dgm:t>
    </dgm:pt>
    <dgm:pt modelId="{CDA4D52C-13F9-4F3E-B03D-5DC2EB2AC64C}" type="sibTrans" cxnId="{3C3267B6-5565-4B48-9D1F-BFAB30251F43}">
      <dgm:prSet/>
      <dgm:spPr/>
      <dgm:t>
        <a:bodyPr/>
        <a:lstStyle/>
        <a:p>
          <a:endParaRPr lang="cs-CZ"/>
        </a:p>
      </dgm:t>
    </dgm:pt>
    <dgm:pt modelId="{DD51F920-D3EC-482E-8C69-BDEA5316C4E5}">
      <dgm:prSet phldrT="[Text]"/>
      <dgm:spPr/>
      <dgm:t>
        <a:bodyPr/>
        <a:lstStyle/>
        <a:p>
          <a:r>
            <a:rPr lang="cs-CZ" dirty="0" smtClean="0"/>
            <a:t>Kalkulace </a:t>
          </a:r>
          <a:r>
            <a:rPr lang="cs-CZ" b="1" i="1" dirty="0" smtClean="0"/>
            <a:t>prostým</a:t>
          </a:r>
          <a:r>
            <a:rPr lang="cs-CZ" dirty="0" smtClean="0"/>
            <a:t> dělením</a:t>
          </a:r>
          <a:endParaRPr lang="cs-CZ" dirty="0"/>
        </a:p>
      </dgm:t>
    </dgm:pt>
    <dgm:pt modelId="{A7859C48-E090-443E-AE22-2F2EA8808E90}" type="parTrans" cxnId="{F0C98BCB-FF07-4FFA-8481-81BFB52664BE}">
      <dgm:prSet/>
      <dgm:spPr/>
      <dgm:t>
        <a:bodyPr/>
        <a:lstStyle/>
        <a:p>
          <a:endParaRPr lang="cs-CZ"/>
        </a:p>
      </dgm:t>
    </dgm:pt>
    <dgm:pt modelId="{84B73905-5A8C-4023-9147-9529EABD8503}" type="sibTrans" cxnId="{F0C98BCB-FF07-4FFA-8481-81BFB52664BE}">
      <dgm:prSet/>
      <dgm:spPr/>
      <dgm:t>
        <a:bodyPr/>
        <a:lstStyle/>
        <a:p>
          <a:endParaRPr lang="cs-CZ"/>
        </a:p>
      </dgm:t>
    </dgm:pt>
    <dgm:pt modelId="{5E67C40F-11FA-476A-BF9B-DC676C79DC75}">
      <dgm:prSet phldrT="[Text]"/>
      <dgm:spPr/>
      <dgm:t>
        <a:bodyPr/>
        <a:lstStyle/>
        <a:p>
          <a:r>
            <a:rPr lang="cs-CZ" dirty="0" smtClean="0"/>
            <a:t>Kalkulace dělením   </a:t>
          </a:r>
          <a:r>
            <a:rPr lang="cs-CZ" b="1" i="1" dirty="0" smtClean="0"/>
            <a:t>s poměrovými čísly</a:t>
          </a:r>
          <a:endParaRPr lang="cs-CZ" dirty="0"/>
        </a:p>
      </dgm:t>
    </dgm:pt>
    <dgm:pt modelId="{D2A3DE51-9F41-42A7-AF8A-D2B29F4D03C3}" type="parTrans" cxnId="{90F2C72A-E91F-4C49-94A3-9C0C49005C24}">
      <dgm:prSet/>
      <dgm:spPr/>
      <dgm:t>
        <a:bodyPr/>
        <a:lstStyle/>
        <a:p>
          <a:endParaRPr lang="cs-CZ"/>
        </a:p>
      </dgm:t>
    </dgm:pt>
    <dgm:pt modelId="{5CA8F9E0-46AC-4126-B033-D425A2159D8C}" type="sibTrans" cxnId="{90F2C72A-E91F-4C49-94A3-9C0C49005C24}">
      <dgm:prSet/>
      <dgm:spPr/>
      <dgm:t>
        <a:bodyPr/>
        <a:lstStyle/>
        <a:p>
          <a:endParaRPr lang="cs-CZ"/>
        </a:p>
      </dgm:t>
    </dgm:pt>
    <dgm:pt modelId="{63AE0863-0DEC-43E6-8529-878F04D051EF}">
      <dgm:prSet phldrT="[Text]"/>
      <dgm:spPr/>
      <dgm:t>
        <a:bodyPr/>
        <a:lstStyle/>
        <a:p>
          <a:r>
            <a:rPr lang="cs-CZ" smtClean="0"/>
            <a:t>Kalkulace </a:t>
          </a:r>
          <a:r>
            <a:rPr lang="cs-CZ" b="1" dirty="0" smtClean="0"/>
            <a:t>přirážková</a:t>
          </a:r>
          <a:endParaRPr lang="cs-CZ" dirty="0"/>
        </a:p>
      </dgm:t>
    </dgm:pt>
    <dgm:pt modelId="{CD5A9299-7FB1-4C6B-92E1-6E1BB571AFC7}" type="parTrans" cxnId="{4712151E-3A1E-4988-B1AB-441A17B4B0C8}">
      <dgm:prSet/>
      <dgm:spPr/>
      <dgm:t>
        <a:bodyPr/>
        <a:lstStyle/>
        <a:p>
          <a:endParaRPr lang="cs-CZ"/>
        </a:p>
      </dgm:t>
    </dgm:pt>
    <dgm:pt modelId="{F6674ED7-AB8B-4CA1-B863-3B04F44B76A9}" type="sibTrans" cxnId="{4712151E-3A1E-4988-B1AB-441A17B4B0C8}">
      <dgm:prSet/>
      <dgm:spPr/>
      <dgm:t>
        <a:bodyPr/>
        <a:lstStyle/>
        <a:p>
          <a:endParaRPr lang="cs-CZ"/>
        </a:p>
      </dgm:t>
    </dgm:pt>
    <dgm:pt modelId="{1DE2E28B-189E-4494-8C00-A6DDC687D496}">
      <dgm:prSet phldrT="[Text]"/>
      <dgm:spPr/>
      <dgm:t>
        <a:bodyPr/>
        <a:lstStyle/>
        <a:p>
          <a:r>
            <a:rPr lang="cs-CZ" dirty="0" smtClean="0"/>
            <a:t>Kalkulace přirážková                   s režijní </a:t>
          </a:r>
          <a:r>
            <a:rPr lang="cs-CZ" b="1" i="1" dirty="0" smtClean="0"/>
            <a:t>přirážkou   v %</a:t>
          </a:r>
          <a:endParaRPr lang="cs-CZ" dirty="0"/>
        </a:p>
      </dgm:t>
    </dgm:pt>
    <dgm:pt modelId="{BB4D1F62-34ED-42F5-A97A-3E02EC54E132}" type="parTrans" cxnId="{552D340F-90C9-4E7D-BCAB-CEA3C52B77A1}">
      <dgm:prSet/>
      <dgm:spPr/>
      <dgm:t>
        <a:bodyPr/>
        <a:lstStyle/>
        <a:p>
          <a:endParaRPr lang="cs-CZ"/>
        </a:p>
      </dgm:t>
    </dgm:pt>
    <dgm:pt modelId="{0271C9BA-8CA8-4213-B9AE-86BD73EEE50A}" type="sibTrans" cxnId="{552D340F-90C9-4E7D-BCAB-CEA3C52B77A1}">
      <dgm:prSet/>
      <dgm:spPr/>
      <dgm:t>
        <a:bodyPr/>
        <a:lstStyle/>
        <a:p>
          <a:endParaRPr lang="cs-CZ"/>
        </a:p>
      </dgm:t>
    </dgm:pt>
    <dgm:pt modelId="{37CF9337-5E77-4262-96C8-59BB2CFB11F0}">
      <dgm:prSet phldrT="[Text]"/>
      <dgm:spPr/>
      <dgm:t>
        <a:bodyPr/>
        <a:lstStyle/>
        <a:p>
          <a:r>
            <a:rPr lang="cs-CZ" dirty="0" smtClean="0"/>
            <a:t>Kalkulace přirážková s režijní </a:t>
          </a:r>
          <a:r>
            <a:rPr lang="cs-CZ" b="1" i="1" dirty="0" smtClean="0"/>
            <a:t>sazbou</a:t>
          </a:r>
          <a:endParaRPr lang="cs-CZ" dirty="0"/>
        </a:p>
      </dgm:t>
    </dgm:pt>
    <dgm:pt modelId="{02841C4D-6BCB-4DA9-9D8F-7EE6D4E5A373}" type="parTrans" cxnId="{ABA5D16A-B4C9-410F-AC7A-283FD9F7ED98}">
      <dgm:prSet/>
      <dgm:spPr/>
      <dgm:t>
        <a:bodyPr/>
        <a:lstStyle/>
        <a:p>
          <a:endParaRPr lang="cs-CZ"/>
        </a:p>
      </dgm:t>
    </dgm:pt>
    <dgm:pt modelId="{1BA926C3-85C4-42A8-AF2C-0140D24F0B25}" type="sibTrans" cxnId="{ABA5D16A-B4C9-410F-AC7A-283FD9F7ED98}">
      <dgm:prSet/>
      <dgm:spPr/>
      <dgm:t>
        <a:bodyPr/>
        <a:lstStyle/>
        <a:p>
          <a:endParaRPr lang="cs-CZ"/>
        </a:p>
      </dgm:t>
    </dgm:pt>
    <dgm:pt modelId="{E2B775B9-CA67-43DC-B3A5-3545339F5455}" type="pres">
      <dgm:prSet presAssocID="{11860D92-F99C-4E5F-9DF1-C8CB098FBD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07F9F9B-0BD5-4006-B22B-30F1D5260C12}" type="pres">
      <dgm:prSet presAssocID="{CE6F0B30-FF58-4EDB-8F87-620D8ECB268E}" presName="composite" presStyleCnt="0"/>
      <dgm:spPr/>
    </dgm:pt>
    <dgm:pt modelId="{FD221DD0-CD16-4772-9285-5A668DFC41C9}" type="pres">
      <dgm:prSet presAssocID="{CE6F0B30-FF58-4EDB-8F87-620D8ECB268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06AD54-DE70-4F00-9B7D-A64AC3825CE3}" type="pres">
      <dgm:prSet presAssocID="{CE6F0B30-FF58-4EDB-8F87-620D8ECB268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A384E7-F986-4106-A11A-0CF0D8D5A071}" type="pres">
      <dgm:prSet presAssocID="{CDA4D52C-13F9-4F3E-B03D-5DC2EB2AC64C}" presName="space" presStyleCnt="0"/>
      <dgm:spPr/>
    </dgm:pt>
    <dgm:pt modelId="{8CED2121-BABD-4117-BE1A-37183BA35956}" type="pres">
      <dgm:prSet presAssocID="{63AE0863-0DEC-43E6-8529-878F04D051EF}" presName="composite" presStyleCnt="0"/>
      <dgm:spPr/>
    </dgm:pt>
    <dgm:pt modelId="{A69029DA-A9AB-4B82-B7C3-DC00836F3245}" type="pres">
      <dgm:prSet presAssocID="{63AE0863-0DEC-43E6-8529-878F04D051E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1039B9-B885-480A-ACA4-3C19E926B64B}" type="pres">
      <dgm:prSet presAssocID="{63AE0863-0DEC-43E6-8529-878F04D051EF}" presName="desTx" presStyleLbl="alignAccFollowNode1" presStyleIdx="1" presStyleCnt="2" custLinFactNeighborX="-3255" custLinFactNeighborY="-10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AC151C-E895-4D67-B722-5061355A286F}" type="presOf" srcId="{1DE2E28B-189E-4494-8C00-A6DDC687D496}" destId="{8F1039B9-B885-480A-ACA4-3C19E926B64B}" srcOrd="0" destOrd="0" presId="urn:microsoft.com/office/officeart/2005/8/layout/hList1"/>
    <dgm:cxn modelId="{4712151E-3A1E-4988-B1AB-441A17B4B0C8}" srcId="{11860D92-F99C-4E5F-9DF1-C8CB098FBD06}" destId="{63AE0863-0DEC-43E6-8529-878F04D051EF}" srcOrd="1" destOrd="0" parTransId="{CD5A9299-7FB1-4C6B-92E1-6E1BB571AFC7}" sibTransId="{F6674ED7-AB8B-4CA1-B863-3B04F44B76A9}"/>
    <dgm:cxn modelId="{ABA5D16A-B4C9-410F-AC7A-283FD9F7ED98}" srcId="{63AE0863-0DEC-43E6-8529-878F04D051EF}" destId="{37CF9337-5E77-4262-96C8-59BB2CFB11F0}" srcOrd="1" destOrd="0" parTransId="{02841C4D-6BCB-4DA9-9D8F-7EE6D4E5A373}" sibTransId="{1BA926C3-85C4-42A8-AF2C-0140D24F0B25}"/>
    <dgm:cxn modelId="{E39256D4-353A-4465-BAEB-7EE6CA5AD284}" type="presOf" srcId="{DD51F920-D3EC-482E-8C69-BDEA5316C4E5}" destId="{3D06AD54-DE70-4F00-9B7D-A64AC3825CE3}" srcOrd="0" destOrd="0" presId="urn:microsoft.com/office/officeart/2005/8/layout/hList1"/>
    <dgm:cxn modelId="{F0C98BCB-FF07-4FFA-8481-81BFB52664BE}" srcId="{CE6F0B30-FF58-4EDB-8F87-620D8ECB268E}" destId="{DD51F920-D3EC-482E-8C69-BDEA5316C4E5}" srcOrd="0" destOrd="0" parTransId="{A7859C48-E090-443E-AE22-2F2EA8808E90}" sibTransId="{84B73905-5A8C-4023-9147-9529EABD8503}"/>
    <dgm:cxn modelId="{552D340F-90C9-4E7D-BCAB-CEA3C52B77A1}" srcId="{63AE0863-0DEC-43E6-8529-878F04D051EF}" destId="{1DE2E28B-189E-4494-8C00-A6DDC687D496}" srcOrd="0" destOrd="0" parTransId="{BB4D1F62-34ED-42F5-A97A-3E02EC54E132}" sibTransId="{0271C9BA-8CA8-4213-B9AE-86BD73EEE50A}"/>
    <dgm:cxn modelId="{DF8AB30E-0082-453A-81CB-7F40FD3C1D2C}" type="presOf" srcId="{37CF9337-5E77-4262-96C8-59BB2CFB11F0}" destId="{8F1039B9-B885-480A-ACA4-3C19E926B64B}" srcOrd="0" destOrd="1" presId="urn:microsoft.com/office/officeart/2005/8/layout/hList1"/>
    <dgm:cxn modelId="{6EB210D8-160A-45B6-B0CF-430255798CC3}" type="presOf" srcId="{CE6F0B30-FF58-4EDB-8F87-620D8ECB268E}" destId="{FD221DD0-CD16-4772-9285-5A668DFC41C9}" srcOrd="0" destOrd="0" presId="urn:microsoft.com/office/officeart/2005/8/layout/hList1"/>
    <dgm:cxn modelId="{90F2C72A-E91F-4C49-94A3-9C0C49005C24}" srcId="{CE6F0B30-FF58-4EDB-8F87-620D8ECB268E}" destId="{5E67C40F-11FA-476A-BF9B-DC676C79DC75}" srcOrd="1" destOrd="0" parTransId="{D2A3DE51-9F41-42A7-AF8A-D2B29F4D03C3}" sibTransId="{5CA8F9E0-46AC-4126-B033-D425A2159D8C}"/>
    <dgm:cxn modelId="{456B5C4A-DBFA-4F4D-A104-3244FDB98D6E}" type="presOf" srcId="{11860D92-F99C-4E5F-9DF1-C8CB098FBD06}" destId="{E2B775B9-CA67-43DC-B3A5-3545339F5455}" srcOrd="0" destOrd="0" presId="urn:microsoft.com/office/officeart/2005/8/layout/hList1"/>
    <dgm:cxn modelId="{4E344B4E-79C8-49E3-848B-0F726F668E0D}" type="presOf" srcId="{63AE0863-0DEC-43E6-8529-878F04D051EF}" destId="{A69029DA-A9AB-4B82-B7C3-DC00836F3245}" srcOrd="0" destOrd="0" presId="urn:microsoft.com/office/officeart/2005/8/layout/hList1"/>
    <dgm:cxn modelId="{9A6B40C0-8CA4-496C-8E50-93EB5B6B5DB8}" type="presOf" srcId="{5E67C40F-11FA-476A-BF9B-DC676C79DC75}" destId="{3D06AD54-DE70-4F00-9B7D-A64AC3825CE3}" srcOrd="0" destOrd="1" presId="urn:microsoft.com/office/officeart/2005/8/layout/hList1"/>
    <dgm:cxn modelId="{3C3267B6-5565-4B48-9D1F-BFAB30251F43}" srcId="{11860D92-F99C-4E5F-9DF1-C8CB098FBD06}" destId="{CE6F0B30-FF58-4EDB-8F87-620D8ECB268E}" srcOrd="0" destOrd="0" parTransId="{97412FD3-7AE6-4B28-B264-BA069EAA07D1}" sibTransId="{CDA4D52C-13F9-4F3E-B03D-5DC2EB2AC64C}"/>
    <dgm:cxn modelId="{0BD89345-26E4-42FC-BA8E-3F85574A91CE}" type="presParOf" srcId="{E2B775B9-CA67-43DC-B3A5-3545339F5455}" destId="{D07F9F9B-0BD5-4006-B22B-30F1D5260C12}" srcOrd="0" destOrd="0" presId="urn:microsoft.com/office/officeart/2005/8/layout/hList1"/>
    <dgm:cxn modelId="{6DC34185-E2F2-4F10-95D1-AF59879C7844}" type="presParOf" srcId="{D07F9F9B-0BD5-4006-B22B-30F1D5260C12}" destId="{FD221DD0-CD16-4772-9285-5A668DFC41C9}" srcOrd="0" destOrd="0" presId="urn:microsoft.com/office/officeart/2005/8/layout/hList1"/>
    <dgm:cxn modelId="{4D69CD31-A079-4C5F-B20B-ADDCA5B13D27}" type="presParOf" srcId="{D07F9F9B-0BD5-4006-B22B-30F1D5260C12}" destId="{3D06AD54-DE70-4F00-9B7D-A64AC3825CE3}" srcOrd="1" destOrd="0" presId="urn:microsoft.com/office/officeart/2005/8/layout/hList1"/>
    <dgm:cxn modelId="{E3FFA148-6664-4721-A709-2AB21B7E9472}" type="presParOf" srcId="{E2B775B9-CA67-43DC-B3A5-3545339F5455}" destId="{09A384E7-F986-4106-A11A-0CF0D8D5A071}" srcOrd="1" destOrd="0" presId="urn:microsoft.com/office/officeart/2005/8/layout/hList1"/>
    <dgm:cxn modelId="{27F3A901-1AEE-4B0E-A866-5C76221D5BB7}" type="presParOf" srcId="{E2B775B9-CA67-43DC-B3A5-3545339F5455}" destId="{8CED2121-BABD-4117-BE1A-37183BA35956}" srcOrd="2" destOrd="0" presId="urn:microsoft.com/office/officeart/2005/8/layout/hList1"/>
    <dgm:cxn modelId="{4EAE312A-3AE4-4FC2-8763-7E04E0369103}" type="presParOf" srcId="{8CED2121-BABD-4117-BE1A-37183BA35956}" destId="{A69029DA-A9AB-4B82-B7C3-DC00836F3245}" srcOrd="0" destOrd="0" presId="urn:microsoft.com/office/officeart/2005/8/layout/hList1"/>
    <dgm:cxn modelId="{A793D11F-40B8-4943-B529-FA955ED0B53D}" type="presParOf" srcId="{8CED2121-BABD-4117-BE1A-37183BA35956}" destId="{8F1039B9-B885-480A-ACA4-3C19E926B6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21DD0-CD16-4772-9285-5A668DFC41C9}">
      <dsp:nvSpPr>
        <dsp:cNvPr id="0" name=""/>
        <dsp:cNvSpPr/>
      </dsp:nvSpPr>
      <dsp:spPr>
        <a:xfrm>
          <a:off x="40" y="176085"/>
          <a:ext cx="3845569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 Kalkulace </a:t>
          </a:r>
          <a:r>
            <a:rPr lang="cs-CZ" sz="3000" b="1" kern="1200" dirty="0" smtClean="0"/>
            <a:t>dělením</a:t>
          </a:r>
          <a:endParaRPr lang="cs-CZ" sz="3000" kern="1200" dirty="0"/>
        </a:p>
      </dsp:txBody>
      <dsp:txXfrm>
        <a:off x="40" y="176085"/>
        <a:ext cx="3845569" cy="864000"/>
      </dsp:txXfrm>
    </dsp:sp>
    <dsp:sp modelId="{3D06AD54-DE70-4F00-9B7D-A64AC3825CE3}">
      <dsp:nvSpPr>
        <dsp:cNvPr id="0" name=""/>
        <dsp:cNvSpPr/>
      </dsp:nvSpPr>
      <dsp:spPr>
        <a:xfrm>
          <a:off x="40" y="1040085"/>
          <a:ext cx="3845569" cy="3409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Kalkulace </a:t>
          </a:r>
          <a:r>
            <a:rPr lang="cs-CZ" sz="3000" b="1" i="1" kern="1200" dirty="0" smtClean="0"/>
            <a:t>prostým</a:t>
          </a:r>
          <a:r>
            <a:rPr lang="cs-CZ" sz="3000" kern="1200" dirty="0" smtClean="0"/>
            <a:t> dělením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Kalkulace dělením   </a:t>
          </a:r>
          <a:r>
            <a:rPr lang="cs-CZ" sz="3000" b="1" i="1" kern="1200" dirty="0" smtClean="0"/>
            <a:t>s poměrovými čísly</a:t>
          </a:r>
          <a:endParaRPr lang="cs-CZ" sz="3000" kern="1200" dirty="0"/>
        </a:p>
      </dsp:txBody>
      <dsp:txXfrm>
        <a:off x="40" y="1040085"/>
        <a:ext cx="3845569" cy="3409804"/>
      </dsp:txXfrm>
    </dsp:sp>
    <dsp:sp modelId="{A69029DA-A9AB-4B82-B7C3-DC00836F3245}">
      <dsp:nvSpPr>
        <dsp:cNvPr id="0" name=""/>
        <dsp:cNvSpPr/>
      </dsp:nvSpPr>
      <dsp:spPr>
        <a:xfrm>
          <a:off x="4383989" y="176085"/>
          <a:ext cx="3845569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Kalkulace </a:t>
          </a:r>
          <a:r>
            <a:rPr lang="cs-CZ" sz="3000" b="1" kern="1200" dirty="0" smtClean="0"/>
            <a:t>přirážková</a:t>
          </a:r>
          <a:endParaRPr lang="cs-CZ" sz="3000" kern="1200" dirty="0"/>
        </a:p>
      </dsp:txBody>
      <dsp:txXfrm>
        <a:off x="4383989" y="176085"/>
        <a:ext cx="3845569" cy="864000"/>
      </dsp:txXfrm>
    </dsp:sp>
    <dsp:sp modelId="{8F1039B9-B885-480A-ACA4-3C19E926B64B}">
      <dsp:nvSpPr>
        <dsp:cNvPr id="0" name=""/>
        <dsp:cNvSpPr/>
      </dsp:nvSpPr>
      <dsp:spPr>
        <a:xfrm>
          <a:off x="4258816" y="1003054"/>
          <a:ext cx="3845569" cy="34098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Kalkulace přirážková                   s režijní </a:t>
          </a:r>
          <a:r>
            <a:rPr lang="cs-CZ" sz="3000" b="1" i="1" kern="1200" dirty="0" smtClean="0"/>
            <a:t>přirážkou   v %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Kalkulace přirážková s režijní </a:t>
          </a:r>
          <a:r>
            <a:rPr lang="cs-CZ" sz="3000" b="1" i="1" kern="1200" dirty="0" smtClean="0"/>
            <a:t>sazbou</a:t>
          </a:r>
          <a:endParaRPr lang="cs-CZ" sz="3000" kern="1200" dirty="0"/>
        </a:p>
      </dsp:txBody>
      <dsp:txXfrm>
        <a:off x="4258816" y="1003054"/>
        <a:ext cx="3845569" cy="3409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04452-04FA-4972-94F4-A992DAAFE7A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D9974C-7801-4E6F-B87E-A4D7ED112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69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4DCAE9-FF7F-40A5-A440-D9E005967BB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4D4B6-9D35-42BB-A43C-BE6812C16CC3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7981C-3849-42FF-A9B5-15529C7ADE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555C1-BC97-45C8-8F33-E1C5615C7A90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EEFFF-8A21-4037-B4A8-55AE3B8D83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83D98-9C02-47DF-B46F-28176B939CE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D1B6-9E12-4DC5-AD55-12FF047C78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B393-FE89-4787-AFC9-8995903EE6C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E646-1D77-4F9D-89E7-DB60A1809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7E16-E38D-477F-AD1F-16D6310C62C0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75CCA-D2A3-4362-A9D8-DFD3CE269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B7407-E29D-41B4-9804-D0D82590D67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2C098-5D09-4E00-9C62-602DAE7898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F3D9A-B923-4C2B-9F81-512C1CC6BA2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EA6A-CE43-4198-B470-6C2EC4B85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AD81-2BC3-4A7C-89F8-C9444144F83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14FF-A95C-4603-82EE-2623C055B7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A128-9BCA-4F81-B7AA-93CFAB7AD44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16CA-025E-4DA9-B904-08A93E51A4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C79E-A4EA-4BCE-B5E7-ACDE5D13E480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B0D0A-6F19-43D5-89DF-485E193E01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B20FB-E412-447F-8013-282B57F4FC8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FCD60-322A-49FD-A4ED-2D11D221C3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6A4F564-F88C-49C2-9BD1-68F8DB6CC3E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1D3236B-0180-4A53-A7D4-3EA655DCE3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17" r:id="rId5"/>
    <p:sldLayoutId id="2147483716" r:id="rId6"/>
    <p:sldLayoutId id="2147483722" r:id="rId7"/>
    <p:sldLayoutId id="2147483723" r:id="rId8"/>
    <p:sldLayoutId id="2147483724" r:id="rId9"/>
    <p:sldLayoutId id="2147483715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9-4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38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6400">
                <a:solidFill>
                  <a:srgbClr val="FFFF66"/>
                </a:solidFill>
                <a:cs typeface="Arial" charset="0"/>
              </a:rPr>
              <a:t>Výukový materiál</a:t>
            </a:r>
          </a:p>
          <a:p>
            <a:pPr algn="ctr" defTabSz="808038"/>
            <a:r>
              <a:rPr lang="cs-CZ" sz="2500">
                <a:solidFill>
                  <a:srgbClr val="FFFF66"/>
                </a:solidFill>
                <a:cs typeface="Arial" charset="0"/>
              </a:rPr>
              <a:t>zpracovaný v rámci projektu</a:t>
            </a:r>
          </a:p>
        </p:txBody>
      </p:sp>
      <p:pic>
        <p:nvPicPr>
          <p:cNvPr id="14339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Označení:</a:t>
            </a:r>
          </a:p>
        </p:txBody>
      </p:sp>
      <p:sp>
        <p:nvSpPr>
          <p:cNvPr id="14341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2573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Sada:</a:t>
            </a:r>
          </a:p>
        </p:txBody>
      </p:sp>
      <p:sp>
        <p:nvSpPr>
          <p:cNvPr id="14342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Ověření ve výuce:</a:t>
            </a:r>
          </a:p>
        </p:txBody>
      </p:sp>
      <p:sp>
        <p:nvSpPr>
          <p:cNvPr id="14343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Třída:</a:t>
            </a:r>
          </a:p>
        </p:txBody>
      </p:sp>
      <p:sp>
        <p:nvSpPr>
          <p:cNvPr id="14344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Datum:</a:t>
            </a:r>
          </a:p>
        </p:txBody>
      </p:sp>
      <p:sp>
        <p:nvSpPr>
          <p:cNvPr id="14345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Registrační číslo projektu:</a:t>
            </a:r>
          </a:p>
        </p:txBody>
      </p:sp>
      <p:pic>
        <p:nvPicPr>
          <p:cNvPr id="14346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47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CZ.1.07/1.5.00/34.0199</a:t>
            </a:r>
          </a:p>
        </p:txBody>
      </p:sp>
      <p:sp>
        <p:nvSpPr>
          <p:cNvPr id="14348" name="TextovéPole 12"/>
          <p:cNvSpPr txBox="1">
            <a:spLocks noChangeArrowheads="1"/>
          </p:cNvSpPr>
          <p:nvPr/>
        </p:nvSpPr>
        <p:spPr bwMode="auto">
          <a:xfrm>
            <a:off x="7840663" y="4398963"/>
            <a:ext cx="503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</a:t>
            </a:r>
          </a:p>
        </p:txBody>
      </p:sp>
      <p:sp>
        <p:nvSpPr>
          <p:cNvPr id="14349" name="TextovéPole 13"/>
          <p:cNvSpPr txBox="1">
            <a:spLocks noChangeArrowheads="1"/>
          </p:cNvSpPr>
          <p:nvPr/>
        </p:nvSpPr>
        <p:spPr bwMode="auto">
          <a:xfrm>
            <a:off x="2339975" y="4398963"/>
            <a:ext cx="4464050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VY_32_INOVACE_UCE_SA_2_07</a:t>
            </a:r>
            <a:endParaRPr lang="cs-CZ" sz="2100" b="1" dirty="0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14350" name="TextovéPole 14"/>
          <p:cNvSpPr txBox="1">
            <a:spLocks noChangeArrowheads="1"/>
          </p:cNvSpPr>
          <p:nvPr/>
        </p:nvSpPr>
        <p:spPr bwMode="auto">
          <a:xfrm>
            <a:off x="3360738" y="4854575"/>
            <a:ext cx="1665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18. 1. 2013</a:t>
            </a:r>
          </a:p>
        </p:txBody>
      </p:sp>
      <p:sp>
        <p:nvSpPr>
          <p:cNvPr id="14351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7699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4.B</a:t>
            </a:r>
          </a:p>
        </p:txBody>
      </p:sp>
      <p:sp>
        <p:nvSpPr>
          <p:cNvPr id="14352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3. 1. 2013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Kalkulace přirážková </a:t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– režijní sazba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Předpoklad:</a:t>
            </a:r>
            <a:r>
              <a:rPr lang="cs-CZ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Příklad: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rozvrhová základna = strojové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(výrobní středisko – zámečnická výroba)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3059113" y="1773238"/>
            <a:ext cx="5473700" cy="2087562"/>
          </a:xfrm>
          <a:prstGeom prst="wedgeEllipseCallout">
            <a:avLst>
              <a:gd name="adj1" fmla="val -57976"/>
              <a:gd name="adj2" fmla="val -14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zvolená rozvrhová základna je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v jednotkách množství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Shrnutí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103891"/>
              </p:ext>
            </p:extLst>
          </p:nvPr>
        </p:nvGraphicFramePr>
        <p:xfrm>
          <a:off x="457200" y="1774825"/>
          <a:ext cx="8229600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/>
                        <a:t>Podklady pro sestavení kalkulace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Názvy</a:t>
                      </a:r>
                      <a:r>
                        <a:rPr lang="cs-CZ" sz="2000" baseline="0" dirty="0" smtClean="0"/>
                        <a:t> kalkulačních metod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Využití kalkulace dělením s pomocí poměrových čísel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Rozvrhová základna se používá </a:t>
                      </a:r>
                    </a:p>
                    <a:p>
                      <a:r>
                        <a:rPr lang="cs-CZ" sz="2000" dirty="0" smtClean="0"/>
                        <a:t>v metodě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Režijní sazba je výsledkem výpočtu, kdy rozvrhová základna je udána </a:t>
                      </a:r>
                    </a:p>
                    <a:p>
                      <a:r>
                        <a:rPr lang="cs-CZ" sz="2000" dirty="0" smtClean="0"/>
                        <a:t>v jednotkách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Režijní přirážka je výsledkem výpočtu, kdy rozvrhová základna je udána v jednotkách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Shrnutí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143580"/>
              </p:ext>
            </p:extLst>
          </p:nvPr>
        </p:nvGraphicFramePr>
        <p:xfrm>
          <a:off x="457200" y="1774825"/>
          <a:ext cx="8229600" cy="4815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/>
                        <a:t>Podklady pro sestavení kalkulace</a:t>
                      </a:r>
                      <a:endParaRPr lang="cs-CZ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/>
                        <a:t>plán výroby, technickohospodářské</a:t>
                      </a:r>
                      <a:r>
                        <a:rPr lang="cs-CZ" sz="2000" b="0" baseline="0" dirty="0" smtClean="0"/>
                        <a:t> normy, rozpočet režijních nákladů</a:t>
                      </a:r>
                      <a:endParaRPr lang="cs-CZ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Názvy</a:t>
                      </a:r>
                      <a:r>
                        <a:rPr lang="cs-CZ" sz="2000" baseline="0" dirty="0" smtClean="0"/>
                        <a:t> kalkulačních metod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kalkulace</a:t>
                      </a:r>
                      <a:r>
                        <a:rPr lang="cs-CZ" sz="2000" baseline="0" dirty="0" smtClean="0"/>
                        <a:t> dělením a kalkulace přirážková</a:t>
                      </a:r>
                      <a:endParaRPr lang="cs-CZ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Využití kalkulace dělením s pomocí poměrových čísel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velmi podobné výrobky, lišící se pouze rozměrem, hmotností</a:t>
                      </a:r>
                      <a:endParaRPr lang="cs-CZ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Rozvrhová základna se používá </a:t>
                      </a:r>
                    </a:p>
                    <a:p>
                      <a:r>
                        <a:rPr lang="cs-CZ" sz="2000" dirty="0" smtClean="0"/>
                        <a:t>v metodě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kalkulace přirážková</a:t>
                      </a:r>
                      <a:endParaRPr lang="cs-CZ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Režijní sazba je výsledkem výpočtu, kdy rozvrhová základna je udána </a:t>
                      </a:r>
                    </a:p>
                    <a:p>
                      <a:r>
                        <a:rPr lang="cs-CZ" sz="2000" dirty="0" smtClean="0"/>
                        <a:t>v jednotkách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množství</a:t>
                      </a:r>
                    </a:p>
                    <a:p>
                      <a:endParaRPr lang="cs-CZ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Režijní přirážka je výsledkem výpočtu, kdy rozvrhová základna je udána v jednotkách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peněžních</a:t>
                      </a:r>
                      <a:endParaRPr lang="cs-CZ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Veselý obličej 4"/>
          <p:cNvSpPr/>
          <p:nvPr/>
        </p:nvSpPr>
        <p:spPr>
          <a:xfrm>
            <a:off x="8027988" y="333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7B9899"/>
                </a:solidFill>
                <a:latin typeface="Arial" charset="0"/>
              </a:rPr>
              <a:t>Zdroje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1)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, P. Učebnice účetnictví pro střední školy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a veřejnost. Znojmo : Nakladatelství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 Pavel Ing. </a:t>
            </a:r>
          </a:p>
          <a:p>
            <a:pPr marL="381000" indent="-381000">
              <a:buNone/>
            </a:pPr>
            <a:r>
              <a:rPr lang="cs-CZ" sz="2000" dirty="0" smtClean="0">
                <a:latin typeface="Arial" charset="0"/>
              </a:rPr>
              <a:t>     – vzdělávací středisko. 2012. ISBN </a:t>
            </a:r>
            <a:r>
              <a:rPr lang="cs-CZ" sz="2000" dirty="0">
                <a:latin typeface="Arial" charset="0"/>
              </a:rPr>
              <a:t>978-80-903915-3-6</a:t>
            </a:r>
          </a:p>
          <a:p>
            <a:pPr marL="381000" indent="-381000">
              <a:buNone/>
            </a:pPr>
            <a:r>
              <a:rPr lang="cs-CZ" sz="2000" dirty="0">
                <a:latin typeface="Arial" charset="0"/>
              </a:rPr>
              <a:t>2 http://business.center.cz/business/pojmy</a:t>
            </a:r>
            <a:endParaRPr lang="cs-CZ" sz="2000" dirty="0" smtClean="0">
              <a:latin typeface="Arial" charset="0"/>
            </a:endParaRPr>
          </a:p>
          <a:p>
            <a:pPr marL="381000" indent="-381000">
              <a:buNone/>
            </a:pPr>
            <a:r>
              <a:rPr lang="cs-CZ" sz="2000" dirty="0" smtClean="0">
                <a:latin typeface="Arial" charset="0"/>
              </a:rPr>
              <a:t>3) </a:t>
            </a:r>
            <a:r>
              <a:rPr lang="cs-CZ" sz="2000" dirty="0">
                <a:latin typeface="Arial" charset="0"/>
                <a:hlinkClick r:id="rId2"/>
              </a:rPr>
              <a:t>http://</a:t>
            </a:r>
            <a:r>
              <a:rPr lang="cs-CZ" sz="2000" dirty="0" smtClean="0">
                <a:latin typeface="Arial" charset="0"/>
                <a:hlinkClick r:id="rId2"/>
              </a:rPr>
              <a:t>www.zakonyprolidi.cz/cs/2009-450</a:t>
            </a:r>
            <a:endParaRPr lang="cs-CZ" sz="2000" dirty="0" smtClean="0">
              <a:latin typeface="Arial" charset="0"/>
            </a:endParaRPr>
          </a:p>
          <a:p>
            <a:pPr marL="381000" indent="-381000">
              <a:buNone/>
            </a:pP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sz="2400" dirty="0" smtClean="0">
              <a:latin typeface="Arial" charset="0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2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5362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4000">
                <a:solidFill>
                  <a:srgbClr val="FFFF66"/>
                </a:solidFill>
                <a:cs typeface="Arial" charset="0"/>
              </a:rPr>
              <a:t>Kalkulační metody</a:t>
            </a:r>
          </a:p>
        </p:txBody>
      </p:sp>
      <p:pic>
        <p:nvPicPr>
          <p:cNvPr id="15363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15365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15366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15367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15368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15369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 ročník</a:t>
            </a:r>
          </a:p>
        </p:txBody>
      </p:sp>
      <p:sp>
        <p:nvSpPr>
          <p:cNvPr id="15370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Účetnictví</a:t>
            </a:r>
          </a:p>
        </p:txBody>
      </p:sp>
      <p:sp>
        <p:nvSpPr>
          <p:cNvPr id="15371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Ing. Hana Samcová</a:t>
            </a:r>
          </a:p>
        </p:txBody>
      </p:sp>
      <p:sp>
        <p:nvSpPr>
          <p:cNvPr id="15372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15373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Kalkulace dělením, kalkulace přirážková, režijní přirážka a sazba</a:t>
            </a:r>
          </a:p>
        </p:txBody>
      </p:sp>
      <p:sp>
        <p:nvSpPr>
          <p:cNvPr id="15374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15375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Vnitropodnikové účetnictví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Kalkulační metody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1187450" y="2133600"/>
            <a:ext cx="6553200" cy="3382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/>
              <a:t>způsoby stanovení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i="1" dirty="0">
                <a:solidFill>
                  <a:schemeClr val="bg1"/>
                </a:solidFill>
              </a:rPr>
              <a:t>režijních</a:t>
            </a:r>
            <a:r>
              <a:rPr lang="cs-CZ" sz="3600" b="1" i="1" dirty="0"/>
              <a:t> nákladů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 b="1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/>
              <a:t>na kalkulační jednici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02782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333375"/>
            <a:ext cx="9144000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Přehled kalkulačních metod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Vstupní data </a:t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pro sestavení kalkulace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5" name="Vývojový diagram: děrná páska 4"/>
          <p:cNvSpPr/>
          <p:nvPr/>
        </p:nvSpPr>
        <p:spPr>
          <a:xfrm>
            <a:off x="539750" y="1916113"/>
            <a:ext cx="3527425" cy="22336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Technickohospodářské normy</a:t>
            </a:r>
          </a:p>
        </p:txBody>
      </p:sp>
      <p:sp>
        <p:nvSpPr>
          <p:cNvPr id="7" name="Vývojový diagram: děrná páska 6"/>
          <p:cNvSpPr/>
          <p:nvPr/>
        </p:nvSpPr>
        <p:spPr>
          <a:xfrm>
            <a:off x="5219700" y="1916113"/>
            <a:ext cx="3240088" cy="2160587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Rozpočtovaná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výše nákladů</a:t>
            </a:r>
          </a:p>
        </p:txBody>
      </p:sp>
      <p:sp>
        <p:nvSpPr>
          <p:cNvPr id="9" name="Vývojový diagram: děrná páska 8"/>
          <p:cNvSpPr/>
          <p:nvPr/>
        </p:nvSpPr>
        <p:spPr>
          <a:xfrm>
            <a:off x="3132138" y="4221163"/>
            <a:ext cx="2592387" cy="187166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Plán výroby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Kalkulace prostým dělením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Předpoklad:</a:t>
            </a:r>
            <a:r>
              <a:rPr lang="cs-CZ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Příklad: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výroba elektrické energie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2987675" y="1916113"/>
            <a:ext cx="3816350" cy="2089150"/>
          </a:xfrm>
          <a:prstGeom prst="wedgeEllipseCallout">
            <a:avLst>
              <a:gd name="adj1" fmla="val -57976"/>
              <a:gd name="adj2" fmla="val -14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výroba jediného druhu výrobku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Kalkulace </a:t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dělením s poměrovými čísly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Předpoklad:</a:t>
            </a:r>
            <a:r>
              <a:rPr lang="cs-CZ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Příklad: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plechy různé tloušťky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3132138" y="1628775"/>
            <a:ext cx="5040312" cy="2663825"/>
          </a:xfrm>
          <a:prstGeom prst="wedgeEllipseCallout">
            <a:avLst>
              <a:gd name="adj1" fmla="val -57976"/>
              <a:gd name="adj2" fmla="val -14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několik stejnorodých výrobků, které se liší rozměrem, hmotností,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Kalkulace přirážková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Předpoklad:</a:t>
            </a:r>
            <a:r>
              <a:rPr lang="cs-CZ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Příklad: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textilní výroba: halenky, kalhoty, sukně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2987675" y="1916113"/>
            <a:ext cx="4105275" cy="2089150"/>
          </a:xfrm>
          <a:prstGeom prst="wedgeEllipseCallout">
            <a:avLst>
              <a:gd name="adj1" fmla="val -57976"/>
              <a:gd name="adj2" fmla="val -14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výroba několika odlišných výrobků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Kalkulace přirážková </a:t>
            </a:r>
            <a:b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– režijní přirážka (v %)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Předpoklad:</a:t>
            </a:r>
            <a:r>
              <a:rPr lang="cs-CZ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endParaRPr lang="cs-CZ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Příklad: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i="1" smtClean="0"/>
              <a:t>rozvrhová základna = přímé mzdy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(textilní výroba: halenky, kalhoty, sukně)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3059113" y="1700213"/>
            <a:ext cx="4105275" cy="2089150"/>
          </a:xfrm>
          <a:prstGeom prst="wedgeEllipseCallout">
            <a:avLst>
              <a:gd name="adj1" fmla="val -57976"/>
              <a:gd name="adj2" fmla="val -14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zvolená rozvrhová základna je v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</TotalTime>
  <Words>400</Words>
  <Application>Microsoft Office PowerPoint</Application>
  <PresentationFormat>Předvádění na obrazovce (4:3)</PresentationFormat>
  <Paragraphs>131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Prezentace aplikace PowerPoint</vt:lpstr>
      <vt:lpstr>Prezentace aplikace PowerPoint</vt:lpstr>
      <vt:lpstr>Kalkulační metody</vt:lpstr>
      <vt:lpstr> </vt:lpstr>
      <vt:lpstr>Vstupní data  pro sestavení kalkulace</vt:lpstr>
      <vt:lpstr>Kalkulace prostým dělením</vt:lpstr>
      <vt:lpstr>Kalkulace  dělením s poměrovými čísly</vt:lpstr>
      <vt:lpstr>Kalkulace přirážková</vt:lpstr>
      <vt:lpstr>Kalkulace přirážková  – režijní přirážka (v %)</vt:lpstr>
      <vt:lpstr>Kalkulace přirážková  – režijní sazba</vt:lpstr>
      <vt:lpstr>Shrnutí</vt:lpstr>
      <vt:lpstr>Shrnutí</vt:lpstr>
      <vt:lpstr>Zdroje</vt:lpstr>
    </vt:vector>
  </TitlesOfParts>
  <Company>OA Tábor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Kalkulační metody</dc:title>
  <dc:creator>OA</dc:creator>
  <cp:lastModifiedBy>admin</cp:lastModifiedBy>
  <cp:revision>14</cp:revision>
  <dcterms:created xsi:type="dcterms:W3CDTF">2013-05-04T11:49:43Z</dcterms:created>
  <dcterms:modified xsi:type="dcterms:W3CDTF">2013-07-18T12:05:19Z</dcterms:modified>
</cp:coreProperties>
</file>