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64" r:id="rId2"/>
    <p:sldId id="265" r:id="rId3"/>
    <p:sldId id="267" r:id="rId4"/>
    <p:sldId id="258" r:id="rId5"/>
    <p:sldId id="261" r:id="rId6"/>
    <p:sldId id="259" r:id="rId7"/>
    <p:sldId id="262" r:id="rId8"/>
    <p:sldId id="260" r:id="rId9"/>
    <p:sldId id="268" r:id="rId10"/>
    <p:sldId id="263" r:id="rId11"/>
    <p:sldId id="266" r:id="rId12"/>
    <p:sldId id="269" r:id="rId13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3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D6F6BBF-9B4F-4441-A717-16B1279488B8}" type="datetimeFigureOut">
              <a:rPr lang="cs-CZ"/>
              <a:pPr>
                <a:defRPr/>
              </a:pPr>
              <a:t>19.2.2013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413EB24-492E-4265-B605-677D2B10ADD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28170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26627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D88792B-C6F7-4A59-B4F0-5A3A0A78F4E9}" type="slidenum">
              <a:rPr lang="cs-CZ" smtClean="0"/>
              <a:pPr/>
              <a:t>12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Obdélník 18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Obdélník 11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Přímá spojovací čára 6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Obdélník 9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3" name="Elipsa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Elipsa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5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B2010B-3B8E-41C4-A028-98D7D4307B25}" type="datetimeFigureOut">
              <a:rPr lang="cs-CZ"/>
              <a:pPr>
                <a:defRPr/>
              </a:pPr>
              <a:t>19.2.2013</a:t>
            </a:fld>
            <a:endParaRPr lang="cs-CZ"/>
          </a:p>
        </p:txBody>
      </p:sp>
      <p:sp>
        <p:nvSpPr>
          <p:cNvPr id="16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7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305FBD87-169E-4103-BDD0-D63943CE4FD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DA68B3-D8E7-4A65-BCD4-7DCA6428A3DA}" type="datetimeFigureOut">
              <a:rPr lang="cs-CZ"/>
              <a:pPr>
                <a:defRPr/>
              </a:pPr>
              <a:t>19.2.2013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F5414-E2B7-4ACB-862C-255761DC0D1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Obdélník 10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Obdélník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Přímá spojovací čára 12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Elipsa 13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Elipsa 14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3" name="Zástupný symbol pro číslo snímku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12E86B-107C-4D63-AB80-56FCFF7C7EA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4" name="Zástupný symbol pro datum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3DCDC-2AF0-4535-BDA5-4C9AA82D3FBF}" type="datetimeFigureOut">
              <a:rPr lang="cs-CZ"/>
              <a:pPr>
                <a:defRPr/>
              </a:pPr>
              <a:t>19.2.2013</a:t>
            </a:fld>
            <a:endParaRPr lang="cs-CZ"/>
          </a:p>
        </p:txBody>
      </p:sp>
      <p:sp>
        <p:nvSpPr>
          <p:cNvPr id="15" name="Zástupný symbol pro zápatí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C0C9E-A716-4D48-9A72-E5B99B5D75DB}" type="datetimeFigureOut">
              <a:rPr lang="cs-CZ"/>
              <a:pPr>
                <a:defRPr/>
              </a:pPr>
              <a:t>19.2.2013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685D68-0777-4FAD-8065-2EF6481DA98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Obdélník 18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Obdélník 11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Obdélník 12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Obdélník 13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Přímá spojovací čára 7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Elipsa 9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Elipsa 10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5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6" name="Zástupný symbol pro datum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1859B-A731-49FA-9744-F7599E80888B}" type="datetimeFigureOut">
              <a:rPr lang="cs-CZ"/>
              <a:pPr>
                <a:defRPr/>
              </a:pPr>
              <a:t>19.2.2013</a:t>
            </a:fld>
            <a:endParaRPr lang="cs-CZ"/>
          </a:p>
        </p:txBody>
      </p:sp>
      <p:sp>
        <p:nvSpPr>
          <p:cNvPr id="17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5C8C1685-1DCE-4B5D-85CD-91A2C0E2668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římá spojovací čára 7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E6025-B25D-4BE2-B7EE-29F0136D0E70}" type="datetimeFigureOut">
              <a:rPr lang="cs-CZ"/>
              <a:pPr>
                <a:defRPr/>
              </a:pPr>
              <a:t>19.2.2013</a:t>
            </a:fld>
            <a:endParaRPr lang="cs-CZ"/>
          </a:p>
        </p:txBody>
      </p:sp>
      <p:sp>
        <p:nvSpPr>
          <p:cNvPr id="7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291EF-0BE2-4F7C-AABF-EECD4F7EB1D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9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Obdélník 10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Přímá spojovací čára 14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Obdélník 1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6" name="Elipsa 24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Elipsa 2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8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B7731D-221E-4BD2-9912-9E00EC6B2346}" type="datetimeFigureOut">
              <a:rPr lang="cs-CZ"/>
              <a:pPr>
                <a:defRPr/>
              </a:pPr>
              <a:t>19.2.2013</a:t>
            </a:fld>
            <a:endParaRPr lang="cs-CZ"/>
          </a:p>
        </p:txBody>
      </p:sp>
      <p:sp>
        <p:nvSpPr>
          <p:cNvPr id="19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018845CC-8002-4C7E-ABF6-016481E1604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B35F2-B493-4760-B6B1-FC2229A866A9}" type="datetimeFigureOut">
              <a:rPr lang="cs-CZ"/>
              <a:pPr>
                <a:defRPr/>
              </a:pPr>
              <a:t>19.2.2013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716FA-6ED4-4848-ADC3-51B82BB58FB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3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4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bdélník 4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Obdélník 5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DBEA9-918A-44CC-A8BB-E7A528EA4E96}" type="datetimeFigureOut">
              <a:rPr lang="cs-CZ"/>
              <a:pPr>
                <a:defRPr/>
              </a:pPr>
              <a:t>19.2.2013</a:t>
            </a:fld>
            <a:endParaRPr lang="cs-CZ"/>
          </a:p>
        </p:txBody>
      </p:sp>
      <p:sp>
        <p:nvSpPr>
          <p:cNvPr id="9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F581A42-173B-4E4A-AAA9-A27BAE48C2D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18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Obdélník 7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Přímá spojovací čára 8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Elipsa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Elipsa 10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Obdélník 20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6" name="Zástupný symbol pro číslo snímku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43301861-CF3F-45CE-9083-7D6A8372E96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7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2777E-C225-4A70-8A53-85728A299EB3}" type="datetimeFigureOut">
              <a:rPr lang="cs-CZ"/>
              <a:pPr>
                <a:defRPr/>
              </a:pPr>
              <a:t>19.2.2013</a:t>
            </a:fld>
            <a:endParaRPr lang="cs-CZ"/>
          </a:p>
        </p:txBody>
      </p:sp>
      <p:sp>
        <p:nvSpPr>
          <p:cNvPr id="18" name="Zástupný symbol pro zápatí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římá spojovací čára 20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Obdélník 1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Obdélník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3" name="Elipsa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Elipsa 12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Obdélník 21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6" name="Zástupný symbol pro číslo snímku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94D99D-993A-4E24-A0FF-6DBA204FC44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7" name="Zástupný symbol pro datum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EE6ACA-33BA-4DBC-8D0A-AD3480A466F4}" type="datetimeFigureOut">
              <a:rPr lang="cs-CZ"/>
              <a:pPr>
                <a:defRPr/>
              </a:pPr>
              <a:t>19.2.2013</a:t>
            </a:fld>
            <a:endParaRPr lang="cs-CZ"/>
          </a:p>
        </p:txBody>
      </p:sp>
      <p:sp>
        <p:nvSpPr>
          <p:cNvPr id="18" name="Zástupný symbol pro zápatí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CB354200-3189-43A3-B7E3-67A12FB11B37}" type="datetimeFigureOut">
              <a:rPr lang="cs-CZ"/>
              <a:pPr>
                <a:defRPr/>
              </a:pPr>
              <a:t>19.2.2013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Elipsa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Elipsa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>
                <a:solidFill>
                  <a:schemeClr val="accent3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BC569FB-B2CB-414B-BA1D-60546E1FC90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38" name="Zástupný symbol pro nadpis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  <a:endParaRPr lang="en-US" smtClean="0"/>
          </a:p>
        </p:txBody>
      </p:sp>
      <p:sp>
        <p:nvSpPr>
          <p:cNvPr id="1039" name="Zástupný symbol pro text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http://portal.justice.cz/Justice2/Uvod/uvod.asp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http://portal.justice.cz/Justice2/Uvod/uvod.aspx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Obrázek 1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42875"/>
            <a:ext cx="8820150" cy="206216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14338" name="TextovéPole 2"/>
          <p:cNvSpPr txBox="1">
            <a:spLocks noChangeArrowheads="1"/>
          </p:cNvSpPr>
          <p:nvPr/>
        </p:nvSpPr>
        <p:spPr bwMode="auto">
          <a:xfrm>
            <a:off x="360363" y="388938"/>
            <a:ext cx="8489950" cy="145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pPr algn="ctr"/>
            <a:r>
              <a:rPr lang="cs-CZ" sz="6400">
                <a:solidFill>
                  <a:srgbClr val="FFFF66"/>
                </a:solidFill>
                <a:cs typeface="Arial" charset="0"/>
              </a:rPr>
              <a:t>Výukový materiál</a:t>
            </a:r>
          </a:p>
          <a:p>
            <a:pPr algn="ctr"/>
            <a:r>
              <a:rPr lang="cs-CZ" sz="2500">
                <a:solidFill>
                  <a:srgbClr val="FFFF66"/>
                </a:solidFill>
                <a:cs typeface="Arial" charset="0"/>
              </a:rPr>
              <a:t>zpracovaný v rámci projektu</a:t>
            </a:r>
          </a:p>
        </p:txBody>
      </p:sp>
      <p:pic>
        <p:nvPicPr>
          <p:cNvPr id="14339" name="Obrázek 3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330450"/>
            <a:ext cx="8820150" cy="411956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14340" name="TextovéPole 4"/>
          <p:cNvSpPr txBox="1">
            <a:spLocks noChangeArrowheads="1"/>
          </p:cNvSpPr>
          <p:nvPr/>
        </p:nvSpPr>
        <p:spPr bwMode="auto">
          <a:xfrm>
            <a:off x="903288" y="4398963"/>
            <a:ext cx="1690687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FF"/>
                </a:solidFill>
                <a:cs typeface="Arial" charset="0"/>
              </a:rPr>
              <a:t>Označení:</a:t>
            </a:r>
            <a:endParaRPr lang="cs-CZ" sz="2100" b="1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4341" name="TextovéPole 5"/>
          <p:cNvSpPr txBox="1">
            <a:spLocks noChangeArrowheads="1"/>
          </p:cNvSpPr>
          <p:nvPr/>
        </p:nvSpPr>
        <p:spPr bwMode="auto">
          <a:xfrm>
            <a:off x="6983709" y="4398963"/>
            <a:ext cx="1257300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 dirty="0">
                <a:solidFill>
                  <a:srgbClr val="FFFFFF"/>
                </a:solidFill>
                <a:cs typeface="Arial" charset="0"/>
              </a:rPr>
              <a:t>Sada:</a:t>
            </a:r>
          </a:p>
        </p:txBody>
      </p:sp>
      <p:sp>
        <p:nvSpPr>
          <p:cNvPr id="14342" name="TextovéPole 6"/>
          <p:cNvSpPr txBox="1">
            <a:spLocks noChangeArrowheads="1"/>
          </p:cNvSpPr>
          <p:nvPr/>
        </p:nvSpPr>
        <p:spPr bwMode="auto">
          <a:xfrm>
            <a:off x="903288" y="4854575"/>
            <a:ext cx="2765425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FF"/>
                </a:solidFill>
                <a:cs typeface="Arial" charset="0"/>
              </a:rPr>
              <a:t>Ověření ve výuce:</a:t>
            </a:r>
          </a:p>
        </p:txBody>
      </p:sp>
      <p:sp>
        <p:nvSpPr>
          <p:cNvPr id="14343" name="TextovéPole 7"/>
          <p:cNvSpPr txBox="1">
            <a:spLocks noChangeArrowheads="1"/>
          </p:cNvSpPr>
          <p:nvPr/>
        </p:nvSpPr>
        <p:spPr bwMode="auto">
          <a:xfrm>
            <a:off x="6977359" y="4854575"/>
            <a:ext cx="1166813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FF"/>
                </a:solidFill>
                <a:cs typeface="Arial" charset="0"/>
              </a:rPr>
              <a:t>Třída:</a:t>
            </a:r>
          </a:p>
        </p:txBody>
      </p:sp>
      <p:sp>
        <p:nvSpPr>
          <p:cNvPr id="14344" name="TextovéPole 8"/>
          <p:cNvSpPr txBox="1">
            <a:spLocks noChangeArrowheads="1"/>
          </p:cNvSpPr>
          <p:nvPr/>
        </p:nvSpPr>
        <p:spPr bwMode="auto">
          <a:xfrm>
            <a:off x="903288" y="5329238"/>
            <a:ext cx="1325562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FF"/>
                </a:solidFill>
                <a:cs typeface="Arial" charset="0"/>
              </a:rPr>
              <a:t>Datum:</a:t>
            </a:r>
          </a:p>
        </p:txBody>
      </p:sp>
      <p:sp>
        <p:nvSpPr>
          <p:cNvPr id="14345" name="TextovéPole 9"/>
          <p:cNvSpPr txBox="1">
            <a:spLocks noChangeArrowheads="1"/>
          </p:cNvSpPr>
          <p:nvPr/>
        </p:nvSpPr>
        <p:spPr bwMode="auto">
          <a:xfrm>
            <a:off x="903288" y="3925888"/>
            <a:ext cx="3794125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FF"/>
                </a:solidFill>
                <a:cs typeface="Arial" charset="0"/>
              </a:rPr>
              <a:t>Registrační </a:t>
            </a:r>
            <a:r>
              <a:rPr lang="cs-CZ" sz="2100" b="1" dirty="0">
                <a:solidFill>
                  <a:srgbClr val="FFFFFF"/>
                </a:solidFill>
                <a:cs typeface="Arial" charset="0"/>
              </a:rPr>
              <a:t>číslo projektu:</a:t>
            </a:r>
          </a:p>
        </p:txBody>
      </p:sp>
      <p:pic>
        <p:nvPicPr>
          <p:cNvPr id="14346" name="Obrázek 10"/>
          <p:cNvPicPr>
            <a:picLocks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71650" y="2614613"/>
            <a:ext cx="5737225" cy="1006475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14347" name="TextovéPole 11"/>
          <p:cNvSpPr txBox="1">
            <a:spLocks noChangeArrowheads="1"/>
          </p:cNvSpPr>
          <p:nvPr/>
        </p:nvSpPr>
        <p:spPr bwMode="auto">
          <a:xfrm>
            <a:off x="4429323" y="3925888"/>
            <a:ext cx="4175125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 dirty="0">
                <a:solidFill>
                  <a:srgbClr val="FFFF66"/>
                </a:solidFill>
                <a:cs typeface="Arial" charset="0"/>
              </a:rPr>
              <a:t>CZ.1.07/1.5.00/34.0199</a:t>
            </a:r>
          </a:p>
        </p:txBody>
      </p:sp>
      <p:sp>
        <p:nvSpPr>
          <p:cNvPr id="14348" name="TextovéPole 12"/>
          <p:cNvSpPr txBox="1">
            <a:spLocks noChangeArrowheads="1"/>
          </p:cNvSpPr>
          <p:nvPr/>
        </p:nvSpPr>
        <p:spPr bwMode="auto">
          <a:xfrm>
            <a:off x="7840959" y="4398963"/>
            <a:ext cx="503238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66"/>
                </a:solidFill>
                <a:cs typeface="Arial" charset="0"/>
              </a:rPr>
              <a:t>1</a:t>
            </a:r>
          </a:p>
        </p:txBody>
      </p:sp>
      <p:sp>
        <p:nvSpPr>
          <p:cNvPr id="14349" name="TextovéPole 13"/>
          <p:cNvSpPr txBox="1">
            <a:spLocks noChangeArrowheads="1"/>
          </p:cNvSpPr>
          <p:nvPr/>
        </p:nvSpPr>
        <p:spPr bwMode="auto">
          <a:xfrm>
            <a:off x="2325613" y="4398963"/>
            <a:ext cx="4406627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723" tIns="40361" rIns="80723" bIns="40361">
            <a:spAutoFit/>
          </a:bodyPr>
          <a:lstStyle/>
          <a:p>
            <a:r>
              <a:rPr lang="cs-CZ" sz="2100" b="1" smtClean="0">
                <a:solidFill>
                  <a:srgbClr val="FFFF66"/>
                </a:solidFill>
                <a:cs typeface="Arial" charset="0"/>
              </a:rPr>
              <a:t>VY_32_INOVACE_UCE_SA_1_18</a:t>
            </a:r>
            <a:endParaRPr lang="cs-CZ" sz="2100" b="1" dirty="0">
              <a:solidFill>
                <a:srgbClr val="FFFF66"/>
              </a:solidFill>
              <a:cs typeface="Arial" charset="0"/>
            </a:endParaRPr>
          </a:p>
        </p:txBody>
      </p:sp>
      <p:sp>
        <p:nvSpPr>
          <p:cNvPr id="14350" name="TextovéPole 14"/>
          <p:cNvSpPr txBox="1">
            <a:spLocks noChangeArrowheads="1"/>
          </p:cNvSpPr>
          <p:nvPr/>
        </p:nvSpPr>
        <p:spPr bwMode="auto">
          <a:xfrm>
            <a:off x="3360738" y="4854575"/>
            <a:ext cx="1665287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66"/>
                </a:solidFill>
                <a:cs typeface="Arial" charset="0"/>
              </a:rPr>
              <a:t>5. 12. 2012</a:t>
            </a:r>
          </a:p>
        </p:txBody>
      </p:sp>
      <p:sp>
        <p:nvSpPr>
          <p:cNvPr id="14351" name="TextovéPole 15"/>
          <p:cNvSpPr txBox="1">
            <a:spLocks noChangeArrowheads="1"/>
          </p:cNvSpPr>
          <p:nvPr/>
        </p:nvSpPr>
        <p:spPr bwMode="auto">
          <a:xfrm>
            <a:off x="7834610" y="4854575"/>
            <a:ext cx="625822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723" tIns="40361" rIns="80723" bIns="40361">
            <a:spAutoFit/>
          </a:bodyPr>
          <a:lstStyle/>
          <a:p>
            <a:r>
              <a:rPr lang="cs-CZ" sz="2100" b="1" dirty="0">
                <a:solidFill>
                  <a:srgbClr val="FFFF66"/>
                </a:solidFill>
                <a:cs typeface="Arial" charset="0"/>
              </a:rPr>
              <a:t>4.B</a:t>
            </a:r>
          </a:p>
        </p:txBody>
      </p:sp>
      <p:sp>
        <p:nvSpPr>
          <p:cNvPr id="14352" name="TextovéPole 16"/>
          <p:cNvSpPr txBox="1">
            <a:spLocks noChangeArrowheads="1"/>
          </p:cNvSpPr>
          <p:nvPr/>
        </p:nvSpPr>
        <p:spPr bwMode="auto">
          <a:xfrm>
            <a:off x="1954213" y="5329238"/>
            <a:ext cx="1905000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66"/>
                </a:solidFill>
                <a:cs typeface="Arial" charset="0"/>
              </a:rPr>
              <a:t>1. 12. 2012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850" y="476250"/>
            <a:ext cx="8534400" cy="7588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Témata k diskusi o výsledcích </a:t>
            </a:r>
            <a:br>
              <a:rPr lang="cs-CZ" dirty="0" smtClean="0"/>
            </a:br>
            <a:r>
              <a:rPr lang="cs-CZ" dirty="0" smtClean="0"/>
              <a:t>samostatné práce prezentované žáky</a:t>
            </a:r>
            <a:endParaRPr lang="cs-CZ" dirty="0"/>
          </a:p>
        </p:txBody>
      </p:sp>
      <p:sp>
        <p:nvSpPr>
          <p:cNvPr id="23554" name="Zástupný symbol pro obsah 2"/>
          <p:cNvSpPr>
            <a:spLocks noGrp="1"/>
          </p:cNvSpPr>
          <p:nvPr>
            <p:ph sz="quarter" idx="1"/>
          </p:nvPr>
        </p:nvSpPr>
        <p:spPr>
          <a:xfrm>
            <a:off x="250825" y="1916113"/>
            <a:ext cx="8504238" cy="4213225"/>
          </a:xfrm>
        </p:spPr>
        <p:txBody>
          <a:bodyPr/>
          <a:lstStyle/>
          <a:p>
            <a:pPr eaLnBrk="1" hangingPunct="1">
              <a:buFont typeface="Wingdings" pitchFamily="2" charset="2"/>
              <a:buChar char="q"/>
            </a:pPr>
            <a:r>
              <a:rPr lang="cs-CZ" smtClean="0"/>
              <a:t>rozbor předmětu podnikání jednotlivých společností v regionu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cs-CZ" smtClean="0"/>
              <a:t>porovnání výše základního kapitálu při založení společností s aktuálním stavem	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cs-CZ" smtClean="0"/>
              <a:t>porovnání počtu společníků při založení společnosti </a:t>
            </a:r>
          </a:p>
          <a:p>
            <a:pPr eaLnBrk="1" hangingPunct="1">
              <a:buFont typeface="Wingdings 2" pitchFamily="18" charset="2"/>
              <a:buNone/>
            </a:pPr>
            <a:r>
              <a:rPr lang="cs-CZ" smtClean="0"/>
              <a:t>    s aktuálním stavem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cs-CZ" smtClean="0"/>
              <a:t>rozbor forem vkladů 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cs-CZ" smtClean="0"/>
              <a:t>zhodnocení změn v základním kapitálu společností</a:t>
            </a:r>
          </a:p>
          <a:p>
            <a:pPr eaLnBrk="1" hangingPunct="1">
              <a:buFontTx/>
              <a:buChar char="-"/>
            </a:pPr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/>
              <a:t>Shrnutí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149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2119"/>
                <a:gridCol w="4252119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S.</a:t>
                      </a:r>
                      <a:r>
                        <a:rPr lang="cs-CZ" baseline="0" dirty="0" smtClean="0"/>
                        <a:t> r. o. s nejvyšší hodnotou základního kapitálu v okamžiku založení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S.</a:t>
                      </a:r>
                      <a:r>
                        <a:rPr lang="cs-CZ" baseline="0" dirty="0" smtClean="0"/>
                        <a:t> r. o. s nejvyšší  aktuální hodnotou základního kapitálu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Převažující forma vkladů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Opakující</a:t>
                      </a:r>
                      <a:r>
                        <a:rPr lang="cs-CZ" baseline="0" dirty="0" smtClean="0"/>
                        <a:t> se počet společníků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cs-CZ" smtClean="0">
                <a:solidFill>
                  <a:srgbClr val="7B9899"/>
                </a:solidFill>
                <a:latin typeface="Arial" charset="0"/>
              </a:rPr>
              <a:t>Zdroje</a:t>
            </a:r>
          </a:p>
        </p:txBody>
      </p:sp>
      <p:sp>
        <p:nvSpPr>
          <p:cNvPr id="25602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381000" indent="-381000" eaLnBrk="1" hangingPunct="1">
              <a:buFont typeface="Wingdings 2" pitchFamily="18" charset="2"/>
              <a:buNone/>
            </a:pPr>
            <a:r>
              <a:rPr lang="cs-CZ" sz="2000" smtClean="0">
                <a:latin typeface="Arial" charset="0"/>
              </a:rPr>
              <a:t>1) Štohl, P. Učebnice účetnictví pro střední školy </a:t>
            </a:r>
          </a:p>
          <a:p>
            <a:pPr marL="381000" indent="-381000" eaLnBrk="1" hangingPunct="1">
              <a:buFont typeface="Wingdings 2" pitchFamily="18" charset="2"/>
              <a:buNone/>
            </a:pPr>
            <a:r>
              <a:rPr lang="cs-CZ" sz="2000" smtClean="0">
                <a:latin typeface="Arial" charset="0"/>
              </a:rPr>
              <a:t>     a veřejnost. Znojmo : Nakladatelství Štohl Pavel Ing. </a:t>
            </a:r>
          </a:p>
          <a:p>
            <a:pPr marL="381000" indent="-381000" eaLnBrk="1" hangingPunct="1">
              <a:buFont typeface="Wingdings 2" pitchFamily="18" charset="2"/>
              <a:buNone/>
            </a:pPr>
            <a:r>
              <a:rPr lang="cs-CZ" sz="2000" smtClean="0">
                <a:latin typeface="Arial" charset="0"/>
              </a:rPr>
              <a:t>     – vzdělávací středisko. 2012. ISBN 978-80-87237-47-2</a:t>
            </a:r>
          </a:p>
          <a:p>
            <a:pPr marL="381000" indent="-381000" eaLnBrk="1" hangingPunct="1">
              <a:buFont typeface="Wingdings 2" pitchFamily="18" charset="2"/>
              <a:buNone/>
            </a:pPr>
            <a:r>
              <a:rPr lang="cs-CZ" sz="2000" smtClean="0">
                <a:latin typeface="Arial" charset="0"/>
              </a:rPr>
              <a:t>2) http://business.center.cz/business/pravo/zakony</a:t>
            </a:r>
          </a:p>
          <a:p>
            <a:pPr marL="381000" indent="-381000" eaLnBrk="1" hangingPunct="1">
              <a:buFont typeface="Wingdings 2" pitchFamily="18" charset="2"/>
              <a:buNone/>
            </a:pPr>
            <a:r>
              <a:rPr lang="cs-CZ" sz="2000" smtClean="0">
                <a:latin typeface="Arial" charset="0"/>
              </a:rPr>
              <a:t>3) http://portal.justice.cz</a:t>
            </a:r>
          </a:p>
          <a:p>
            <a:pPr marL="381000" indent="-381000" eaLnBrk="1" hangingPunct="1">
              <a:buFont typeface="Wingdings 2" pitchFamily="18" charset="2"/>
              <a:buNone/>
            </a:pPr>
            <a:r>
              <a:rPr lang="cs-CZ" sz="2000" smtClean="0">
                <a:latin typeface="Arial" charset="0"/>
              </a:rPr>
              <a:t>4) www.mfcr.cz/cps/rde/xchg/mfcr/xls/platna_legislativa_ucetni_</a:t>
            </a:r>
          </a:p>
          <a:p>
            <a:pPr marL="381000" indent="-381000" eaLnBrk="1" hangingPunct="1">
              <a:buFont typeface="Wingdings 2" pitchFamily="18" charset="2"/>
              <a:buNone/>
            </a:pPr>
            <a:r>
              <a:rPr lang="cs-CZ" sz="2000" smtClean="0">
                <a:latin typeface="Arial" charset="0"/>
              </a:rPr>
              <a:t>    standardy_75927.html</a:t>
            </a:r>
          </a:p>
          <a:p>
            <a:pPr marL="381000" indent="-381000" eaLnBrk="1" hangingPunct="1">
              <a:buFont typeface="Wingdings 2" pitchFamily="18" charset="2"/>
              <a:buNone/>
            </a:pPr>
            <a:r>
              <a:rPr lang="cs-CZ" sz="2000" smtClean="0">
                <a:latin typeface="Arial" charset="0"/>
              </a:rPr>
              <a:t>5) Účtová osnova, České účetní standardy – postupy účtování pro </a:t>
            </a:r>
          </a:p>
          <a:p>
            <a:pPr marL="381000" indent="-381000" eaLnBrk="1" hangingPunct="1">
              <a:buFont typeface="Wingdings 2" pitchFamily="18" charset="2"/>
              <a:buNone/>
            </a:pPr>
            <a:r>
              <a:rPr lang="cs-CZ" sz="2000" smtClean="0">
                <a:latin typeface="Arial" charset="0"/>
              </a:rPr>
              <a:t>    podnikatele : ANAG. 2012. ISBN 978-80-7263-729-4</a:t>
            </a:r>
          </a:p>
          <a:p>
            <a:pPr marL="381000" indent="-381000" eaLnBrk="1" hangingPunct="1">
              <a:buFont typeface="Wingdings 2" pitchFamily="18" charset="2"/>
              <a:buNone/>
            </a:pPr>
            <a:r>
              <a:rPr lang="cs-CZ" sz="2000" smtClean="0">
                <a:latin typeface="Arial" charset="0"/>
              </a:rPr>
              <a:t>6) Obchodní zákoník a předpisy související : ANAG. 2012. ISBN 978-80-</a:t>
            </a:r>
          </a:p>
          <a:p>
            <a:pPr marL="381000" indent="-381000" eaLnBrk="1" hangingPunct="1">
              <a:buFont typeface="Wingdings 2" pitchFamily="18" charset="2"/>
              <a:buNone/>
            </a:pPr>
            <a:r>
              <a:rPr lang="cs-CZ" sz="2000" smtClean="0">
                <a:latin typeface="Arial" charset="0"/>
              </a:rPr>
              <a:t>    7263-720-1</a:t>
            </a:r>
          </a:p>
          <a:p>
            <a:pPr marL="381000" indent="-381000" eaLnBrk="1" hangingPunct="1"/>
            <a:endParaRPr lang="cs-CZ" smtClean="0">
              <a:latin typeface="Arial" charset="0"/>
            </a:endParaRPr>
          </a:p>
          <a:p>
            <a:pPr marL="381000" indent="-381000" eaLnBrk="1" hangingPunct="1"/>
            <a:endParaRPr lang="cs-CZ" smtClean="0">
              <a:latin typeface="Arial" charset="0"/>
              <a:hlinkClick r:id="rId3"/>
            </a:endParaRPr>
          </a:p>
          <a:p>
            <a:pPr marL="381000" indent="-381000" eaLnBrk="1" hangingPunct="1">
              <a:buFont typeface="Wingdings 2" pitchFamily="18" charset="2"/>
              <a:buNone/>
            </a:pPr>
            <a:endParaRPr lang="cs-CZ" smtClean="0"/>
          </a:p>
          <a:p>
            <a:pPr marL="381000" indent="-381000" eaLnBrk="1" hangingPunct="1">
              <a:buFont typeface="Wingdings 2" pitchFamily="18" charset="2"/>
              <a:buNone/>
            </a:pPr>
            <a:endParaRPr lang="cs-CZ" sz="2400" smtClean="0">
              <a:latin typeface="Arial" charset="0"/>
            </a:endParaRPr>
          </a:p>
          <a:p>
            <a:pPr marL="381000" indent="-381000" eaLnBrk="1" hangingPunct="1">
              <a:buFont typeface="Wingdings 2" pitchFamily="18" charset="2"/>
              <a:buNone/>
            </a:pPr>
            <a:endParaRPr lang="cs-CZ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Obrázek 1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7488" y="185738"/>
            <a:ext cx="8820150" cy="2063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446088" y="514350"/>
            <a:ext cx="8251825" cy="989451"/>
          </a:xfrm>
          <a:prstGeom prst="rect">
            <a:avLst/>
          </a:prstGeom>
          <a:noFill/>
          <a:ln>
            <a:noFill/>
          </a:ln>
          <a:extLst/>
        </p:spPr>
        <p:txBody>
          <a:bodyPr lIns="80723" tIns="40361" rIns="80723" bIns="4036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cs-CZ" sz="3600" b="1" dirty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Společnost s ručením </a:t>
            </a:r>
            <a:r>
              <a:rPr lang="cs-CZ" sz="3600" b="1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omezeným – </a:t>
            </a:r>
          </a:p>
          <a:p>
            <a:pPr algn="ctr" eaLnBrk="1" hangingPunct="1">
              <a:defRPr/>
            </a:pPr>
            <a:r>
              <a:rPr lang="cs-CZ" sz="2300" b="1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rozbor vkladů společníků podle konkrétních společností</a:t>
            </a:r>
            <a:endParaRPr lang="cs-CZ" sz="2300" b="1" dirty="0">
              <a:solidFill>
                <a:srgbClr val="FFFF66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5363" name="Obrázek 3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5100" y="2330450"/>
            <a:ext cx="8820150" cy="411956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15364" name="TextovéPole 4"/>
          <p:cNvSpPr txBox="1">
            <a:spLocks noChangeArrowheads="1"/>
          </p:cNvSpPr>
          <p:nvPr/>
        </p:nvSpPr>
        <p:spPr bwMode="auto">
          <a:xfrm>
            <a:off x="503238" y="4824388"/>
            <a:ext cx="4205287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 dirty="0">
                <a:solidFill>
                  <a:srgbClr val="FFFFFF"/>
                </a:solidFill>
                <a:cs typeface="Arial" charset="0"/>
              </a:rPr>
              <a:t>Jméno autora (vč. titulu):</a:t>
            </a:r>
          </a:p>
        </p:txBody>
      </p:sp>
      <p:sp>
        <p:nvSpPr>
          <p:cNvPr id="15365" name="TextovéPole 5"/>
          <p:cNvSpPr txBox="1">
            <a:spLocks noChangeArrowheads="1"/>
          </p:cNvSpPr>
          <p:nvPr/>
        </p:nvSpPr>
        <p:spPr bwMode="auto">
          <a:xfrm>
            <a:off x="514350" y="5272088"/>
            <a:ext cx="2328863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FF"/>
                </a:solidFill>
                <a:cs typeface="Arial" charset="0"/>
              </a:rPr>
              <a:t>Škola – adresa:</a:t>
            </a:r>
          </a:p>
        </p:txBody>
      </p:sp>
      <p:sp>
        <p:nvSpPr>
          <p:cNvPr id="15366" name="TextovéPole 6"/>
          <p:cNvSpPr txBox="1">
            <a:spLocks noChangeArrowheads="1"/>
          </p:cNvSpPr>
          <p:nvPr/>
        </p:nvSpPr>
        <p:spPr bwMode="auto">
          <a:xfrm>
            <a:off x="503238" y="3528243"/>
            <a:ext cx="1347787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 dirty="0">
                <a:solidFill>
                  <a:srgbClr val="FFFFFF"/>
                </a:solidFill>
                <a:cs typeface="Arial" charset="0"/>
              </a:rPr>
              <a:t>Ročník:</a:t>
            </a:r>
          </a:p>
        </p:txBody>
      </p:sp>
      <p:sp>
        <p:nvSpPr>
          <p:cNvPr id="15367" name="TextovéPole 7"/>
          <p:cNvSpPr txBox="1">
            <a:spLocks noChangeArrowheads="1"/>
          </p:cNvSpPr>
          <p:nvPr/>
        </p:nvSpPr>
        <p:spPr bwMode="auto">
          <a:xfrm>
            <a:off x="492125" y="2708920"/>
            <a:ext cx="2605088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 dirty="0">
                <a:solidFill>
                  <a:srgbClr val="FFFFFF"/>
                </a:solidFill>
                <a:cs typeface="Arial" charset="0"/>
              </a:rPr>
              <a:t>Předmět:</a:t>
            </a:r>
          </a:p>
        </p:txBody>
      </p:sp>
      <p:sp>
        <p:nvSpPr>
          <p:cNvPr id="15368" name="TextovéPole 8"/>
          <p:cNvSpPr txBox="1">
            <a:spLocks noChangeArrowheads="1"/>
          </p:cNvSpPr>
          <p:nvPr/>
        </p:nvSpPr>
        <p:spPr bwMode="auto">
          <a:xfrm>
            <a:off x="503238" y="3965575"/>
            <a:ext cx="2217737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b="1">
                <a:solidFill>
                  <a:srgbClr val="FFFFFF"/>
                </a:solidFill>
              </a:rPr>
              <a:t>Anotace:</a:t>
            </a:r>
          </a:p>
        </p:txBody>
      </p:sp>
      <p:sp>
        <p:nvSpPr>
          <p:cNvPr id="15369" name="TextovéPole 9"/>
          <p:cNvSpPr txBox="1">
            <a:spLocks noChangeArrowheads="1"/>
          </p:cNvSpPr>
          <p:nvPr/>
        </p:nvSpPr>
        <p:spPr bwMode="auto">
          <a:xfrm>
            <a:off x="2850901" y="3528243"/>
            <a:ext cx="1784350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66"/>
                </a:solidFill>
                <a:cs typeface="Arial" charset="0"/>
              </a:rPr>
              <a:t>4. ročník</a:t>
            </a:r>
          </a:p>
        </p:txBody>
      </p:sp>
      <p:sp>
        <p:nvSpPr>
          <p:cNvPr id="15370" name="TextovéPole 10"/>
          <p:cNvSpPr txBox="1">
            <a:spLocks noChangeArrowheads="1"/>
          </p:cNvSpPr>
          <p:nvPr/>
        </p:nvSpPr>
        <p:spPr bwMode="auto">
          <a:xfrm>
            <a:off x="2850901" y="2710507"/>
            <a:ext cx="2035175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 dirty="0">
                <a:solidFill>
                  <a:srgbClr val="FFFF66"/>
                </a:solidFill>
                <a:cs typeface="Arial" charset="0"/>
              </a:rPr>
              <a:t>Účetnictví</a:t>
            </a:r>
          </a:p>
        </p:txBody>
      </p:sp>
      <p:sp>
        <p:nvSpPr>
          <p:cNvPr id="15371" name="TextovéPole 11"/>
          <p:cNvSpPr txBox="1">
            <a:spLocks noChangeArrowheads="1"/>
          </p:cNvSpPr>
          <p:nvPr/>
        </p:nvSpPr>
        <p:spPr bwMode="auto">
          <a:xfrm>
            <a:off x="3922713" y="4824388"/>
            <a:ext cx="4070350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66"/>
                </a:solidFill>
                <a:cs typeface="Arial" charset="0"/>
              </a:rPr>
              <a:t>Ing. Hana Samcová</a:t>
            </a:r>
          </a:p>
        </p:txBody>
      </p:sp>
      <p:sp>
        <p:nvSpPr>
          <p:cNvPr id="15372" name="TextovéPole 12"/>
          <p:cNvSpPr txBox="1">
            <a:spLocks noChangeArrowheads="1"/>
          </p:cNvSpPr>
          <p:nvPr/>
        </p:nvSpPr>
        <p:spPr bwMode="auto">
          <a:xfrm>
            <a:off x="2693988" y="5272088"/>
            <a:ext cx="5005387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pt-BR" sz="2100" b="1">
                <a:solidFill>
                  <a:srgbClr val="FFFF66"/>
                </a:solidFill>
                <a:cs typeface="Arial" charset="0"/>
              </a:rPr>
              <a:t>OA a VOŠE Tábor, Jiráskova 1615</a:t>
            </a:r>
            <a:endParaRPr lang="cs-CZ" sz="2100" b="1">
              <a:solidFill>
                <a:srgbClr val="FFFF66"/>
              </a:solidFill>
              <a:cs typeface="Arial" charset="0"/>
            </a:endParaRPr>
          </a:p>
        </p:txBody>
      </p:sp>
      <p:sp>
        <p:nvSpPr>
          <p:cNvPr id="3086" name="TextovéPole 8"/>
          <p:cNvSpPr txBox="1">
            <a:spLocks noChangeArrowheads="1"/>
          </p:cNvSpPr>
          <p:nvPr/>
        </p:nvSpPr>
        <p:spPr bwMode="auto">
          <a:xfrm>
            <a:off x="2850901" y="3965575"/>
            <a:ext cx="5897563" cy="812800"/>
          </a:xfrm>
          <a:prstGeom prst="rect">
            <a:avLst/>
          </a:prstGeom>
          <a:noFill/>
          <a:ln>
            <a:noFill/>
          </a:ln>
          <a:extLst/>
        </p:spPr>
        <p:txBody>
          <a:bodyPr lIns="80723" tIns="40361" rIns="80723" bIns="40361">
            <a:spAutoFit/>
          </a:bodyPr>
          <a:lstStyle/>
          <a:p>
            <a:r>
              <a:rPr lang="cs-CZ" sz="1600" dirty="0">
                <a:solidFill>
                  <a:srgbClr val="FFFF66"/>
                </a:solidFill>
                <a:cs typeface="Arial" charset="0"/>
              </a:rPr>
              <a:t>P</a:t>
            </a:r>
            <a:r>
              <a:rPr lang="cs-CZ" sz="1600" dirty="0" smtClean="0">
                <a:solidFill>
                  <a:srgbClr val="FFFF66"/>
                </a:solidFill>
                <a:cs typeface="Arial" charset="0"/>
              </a:rPr>
              <a:t>raktický </a:t>
            </a:r>
            <a:r>
              <a:rPr lang="cs-CZ" sz="1600" dirty="0">
                <a:solidFill>
                  <a:srgbClr val="FFFF66"/>
                </a:solidFill>
                <a:cs typeface="Arial" charset="0"/>
              </a:rPr>
              <a:t>příklad zpracován žáky samostatně </a:t>
            </a:r>
          </a:p>
          <a:p>
            <a:r>
              <a:rPr lang="cs-CZ" sz="1600" dirty="0">
                <a:solidFill>
                  <a:srgbClr val="FFFF66"/>
                </a:solidFill>
                <a:cs typeface="Arial" charset="0"/>
              </a:rPr>
              <a:t>s pomocí internetu, výsledky prezentovány a shrnuty </a:t>
            </a:r>
          </a:p>
          <a:p>
            <a:r>
              <a:rPr lang="cs-CZ" sz="1600" dirty="0">
                <a:solidFill>
                  <a:srgbClr val="FFFF66"/>
                </a:solidFill>
                <a:cs typeface="Arial" charset="0"/>
              </a:rPr>
              <a:t>v závěrečné diskusi</a:t>
            </a:r>
          </a:p>
        </p:txBody>
      </p:sp>
      <p:sp>
        <p:nvSpPr>
          <p:cNvPr id="15" name="TextovéPole 7"/>
          <p:cNvSpPr txBox="1">
            <a:spLocks noChangeArrowheads="1"/>
          </p:cNvSpPr>
          <p:nvPr/>
        </p:nvSpPr>
        <p:spPr bwMode="auto">
          <a:xfrm>
            <a:off x="483047" y="3135421"/>
            <a:ext cx="2605088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cs-CZ" sz="2100" b="1" dirty="0" smtClean="0">
                <a:solidFill>
                  <a:srgbClr val="FFFFFF"/>
                </a:solidFill>
                <a:cs typeface="Arial" charset="0"/>
              </a:rPr>
              <a:t>Tematická oblast:</a:t>
            </a:r>
            <a:endParaRPr lang="cs-CZ" sz="2100" b="1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6" name="TextovéPole 10"/>
          <p:cNvSpPr txBox="1">
            <a:spLocks noChangeArrowheads="1"/>
          </p:cNvSpPr>
          <p:nvPr/>
        </p:nvSpPr>
        <p:spPr bwMode="auto">
          <a:xfrm>
            <a:off x="2843213" y="3137008"/>
            <a:ext cx="5897563" cy="404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723" tIns="40361" rIns="80723" bIns="40361">
            <a:spAutoFit/>
          </a:bodyPr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cs-CZ" sz="2000" b="1" dirty="0" smtClean="0">
                <a:solidFill>
                  <a:srgbClr val="FFFF66"/>
                </a:solidFill>
                <a:cs typeface="Arial" charset="0"/>
              </a:rPr>
              <a:t>Právní formy podnikání – odlišnosti v účtování</a:t>
            </a:r>
            <a:endParaRPr lang="cs-CZ" sz="2000" b="1" dirty="0">
              <a:solidFill>
                <a:srgbClr val="FFFF66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>
                <a:solidFill>
                  <a:srgbClr val="7B9899"/>
                </a:solidFill>
              </a:rPr>
              <a:t>Postup práce:</a:t>
            </a:r>
          </a:p>
        </p:txBody>
      </p:sp>
      <p:sp>
        <p:nvSpPr>
          <p:cNvPr id="16386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514350" indent="-514350" eaLnBrk="1" hangingPunct="1">
              <a:buFont typeface="Wingdings 2" pitchFamily="18" charset="2"/>
              <a:buAutoNum type="arabicPeriod"/>
            </a:pPr>
            <a:r>
              <a:rPr lang="cs-CZ" smtClean="0"/>
              <a:t>Rozbor zadání	</a:t>
            </a:r>
          </a:p>
          <a:p>
            <a:pPr marL="514350" indent="-514350" eaLnBrk="1" hangingPunct="1">
              <a:buFont typeface="Wingdings 2" pitchFamily="18" charset="2"/>
              <a:buAutoNum type="arabicPeriod"/>
            </a:pPr>
            <a:r>
              <a:rPr lang="cs-CZ" smtClean="0"/>
              <a:t>Samostatná práce žáků se zdroji na internetu</a:t>
            </a:r>
          </a:p>
          <a:p>
            <a:pPr marL="514350" indent="-514350" eaLnBrk="1" hangingPunct="1">
              <a:buFont typeface="Wingdings 2" pitchFamily="18" charset="2"/>
              <a:buAutoNum type="arabicPeriod"/>
            </a:pPr>
            <a:r>
              <a:rPr lang="cs-CZ" smtClean="0"/>
              <a:t>Prezentace výsledků práce žáků</a:t>
            </a:r>
          </a:p>
          <a:p>
            <a:pPr marL="514350" indent="-514350" eaLnBrk="1" hangingPunct="1">
              <a:buFont typeface="Wingdings 2" pitchFamily="18" charset="2"/>
              <a:buAutoNum type="arabicPeriod"/>
            </a:pPr>
            <a:r>
              <a:rPr lang="cs-CZ" smtClean="0"/>
              <a:t>Diskuse na základě uvedených témat</a:t>
            </a:r>
          </a:p>
          <a:p>
            <a:pPr marL="514350" indent="-514350" eaLnBrk="1" hangingPunct="1">
              <a:buFont typeface="Wingdings 2" pitchFamily="18" charset="2"/>
              <a:buAutoNum type="arabicPeriod"/>
            </a:pPr>
            <a:r>
              <a:rPr lang="cs-CZ" smtClean="0"/>
              <a:t>Shrnutí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>
                <a:solidFill>
                  <a:srgbClr val="7B9899"/>
                </a:solidFill>
              </a:rPr>
              <a:t>Zadání praktického příkladu</a:t>
            </a:r>
          </a:p>
        </p:txBody>
      </p:sp>
      <p:sp>
        <p:nvSpPr>
          <p:cNvPr id="17410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cs-CZ" smtClean="0"/>
              <a:t>Prostřednictvím portálu </a:t>
            </a:r>
          </a:p>
          <a:p>
            <a:pPr eaLnBrk="1" hangingPunct="1">
              <a:buFont typeface="Wingdings 2" pitchFamily="18" charset="2"/>
              <a:buNone/>
            </a:pPr>
            <a:r>
              <a:rPr lang="cs-CZ" smtClean="0">
                <a:hlinkClick r:id="rId2"/>
              </a:rPr>
              <a:t>mailto:http://portal.justice.cz/Justice2/Uvod/uvod.as</a:t>
            </a:r>
          </a:p>
          <a:p>
            <a:pPr eaLnBrk="1" hangingPunct="1">
              <a:buFont typeface="Wingdings 2" pitchFamily="18" charset="2"/>
              <a:buNone/>
            </a:pPr>
            <a:r>
              <a:rPr lang="cs-CZ" smtClean="0">
                <a:hlinkClick r:id="rId2"/>
              </a:rPr>
              <a:t>px</a:t>
            </a:r>
            <a:endParaRPr lang="cs-CZ" smtClean="0"/>
          </a:p>
          <a:p>
            <a:pPr eaLnBrk="1" hangingPunct="1">
              <a:buFont typeface="Wingdings 2" pitchFamily="18" charset="2"/>
              <a:buNone/>
            </a:pPr>
            <a:r>
              <a:rPr lang="cs-CZ" smtClean="0"/>
              <a:t>vyhledejte konkrétní společnost s ručením omezeným </a:t>
            </a:r>
          </a:p>
          <a:p>
            <a:pPr eaLnBrk="1" hangingPunct="1">
              <a:buFont typeface="Wingdings 2" pitchFamily="18" charset="2"/>
              <a:buNone/>
            </a:pPr>
            <a:r>
              <a:rPr lang="cs-CZ" smtClean="0"/>
              <a:t>z vašeho regionu založenou maximálně třemi </a:t>
            </a:r>
          </a:p>
          <a:p>
            <a:pPr eaLnBrk="1" hangingPunct="1">
              <a:buFont typeface="Wingdings 2" pitchFamily="18" charset="2"/>
              <a:buNone/>
            </a:pPr>
            <a:r>
              <a:rPr lang="cs-CZ" smtClean="0"/>
              <a:t>společníky a vyplňte příslušné údaje do tabulek.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cs-CZ" smtClean="0"/>
              <a:t>Podle potřeby tabulky rozšiřte.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>
                <a:solidFill>
                  <a:srgbClr val="7B9899"/>
                </a:solidFill>
              </a:rPr>
              <a:t>Popis vybrané s. r. o. </a:t>
            </a:r>
          </a:p>
        </p:txBody>
      </p:sp>
      <p:sp>
        <p:nvSpPr>
          <p:cNvPr id="18434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cs-CZ" smtClean="0"/>
              <a:t>Název společnosti:</a:t>
            </a:r>
          </a:p>
          <a:p>
            <a:pPr eaLnBrk="1" hangingPunct="1">
              <a:buFont typeface="Wingdings 2" pitchFamily="18" charset="2"/>
              <a:buNone/>
            </a:pPr>
            <a:endParaRPr lang="cs-CZ" smtClean="0"/>
          </a:p>
          <a:p>
            <a:pPr eaLnBrk="1" hangingPunct="1">
              <a:buFont typeface="Wingdings 2" pitchFamily="18" charset="2"/>
              <a:buNone/>
            </a:pPr>
            <a:r>
              <a:rPr lang="cs-CZ" smtClean="0"/>
              <a:t>Předmět podnikání:</a:t>
            </a:r>
          </a:p>
          <a:p>
            <a:pPr eaLnBrk="1" hangingPunct="1">
              <a:buFont typeface="Wingdings 2" pitchFamily="18" charset="2"/>
              <a:buNone/>
            </a:pPr>
            <a:endParaRPr lang="cs-CZ" smtClean="0"/>
          </a:p>
          <a:p>
            <a:pPr eaLnBrk="1" hangingPunct="1">
              <a:buFont typeface="Wingdings 2" pitchFamily="18" charset="2"/>
              <a:buNone/>
            </a:pPr>
            <a:endParaRPr lang="cs-CZ" smtClean="0"/>
          </a:p>
          <a:p>
            <a:pPr eaLnBrk="1" hangingPunct="1">
              <a:buFont typeface="Wingdings 2" pitchFamily="18" charset="2"/>
              <a:buNone/>
            </a:pPr>
            <a:endParaRPr lang="cs-CZ" smtClean="0"/>
          </a:p>
          <a:p>
            <a:pPr eaLnBrk="1" hangingPunct="1">
              <a:buFont typeface="Wingdings 2" pitchFamily="18" charset="2"/>
              <a:buNone/>
            </a:pPr>
            <a:r>
              <a:rPr lang="cs-CZ" smtClean="0"/>
              <a:t>Datum vzniku společnosti:</a:t>
            </a:r>
          </a:p>
          <a:p>
            <a:pPr eaLnBrk="1" hangingPunct="1">
              <a:buFont typeface="Wingdings 2" pitchFamily="18" charset="2"/>
              <a:buNone/>
            </a:pPr>
            <a:endParaRPr lang="cs-CZ" smtClean="0"/>
          </a:p>
          <a:p>
            <a:pPr eaLnBrk="1" hangingPunct="1">
              <a:buFont typeface="Wingdings 2" pitchFamily="18" charset="2"/>
              <a:buNone/>
            </a:pPr>
            <a:r>
              <a:rPr lang="cs-CZ" smtClean="0"/>
              <a:t>Sídlo společnosti:</a:t>
            </a:r>
          </a:p>
        </p:txBody>
      </p:sp>
      <p:sp>
        <p:nvSpPr>
          <p:cNvPr id="4" name="Obdélník s odříznutým jedním rohem 3"/>
          <p:cNvSpPr/>
          <p:nvPr/>
        </p:nvSpPr>
        <p:spPr>
          <a:xfrm>
            <a:off x="3924300" y="1628775"/>
            <a:ext cx="4895850" cy="720725"/>
          </a:xfrm>
          <a:prstGeom prst="snip1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5" name="Obdélník s odříznutým jedním rohem 4"/>
          <p:cNvSpPr/>
          <p:nvPr/>
        </p:nvSpPr>
        <p:spPr>
          <a:xfrm>
            <a:off x="3924300" y="2636838"/>
            <a:ext cx="4895850" cy="1584325"/>
          </a:xfrm>
          <a:prstGeom prst="snip1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6" name="Obdélník s odříznutým jedním rohem 5"/>
          <p:cNvSpPr/>
          <p:nvPr/>
        </p:nvSpPr>
        <p:spPr>
          <a:xfrm>
            <a:off x="4859338" y="4508500"/>
            <a:ext cx="3744912" cy="649288"/>
          </a:xfrm>
          <a:prstGeom prst="snip1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8" name="Obdélník s odříznutým jedním rohem 7"/>
          <p:cNvSpPr/>
          <p:nvPr/>
        </p:nvSpPr>
        <p:spPr>
          <a:xfrm>
            <a:off x="4859338" y="5445125"/>
            <a:ext cx="3744912" cy="647700"/>
          </a:xfrm>
          <a:prstGeom prst="snip1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Nadpis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8534400" cy="720725"/>
          </a:xfrm>
        </p:spPr>
        <p:txBody>
          <a:bodyPr/>
          <a:lstStyle/>
          <a:p>
            <a:pPr eaLnBrk="1" hangingPunct="1">
              <a:defRPr/>
            </a:pPr>
            <a:r>
              <a:rPr lang="cs-CZ" sz="2800" dirty="0" smtClean="0"/>
              <a:t>Základní kapitál</a:t>
            </a:r>
            <a:endParaRPr lang="cs-CZ" sz="2800" b="1" dirty="0" smtClean="0">
              <a:solidFill>
                <a:srgbClr val="7B9899"/>
              </a:solidFill>
            </a:endParaRPr>
          </a:p>
        </p:txBody>
      </p:sp>
      <p:sp>
        <p:nvSpPr>
          <p:cNvPr id="19458" name="Zástupný symbol pro obsah 2"/>
          <p:cNvSpPr>
            <a:spLocks noGrp="1"/>
          </p:cNvSpPr>
          <p:nvPr>
            <p:ph idx="1"/>
          </p:nvPr>
        </p:nvSpPr>
        <p:spPr>
          <a:xfrm>
            <a:off x="395288" y="1196975"/>
            <a:ext cx="8229600" cy="532765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cs-CZ" smtClean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179512" y="1628800"/>
          <a:ext cx="8784976" cy="4572000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6537578"/>
                <a:gridCol w="2247398"/>
              </a:tblGrid>
              <a:tr h="504056">
                <a:tc gridSpan="2"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Základní kapitál společnosti v okamžiku založení</a:t>
                      </a:r>
                      <a:endParaRPr lang="cs-CZ" sz="2400" dirty="0"/>
                    </a:p>
                    <a:p>
                      <a:pPr algn="ctr"/>
                      <a:r>
                        <a:rPr lang="cs-CZ" dirty="0" smtClean="0"/>
                        <a:t>                                     </a:t>
                      </a:r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Hodnota</a:t>
                      </a:r>
                      <a:r>
                        <a:rPr lang="cs-CZ" baseline="0" dirty="0" smtClean="0"/>
                        <a:t> vkladu 1. společníka: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Forma</a:t>
                      </a:r>
                      <a:r>
                        <a:rPr lang="cs-CZ" baseline="0" dirty="0" smtClean="0"/>
                        <a:t> splacení: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                                      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Hodno</a:t>
                      </a:r>
                      <a:r>
                        <a:rPr lang="cs-CZ" baseline="0" dirty="0" smtClean="0"/>
                        <a:t>ta vkladu 2. společníka: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Forma</a:t>
                      </a:r>
                      <a:r>
                        <a:rPr lang="cs-CZ" baseline="0" dirty="0" smtClean="0"/>
                        <a:t> splacení: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                                      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Hodno</a:t>
                      </a:r>
                      <a:r>
                        <a:rPr lang="cs-CZ" baseline="0" dirty="0" smtClean="0"/>
                        <a:t>ta vkladu 3. společníka: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Forma</a:t>
                      </a:r>
                      <a:r>
                        <a:rPr lang="cs-CZ" baseline="0" dirty="0" smtClean="0"/>
                        <a:t> splacení: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Nadpis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8534400" cy="647700"/>
          </a:xfrm>
        </p:spPr>
        <p:txBody>
          <a:bodyPr/>
          <a:lstStyle/>
          <a:p>
            <a:pPr eaLnBrk="1" hangingPunct="1"/>
            <a:r>
              <a:rPr lang="cs-CZ" sz="2800" b="1" smtClean="0">
                <a:solidFill>
                  <a:srgbClr val="7B9899"/>
                </a:solidFill>
              </a:rPr>
              <a:t>Sestavení zahajovací rozvahy</a:t>
            </a:r>
          </a:p>
        </p:txBody>
      </p:sp>
      <p:sp>
        <p:nvSpPr>
          <p:cNvPr id="20482" name="Zástupný symbol pro obsah 2"/>
          <p:cNvSpPr>
            <a:spLocks noGrp="1"/>
          </p:cNvSpPr>
          <p:nvPr>
            <p:ph idx="1"/>
          </p:nvPr>
        </p:nvSpPr>
        <p:spPr>
          <a:xfrm>
            <a:off x="395288" y="1196975"/>
            <a:ext cx="8229600" cy="532765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cs-CZ" smtClean="0"/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179388" y="2060575"/>
          <a:ext cx="8784976" cy="295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8352"/>
                <a:gridCol w="1224136"/>
                <a:gridCol w="3168352"/>
                <a:gridCol w="1224136"/>
              </a:tblGrid>
              <a:tr h="365760">
                <a:tc gridSpan="4"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Zahajovací rozvaha k ……………….</a:t>
                      </a:r>
                      <a:endParaRPr lang="cs-CZ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22682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Aktiva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Pasiva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Kč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Aktiva celkem</a:t>
                      </a:r>
                      <a:endParaRPr lang="cs-CZ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Pasiva celkem</a:t>
                      </a:r>
                      <a:endParaRPr lang="cs-CZ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850" y="188913"/>
            <a:ext cx="8534400" cy="10080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3600" b="1" dirty="0" smtClean="0"/>
              <a:t>Účtování upsání a splacení vkladu </a:t>
            </a:r>
            <a:br>
              <a:rPr lang="cs-CZ" sz="3600" b="1" dirty="0" smtClean="0"/>
            </a:br>
            <a:r>
              <a:rPr lang="cs-CZ" sz="3600" b="1" dirty="0" smtClean="0"/>
              <a:t>společníky při vzniku společnosti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288" y="1412875"/>
            <a:ext cx="8229600" cy="4464050"/>
          </a:xfrm>
        </p:spPr>
        <p:txBody>
          <a:bodyPr>
            <a:normAutofit/>
          </a:bodyPr>
          <a:lstStyle/>
          <a:p>
            <a:pPr marL="274320" indent="-27432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Otevření účtů hlavní knihy</a:t>
            </a:r>
            <a:endParaRPr lang="cs-CZ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6" name="Tabulka 5"/>
          <p:cNvGraphicFramePr>
            <a:graphicFrameLocks noGrp="1"/>
          </p:cNvGraphicFramePr>
          <p:nvPr/>
        </p:nvGraphicFramePr>
        <p:xfrm>
          <a:off x="179388" y="2060575"/>
          <a:ext cx="8784976" cy="249703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009265"/>
                <a:gridCol w="1388610"/>
                <a:gridCol w="1387101"/>
              </a:tblGrid>
              <a:tr h="341133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Text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MD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D</a:t>
                      </a:r>
                      <a:endParaRPr lang="cs-CZ" dirty="0"/>
                    </a:p>
                  </a:txBody>
                  <a:tcPr/>
                </a:tc>
              </a:tr>
              <a:tr h="6423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Celková</a:t>
                      </a:r>
                      <a:r>
                        <a:rPr lang="cs-CZ" baseline="0" dirty="0" smtClean="0"/>
                        <a:t> výše základního kapitálu po zapsáním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aseline="0" dirty="0" smtClean="0"/>
                        <a:t>do Obchodního rejstříku  ………. Kč         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</a:tr>
              <a:tr h="4963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Úhrada vkladu 1. společníkem </a:t>
                      </a:r>
                      <a:r>
                        <a:rPr lang="cs-CZ" baseline="0" dirty="0" smtClean="0"/>
                        <a:t>………. Kč 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</a:tr>
              <a:tr h="4963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Úhrada vkladu 2. společníkem </a:t>
                      </a:r>
                      <a:r>
                        <a:rPr lang="cs-CZ" baseline="0" dirty="0" smtClean="0"/>
                        <a:t>………. Kč 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</a:tr>
              <a:tr h="4963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Úhrada vkladu 2. společníkem </a:t>
                      </a:r>
                      <a:r>
                        <a:rPr lang="cs-CZ" baseline="0" dirty="0" smtClean="0"/>
                        <a:t>………. Kč 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Nadpis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8534400" cy="720725"/>
          </a:xfrm>
        </p:spPr>
        <p:txBody>
          <a:bodyPr/>
          <a:lstStyle/>
          <a:p>
            <a:pPr eaLnBrk="1" hangingPunct="1">
              <a:defRPr/>
            </a:pPr>
            <a:r>
              <a:rPr lang="cs-CZ" sz="2800" dirty="0" smtClean="0"/>
              <a:t>Vývoj základního kapitálu</a:t>
            </a:r>
            <a:endParaRPr lang="cs-CZ" sz="2800" b="1" dirty="0" smtClean="0">
              <a:solidFill>
                <a:srgbClr val="7B9899"/>
              </a:solidFill>
            </a:endParaRPr>
          </a:p>
        </p:txBody>
      </p:sp>
      <p:sp>
        <p:nvSpPr>
          <p:cNvPr id="22530" name="Zástupný symbol pro obsah 2"/>
          <p:cNvSpPr>
            <a:spLocks noGrp="1"/>
          </p:cNvSpPr>
          <p:nvPr>
            <p:ph idx="1"/>
          </p:nvPr>
        </p:nvSpPr>
        <p:spPr>
          <a:xfrm>
            <a:off x="395288" y="1196975"/>
            <a:ext cx="8229600" cy="532765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cs-CZ" sz="2800" smtClean="0"/>
          </a:p>
          <a:p>
            <a:pPr eaLnBrk="1" hangingPunct="1">
              <a:buFont typeface="Wingdings 2" pitchFamily="18" charset="2"/>
              <a:buNone/>
            </a:pPr>
            <a:r>
              <a:rPr lang="cs-CZ" sz="2800" smtClean="0"/>
              <a:t>Základní kapitál společnosti k aktuálnímu datu:</a:t>
            </a:r>
          </a:p>
          <a:p>
            <a:pPr eaLnBrk="1" hangingPunct="1">
              <a:buFont typeface="Wingdings 2" pitchFamily="18" charset="2"/>
              <a:buNone/>
            </a:pPr>
            <a:endParaRPr lang="cs-CZ" sz="2800" smtClean="0"/>
          </a:p>
          <a:p>
            <a:pPr eaLnBrk="1" hangingPunct="1">
              <a:buFont typeface="Wingdings 2" pitchFamily="18" charset="2"/>
              <a:buNone/>
            </a:pPr>
            <a:endParaRPr lang="cs-CZ" sz="2800" smtClean="0"/>
          </a:p>
          <a:p>
            <a:pPr eaLnBrk="1" hangingPunct="1">
              <a:buFont typeface="Wingdings 2" pitchFamily="18" charset="2"/>
              <a:buNone/>
            </a:pPr>
            <a:r>
              <a:rPr lang="cs-CZ" sz="2800" smtClean="0"/>
              <a:t>Základní kapitál v okamžiku založení společnosti:</a:t>
            </a:r>
          </a:p>
          <a:p>
            <a:pPr eaLnBrk="1" hangingPunct="1">
              <a:buFont typeface="Wingdings 2" pitchFamily="18" charset="2"/>
              <a:buNone/>
            </a:pPr>
            <a:endParaRPr lang="cs-CZ" sz="2800" smtClean="0"/>
          </a:p>
          <a:p>
            <a:pPr eaLnBrk="1" hangingPunct="1">
              <a:buFont typeface="Wingdings 2" pitchFamily="18" charset="2"/>
              <a:buNone/>
            </a:pPr>
            <a:endParaRPr lang="cs-CZ" sz="2800" smtClean="0"/>
          </a:p>
          <a:p>
            <a:pPr eaLnBrk="1" hangingPunct="1">
              <a:buFont typeface="Wingdings 2" pitchFamily="18" charset="2"/>
              <a:buNone/>
            </a:pPr>
            <a:r>
              <a:rPr lang="cs-CZ" sz="2800" smtClean="0"/>
              <a:t>Změna základního kapitálu:</a:t>
            </a:r>
            <a:endParaRPr lang="cs-CZ" smtClean="0"/>
          </a:p>
          <a:p>
            <a:pPr eaLnBrk="1" hangingPunct="1">
              <a:buFont typeface="Wingdings 2" pitchFamily="18" charset="2"/>
              <a:buNone/>
            </a:pPr>
            <a:endParaRPr lang="cs-CZ" smtClean="0"/>
          </a:p>
        </p:txBody>
      </p:sp>
      <p:sp>
        <p:nvSpPr>
          <p:cNvPr id="5" name="Elipsa 4"/>
          <p:cNvSpPr/>
          <p:nvPr/>
        </p:nvSpPr>
        <p:spPr>
          <a:xfrm>
            <a:off x="2339975" y="2205038"/>
            <a:ext cx="3960813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 …………………………Kč</a:t>
            </a:r>
          </a:p>
        </p:txBody>
      </p:sp>
      <p:sp>
        <p:nvSpPr>
          <p:cNvPr id="6" name="Elipsa 5"/>
          <p:cNvSpPr/>
          <p:nvPr/>
        </p:nvSpPr>
        <p:spPr>
          <a:xfrm>
            <a:off x="2411413" y="3789363"/>
            <a:ext cx="3960812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…………………………Kč</a:t>
            </a:r>
          </a:p>
        </p:txBody>
      </p:sp>
      <p:sp>
        <p:nvSpPr>
          <p:cNvPr id="7" name="Elipsa 6"/>
          <p:cNvSpPr/>
          <p:nvPr/>
        </p:nvSpPr>
        <p:spPr>
          <a:xfrm>
            <a:off x="2339975" y="5373688"/>
            <a:ext cx="3960813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…………………………Kč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dministrativní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260</TotalTime>
  <Words>437</Words>
  <Application>Microsoft Office PowerPoint</Application>
  <PresentationFormat>Předvádění na obrazovce (4:3)</PresentationFormat>
  <Paragraphs>128</Paragraphs>
  <Slides>12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Administrativní</vt:lpstr>
      <vt:lpstr>Prezentace aplikace PowerPoint</vt:lpstr>
      <vt:lpstr>Prezentace aplikace PowerPoint</vt:lpstr>
      <vt:lpstr>Postup práce:</vt:lpstr>
      <vt:lpstr>Zadání praktického příkladu</vt:lpstr>
      <vt:lpstr>Popis vybrané s. r. o. </vt:lpstr>
      <vt:lpstr>Základní kapitál</vt:lpstr>
      <vt:lpstr>Sestavení zahajovací rozvahy</vt:lpstr>
      <vt:lpstr>Účtování upsání a splacení vkladu  společníky při vzniku společnosti</vt:lpstr>
      <vt:lpstr>Vývoj základního kapitálu</vt:lpstr>
      <vt:lpstr>Témata k diskusi o výsledcích  samostatné práce prezentované žáky</vt:lpstr>
      <vt:lpstr>Shrnutí</vt:lpstr>
      <vt:lpstr>Zdroje</vt:lpstr>
    </vt:vector>
  </TitlesOfParts>
  <Company>OA Tábor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Společnost s ručením omezeným</dc:title>
  <dc:creator>OA</dc:creator>
  <cp:lastModifiedBy>admin</cp:lastModifiedBy>
  <cp:revision>29</cp:revision>
  <dcterms:created xsi:type="dcterms:W3CDTF">2013-01-07T14:19:18Z</dcterms:created>
  <dcterms:modified xsi:type="dcterms:W3CDTF">2013-02-19T09:09:05Z</dcterms:modified>
</cp:coreProperties>
</file>